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705" autoAdjust="0"/>
  </p:normalViewPr>
  <p:slideViewPr>
    <p:cSldViewPr>
      <p:cViewPr>
        <p:scale>
          <a:sx n="91" d="100"/>
          <a:sy n="91" d="100"/>
        </p:scale>
        <p:origin x="-1210" y="2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68DB1-3E1F-4602-8E13-B512407B402A}" type="datetimeFigureOut">
              <a:rPr lang="it-IT" smtClean="0"/>
              <a:t>22/09/2017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A02FA-4981-4626-ACF7-B7ADCBF990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752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A02FA-4981-4626-ACF7-B7ADCBF990E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265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672-8669-4718-A263-7861C3509ED0}" type="datetimeFigureOut">
              <a:rPr lang="it-IT" smtClean="0"/>
              <a:t>22/09/2017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21C1-310C-4EC7-9100-11AA217F8F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288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672-8669-4718-A263-7861C3509ED0}" type="datetimeFigureOut">
              <a:rPr lang="it-IT" smtClean="0"/>
              <a:t>22/09/2017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21C1-310C-4EC7-9100-11AA217F8F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855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672-8669-4718-A263-7861C3509ED0}" type="datetimeFigureOut">
              <a:rPr lang="it-IT" smtClean="0"/>
              <a:t>22/09/2017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21C1-310C-4EC7-9100-11AA217F8F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8762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672-8669-4718-A263-7861C3509ED0}" type="datetimeFigureOut">
              <a:rPr lang="it-IT" smtClean="0"/>
              <a:t>22/09/2017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21C1-310C-4EC7-9100-11AA217F8F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3401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672-8669-4718-A263-7861C3509ED0}" type="datetimeFigureOut">
              <a:rPr lang="it-IT" smtClean="0"/>
              <a:t>22/09/2017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21C1-310C-4EC7-9100-11AA217F8F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079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672-8669-4718-A263-7861C3509ED0}" type="datetimeFigureOut">
              <a:rPr lang="it-IT" smtClean="0"/>
              <a:t>22/09/2017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21C1-310C-4EC7-9100-11AA217F8F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052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672-8669-4718-A263-7861C3509ED0}" type="datetimeFigureOut">
              <a:rPr lang="it-IT" smtClean="0"/>
              <a:t>22/09/2017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21C1-310C-4EC7-9100-11AA217F8F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306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672-8669-4718-A263-7861C3509ED0}" type="datetimeFigureOut">
              <a:rPr lang="it-IT" smtClean="0"/>
              <a:t>22/09/2017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21C1-310C-4EC7-9100-11AA217F8F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44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672-8669-4718-A263-7861C3509ED0}" type="datetimeFigureOut">
              <a:rPr lang="it-IT" smtClean="0"/>
              <a:t>22/09/2017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21C1-310C-4EC7-9100-11AA217F8F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93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672-8669-4718-A263-7861C3509ED0}" type="datetimeFigureOut">
              <a:rPr lang="it-IT" smtClean="0"/>
              <a:t>22/09/2017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21C1-310C-4EC7-9100-11AA217F8F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63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672-8669-4718-A263-7861C3509ED0}" type="datetimeFigureOut">
              <a:rPr lang="it-IT" smtClean="0"/>
              <a:t>22/09/2017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21C1-310C-4EC7-9100-11AA217F8F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714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FE672-8669-4718-A263-7861C3509ED0}" type="datetimeFigureOut">
              <a:rPr lang="it-IT" smtClean="0"/>
              <a:t>22/09/2017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021C1-310C-4EC7-9100-11AA217F8F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18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8496944" cy="1152128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Laurea Magistrale in </a:t>
            </a:r>
            <a:br>
              <a:rPr lang="it-IT" sz="2400" b="1" dirty="0" smtClean="0"/>
            </a:br>
            <a:r>
              <a:rPr lang="it-IT" sz="2400" b="1" dirty="0" smtClean="0"/>
              <a:t>Economics and Finance LMEF </a:t>
            </a:r>
            <a:endParaRPr lang="it-IT" sz="24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196752"/>
            <a:ext cx="8496944" cy="2304256"/>
          </a:xfrm>
        </p:spPr>
        <p:txBody>
          <a:bodyPr>
            <a:normAutofit/>
          </a:bodyPr>
          <a:lstStyle/>
          <a:p>
            <a:pPr algn="l"/>
            <a:r>
              <a:rPr lang="it-IT" sz="1800" b="1" u="sng" dirty="0" smtClean="0">
                <a:solidFill>
                  <a:schemeClr val="tx1"/>
                </a:solidFill>
              </a:rPr>
              <a:t>Caratteristiche del corso:</a:t>
            </a:r>
          </a:p>
          <a:p>
            <a:pPr algn="l"/>
            <a:endParaRPr lang="it-IT" sz="900" b="1" u="sng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Didattica </a:t>
            </a:r>
            <a:r>
              <a:rPr lang="it-IT" sz="1800" dirty="0">
                <a:solidFill>
                  <a:schemeClr val="tx1"/>
                </a:solidFill>
              </a:rPr>
              <a:t>in lingua </a:t>
            </a:r>
            <a:r>
              <a:rPr lang="it-IT" sz="1800" dirty="0" smtClean="0">
                <a:solidFill>
                  <a:schemeClr val="tx1"/>
                </a:solidFill>
              </a:rPr>
              <a:t>inglese</a:t>
            </a:r>
          </a:p>
          <a:p>
            <a:pPr algn="l"/>
            <a:endParaRPr lang="it-IT" sz="900" b="1" u="sng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Tempo pieno: frequenza </a:t>
            </a:r>
            <a:r>
              <a:rPr lang="it-IT" sz="1800" dirty="0">
                <a:solidFill>
                  <a:schemeClr val="tx1"/>
                </a:solidFill>
              </a:rPr>
              <a:t>obbligatoria e incompatibilità con altre attività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/>
                </a:solidFill>
              </a:rPr>
              <a:t>3 </a:t>
            </a:r>
            <a:r>
              <a:rPr lang="it-IT" sz="1600" dirty="0" err="1">
                <a:solidFill>
                  <a:schemeClr val="tx1"/>
                </a:solidFill>
              </a:rPr>
              <a:t>term</a:t>
            </a:r>
            <a:r>
              <a:rPr lang="it-IT" sz="1600" dirty="0">
                <a:solidFill>
                  <a:schemeClr val="tx1"/>
                </a:solidFill>
              </a:rPr>
              <a:t>: </a:t>
            </a:r>
            <a:r>
              <a:rPr lang="it-IT" sz="1600" dirty="0" smtClean="0">
                <a:solidFill>
                  <a:schemeClr val="tx1"/>
                </a:solidFill>
              </a:rPr>
              <a:t>  Settembre-Dicembre</a:t>
            </a:r>
            <a:r>
              <a:rPr lang="it-IT" sz="1600" dirty="0">
                <a:solidFill>
                  <a:schemeClr val="tx1"/>
                </a:solidFill>
              </a:rPr>
              <a:t>; </a:t>
            </a:r>
            <a:r>
              <a:rPr lang="it-IT" sz="1600" dirty="0" smtClean="0">
                <a:solidFill>
                  <a:schemeClr val="tx1"/>
                </a:solidFill>
              </a:rPr>
              <a:t>  Gennaio- </a:t>
            </a:r>
            <a:r>
              <a:rPr lang="it-IT" sz="1600" dirty="0">
                <a:solidFill>
                  <a:schemeClr val="tx1"/>
                </a:solidFill>
              </a:rPr>
              <a:t>Marzo; </a:t>
            </a:r>
            <a:r>
              <a:rPr lang="it-IT" sz="1600" dirty="0" smtClean="0">
                <a:solidFill>
                  <a:schemeClr val="tx1"/>
                </a:solidFill>
              </a:rPr>
              <a:t>  Aprile-Giugno</a:t>
            </a:r>
          </a:p>
          <a:p>
            <a:pPr lvl="1" algn="just"/>
            <a:endParaRPr lang="it-IT" sz="9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chemeClr val="tx1"/>
                </a:solidFill>
              </a:rPr>
              <a:t>V</a:t>
            </a:r>
            <a:r>
              <a:rPr lang="it-IT" sz="1800" dirty="0" smtClean="0">
                <a:solidFill>
                  <a:schemeClr val="tx1"/>
                </a:solidFill>
              </a:rPr>
              <a:t>erifica </a:t>
            </a:r>
            <a:r>
              <a:rPr lang="it-IT" sz="1800" dirty="0">
                <a:solidFill>
                  <a:schemeClr val="tx1"/>
                </a:solidFill>
              </a:rPr>
              <a:t>costante </a:t>
            </a:r>
            <a:r>
              <a:rPr lang="it-IT" sz="1800" dirty="0" smtClean="0">
                <a:solidFill>
                  <a:schemeClr val="tx1"/>
                </a:solidFill>
              </a:rPr>
              <a:t>dell’apprendimento </a:t>
            </a:r>
            <a:r>
              <a:rPr lang="it-IT" sz="1800" dirty="0">
                <a:solidFill>
                  <a:schemeClr val="tx1"/>
                </a:solidFill>
              </a:rPr>
              <a:t>(</a:t>
            </a:r>
            <a:r>
              <a:rPr lang="it-IT" sz="1800" dirty="0" smtClean="0">
                <a:solidFill>
                  <a:schemeClr val="tx1"/>
                </a:solidFill>
              </a:rPr>
              <a:t>esercitazioni e </a:t>
            </a:r>
            <a:r>
              <a:rPr lang="it-IT" sz="1800" dirty="0" err="1" smtClean="0">
                <a:solidFill>
                  <a:schemeClr val="tx1"/>
                </a:solidFill>
              </a:rPr>
              <a:t>problem</a:t>
            </a:r>
            <a:r>
              <a:rPr lang="it-IT" sz="1800" dirty="0" smtClean="0">
                <a:solidFill>
                  <a:schemeClr val="tx1"/>
                </a:solidFill>
              </a:rPr>
              <a:t> set);  2 </a:t>
            </a:r>
            <a:r>
              <a:rPr lang="it-IT" sz="1800" dirty="0">
                <a:solidFill>
                  <a:schemeClr val="tx1"/>
                </a:solidFill>
              </a:rPr>
              <a:t>sessioni di </a:t>
            </a:r>
            <a:r>
              <a:rPr lang="it-IT" sz="1800" dirty="0" smtClean="0">
                <a:solidFill>
                  <a:schemeClr val="tx1"/>
                </a:solidFill>
              </a:rPr>
              <a:t>esami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it-IT" sz="2000" dirty="0"/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-180528" y="3708648"/>
            <a:ext cx="9324528" cy="3392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it-IT" sz="1800" b="1" dirty="0" smtClean="0">
                <a:solidFill>
                  <a:schemeClr val="tx1"/>
                </a:solidFill>
              </a:rPr>
              <a:t>Internazionalizzazione</a:t>
            </a:r>
            <a:r>
              <a:rPr lang="it-IT" sz="1800" dirty="0">
                <a:solidFill>
                  <a:schemeClr val="tx1"/>
                </a:solidFill>
              </a:rPr>
              <a:t>: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chemeClr val="tx1"/>
                </a:solidFill>
              </a:rPr>
              <a:t>D</a:t>
            </a:r>
            <a:r>
              <a:rPr lang="it-IT" sz="1800" dirty="0" smtClean="0">
                <a:solidFill>
                  <a:schemeClr val="tx1"/>
                </a:solidFill>
              </a:rPr>
              <a:t>oppio titolo: </a:t>
            </a:r>
            <a:r>
              <a:rPr lang="it-IT" sz="1800" dirty="0" smtClean="0">
                <a:solidFill>
                  <a:schemeClr val="tx1"/>
                </a:solidFill>
              </a:rPr>
              <a:t>   </a:t>
            </a:r>
            <a:r>
              <a:rPr lang="en-GB" sz="1800" dirty="0" err="1" smtClean="0">
                <a:solidFill>
                  <a:schemeClr val="tx1"/>
                </a:solidFill>
              </a:rPr>
              <a:t>Católica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>
                <a:solidFill>
                  <a:schemeClr val="tx1"/>
                </a:solidFill>
              </a:rPr>
              <a:t>Lisbon School of Business and Economics </a:t>
            </a:r>
            <a:r>
              <a:rPr lang="en-GB" sz="1800" dirty="0" smtClean="0">
                <a:solidFill>
                  <a:schemeClr val="tx1"/>
                </a:solidFill>
              </a:rPr>
              <a:t>(25esima in Europa)</a:t>
            </a:r>
          </a:p>
          <a:p>
            <a:pPr lvl="4" algn="l" fontAlgn="base"/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smtClean="0">
                <a:solidFill>
                  <a:schemeClr val="tx1"/>
                </a:solidFill>
              </a:rPr>
              <a:t>        (MSc in Economics – Major in “Macroeconomic Policy” o “Finance and Banking”)</a:t>
            </a:r>
            <a:endParaRPr lang="it-IT" sz="1600" dirty="0">
              <a:solidFill>
                <a:schemeClr val="tx1"/>
              </a:solidFill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Erasmus </a:t>
            </a:r>
            <a:r>
              <a:rPr lang="it-IT" sz="1800" dirty="0" smtClean="0">
                <a:solidFill>
                  <a:schemeClr val="tx1"/>
                </a:solidFill>
              </a:rPr>
              <a:t>al secondo anno (Alicante, Frankfurt, Mannheim, Paris, </a:t>
            </a:r>
            <a:r>
              <a:rPr lang="it-IT" sz="1800" dirty="0" err="1" smtClean="0">
                <a:solidFill>
                  <a:schemeClr val="tx1"/>
                </a:solidFill>
              </a:rPr>
              <a:t>Lisbon</a:t>
            </a:r>
            <a:r>
              <a:rPr lang="it-IT" sz="1800" dirty="0" smtClean="0">
                <a:solidFill>
                  <a:schemeClr val="tx1"/>
                </a:solidFill>
              </a:rPr>
              <a:t>, …)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Erasmus Plus </a:t>
            </a:r>
            <a:r>
              <a:rPr lang="it-IT" sz="1800" dirty="0">
                <a:solidFill>
                  <a:schemeClr val="tx1"/>
                </a:solidFill>
              </a:rPr>
              <a:t>(Macquarie </a:t>
            </a:r>
            <a:r>
              <a:rPr lang="it-IT" sz="1800" dirty="0" err="1" smtClean="0">
                <a:solidFill>
                  <a:schemeClr val="tx1"/>
                </a:solidFill>
              </a:rPr>
              <a:t>University</a:t>
            </a:r>
            <a:r>
              <a:rPr lang="it-IT" sz="1800" dirty="0" smtClean="0">
                <a:solidFill>
                  <a:schemeClr val="tx1"/>
                </a:solidFill>
              </a:rPr>
              <a:t>, Sydney</a:t>
            </a:r>
            <a:r>
              <a:rPr lang="it-IT" sz="1800" dirty="0">
                <a:solidFill>
                  <a:schemeClr val="tx1"/>
                </a:solidFill>
              </a:rPr>
              <a:t>; </a:t>
            </a:r>
            <a:r>
              <a:rPr lang="it-IT" sz="1800" dirty="0" err="1">
                <a:solidFill>
                  <a:schemeClr val="tx1"/>
                </a:solidFill>
              </a:rPr>
              <a:t>Yonsei</a:t>
            </a:r>
            <a:r>
              <a:rPr lang="it-IT" sz="1800" dirty="0">
                <a:solidFill>
                  <a:schemeClr val="tx1"/>
                </a:solidFill>
              </a:rPr>
              <a:t> School of </a:t>
            </a:r>
            <a:r>
              <a:rPr lang="it-IT" sz="1800" dirty="0" smtClean="0">
                <a:solidFill>
                  <a:schemeClr val="tx1"/>
                </a:solidFill>
              </a:rPr>
              <a:t>Business, Seoul)</a:t>
            </a:r>
            <a:endParaRPr lang="it-IT" sz="1800" dirty="0">
              <a:solidFill>
                <a:schemeClr val="tx1"/>
              </a:solidFill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Borse per mobilità studenti della Compagnia di San Paolo (</a:t>
            </a:r>
            <a:r>
              <a:rPr lang="it-IT" sz="1800" dirty="0">
                <a:solidFill>
                  <a:schemeClr val="tx1"/>
                </a:solidFill>
              </a:rPr>
              <a:t>10 nell’A.A. </a:t>
            </a:r>
            <a:r>
              <a:rPr lang="it-IT" sz="1800" dirty="0" smtClean="0">
                <a:solidFill>
                  <a:schemeClr val="tx1"/>
                </a:solidFill>
              </a:rPr>
              <a:t>2014-15</a:t>
            </a:r>
            <a:r>
              <a:rPr lang="it-IT" sz="1800" dirty="0" smtClean="0">
                <a:solidFill>
                  <a:schemeClr val="tx1"/>
                </a:solidFill>
              </a:rPr>
              <a:t>)</a:t>
            </a:r>
            <a:endParaRPr lang="it-IT" sz="1100" dirty="0">
              <a:solidFill>
                <a:schemeClr val="tx1"/>
              </a:solidFill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Esperienza MEF dal 1995</a:t>
            </a:r>
            <a:endParaRPr lang="it-IT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45085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8496944" cy="1152128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Laurea Magistrale in </a:t>
            </a:r>
            <a:br>
              <a:rPr lang="it-IT" sz="2400" b="1" dirty="0" smtClean="0"/>
            </a:br>
            <a:r>
              <a:rPr lang="it-IT" sz="2400" b="1" dirty="0" smtClean="0"/>
              <a:t>Economics and Finance LMEF </a:t>
            </a:r>
            <a:endParaRPr lang="it-IT" sz="24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3212976"/>
            <a:ext cx="8496944" cy="1440160"/>
          </a:xfrm>
        </p:spPr>
        <p:txBody>
          <a:bodyPr>
            <a:normAutofit/>
          </a:bodyPr>
          <a:lstStyle/>
          <a:p>
            <a:pPr algn="l"/>
            <a:r>
              <a:rPr lang="it-IT" sz="1700" dirty="0" smtClean="0">
                <a:solidFill>
                  <a:schemeClr val="tx1"/>
                </a:solidFill>
              </a:rPr>
              <a:t>LMEF si rivolge a studenti che: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700" dirty="0" smtClean="0">
                <a:solidFill>
                  <a:schemeClr val="tx1"/>
                </a:solidFill>
              </a:rPr>
              <a:t>desiderano qualificarsi per lavorare in istituzioni finanziarie,  banche, consulenza,                                               imprese e organismi internazionali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700" dirty="0" smtClean="0">
                <a:solidFill>
                  <a:schemeClr val="tx1"/>
                </a:solidFill>
              </a:rPr>
              <a:t>intendono proseguire gli studi con un dottorato di ricerca in economia o finanza</a:t>
            </a: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323528" y="2564904"/>
            <a:ext cx="8496944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it-IT" sz="2000" dirty="0"/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467544" y="1124744"/>
            <a:ext cx="8496944" cy="2016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sz="1700" dirty="0" smtClean="0">
              <a:solidFill>
                <a:schemeClr val="tx1"/>
              </a:solidFill>
            </a:endParaRPr>
          </a:p>
          <a:p>
            <a:pPr algn="l"/>
            <a:r>
              <a:rPr lang="it-IT" sz="1700" b="1" dirty="0" smtClean="0">
                <a:solidFill>
                  <a:schemeClr val="tx1"/>
                </a:solidFill>
              </a:rPr>
              <a:t>Obbiettivi formativi: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700" dirty="0" smtClean="0">
                <a:solidFill>
                  <a:schemeClr val="tx1"/>
                </a:solidFill>
              </a:rPr>
              <a:t>Fornire una solida preparazione in economia e finanza                                                      (equivalente ad un master o al primo anno di un dottorato di ricerca europeo)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700" dirty="0" smtClean="0">
                <a:solidFill>
                  <a:schemeClr val="tx1"/>
                </a:solidFill>
              </a:rPr>
              <a:t>Sviluppare la capacità di analizzare problemi reali di economia e finanza                             mediante strumenti  di analisi teorica, statistica ed econometrica</a:t>
            </a: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467544" y="4293096"/>
            <a:ext cx="8496944" cy="21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sz="1700" dirty="0" smtClean="0">
              <a:solidFill>
                <a:schemeClr val="tx1"/>
              </a:solidFill>
            </a:endParaRPr>
          </a:p>
          <a:p>
            <a:pPr algn="l"/>
            <a:r>
              <a:rPr lang="it-IT" sz="1700" b="1" dirty="0" smtClean="0">
                <a:solidFill>
                  <a:schemeClr val="tx1"/>
                </a:solidFill>
              </a:rPr>
              <a:t>Requisiti:</a:t>
            </a:r>
            <a:r>
              <a:rPr lang="it-IT" sz="1700" dirty="0" smtClean="0">
                <a:solidFill>
                  <a:schemeClr val="tx1"/>
                </a:solidFill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700" dirty="0" smtClean="0">
                <a:solidFill>
                  <a:schemeClr val="tx1"/>
                </a:solidFill>
              </a:rPr>
              <a:t>Laurea triennale (o titolo straniero equipollente)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700" b="1" dirty="0" smtClean="0">
                <a:solidFill>
                  <a:schemeClr val="tx1"/>
                </a:solidFill>
              </a:rPr>
              <a:t>Solida preparazione di base </a:t>
            </a:r>
            <a:r>
              <a:rPr lang="it-IT" sz="1700" dirty="0" smtClean="0">
                <a:solidFill>
                  <a:schemeClr val="tx1"/>
                </a:solidFill>
              </a:rPr>
              <a:t>in microeconomia, macroeconomia, matematica e statistica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700" b="1" dirty="0" smtClean="0">
                <a:solidFill>
                  <a:schemeClr val="tx1"/>
                </a:solidFill>
              </a:rPr>
              <a:t>Fortissima motivazione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700" dirty="0" smtClean="0">
                <a:solidFill>
                  <a:schemeClr val="tx1"/>
                </a:solidFill>
              </a:rPr>
              <a:t>Conoscenza della lingua inglese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it-IT" sz="17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96970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r>
              <a:rPr lang="it-IT" sz="2000" b="1" dirty="0" smtClean="0"/>
              <a:t>Piano di Studi LMEF</a:t>
            </a:r>
            <a:endParaRPr lang="it-IT" sz="2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79512" y="4005064"/>
            <a:ext cx="4896544" cy="292494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800" dirty="0"/>
          </a:p>
          <a:p>
            <a:r>
              <a:rPr lang="it-IT" sz="1600" dirty="0" smtClean="0"/>
              <a:t>2 insegnamenti tra:</a:t>
            </a:r>
            <a:r>
              <a:rPr lang="it-IT" sz="1600" b="1" dirty="0" smtClean="0"/>
              <a:t> </a:t>
            </a:r>
            <a:r>
              <a:rPr lang="it-IT" sz="1600" dirty="0" smtClean="0"/>
              <a:t>(12 CFU)</a:t>
            </a:r>
          </a:p>
          <a:p>
            <a:pPr lvl="1"/>
            <a:r>
              <a:rPr lang="it-IT" sz="1600" dirty="0" smtClean="0"/>
              <a:t>Financial </a:t>
            </a:r>
            <a:r>
              <a:rPr lang="it-IT" sz="1600" dirty="0" err="1" smtClean="0"/>
              <a:t>Econometrics</a:t>
            </a:r>
            <a:r>
              <a:rPr lang="it-IT" sz="1600" dirty="0" smtClean="0"/>
              <a:t>                                </a:t>
            </a:r>
            <a:r>
              <a:rPr lang="it-IT" sz="1400" dirty="0" smtClean="0"/>
              <a:t>       </a:t>
            </a:r>
            <a:r>
              <a:rPr lang="it-IT" sz="1400" i="1" dirty="0" smtClean="0"/>
              <a:t>(Time Series + </a:t>
            </a:r>
            <a:r>
              <a:rPr lang="it-IT" sz="1400" i="1" dirty="0" err="1" smtClean="0"/>
              <a:t>Microeconometrics</a:t>
            </a:r>
            <a:r>
              <a:rPr lang="it-IT" sz="1400" i="1" dirty="0" smtClean="0"/>
              <a:t>)</a:t>
            </a:r>
            <a:endParaRPr lang="it-IT" sz="1200" i="1" dirty="0"/>
          </a:p>
          <a:p>
            <a:pPr lvl="1"/>
            <a:r>
              <a:rPr lang="it-IT" sz="1600" dirty="0"/>
              <a:t>Market </a:t>
            </a:r>
            <a:r>
              <a:rPr lang="it-IT" sz="1600" dirty="0" err="1" smtClean="0"/>
              <a:t>Microstructure</a:t>
            </a:r>
            <a:r>
              <a:rPr lang="it-IT" sz="1600" i="1" dirty="0" smtClean="0"/>
              <a:t> </a:t>
            </a:r>
            <a:r>
              <a:rPr lang="it-IT" sz="1200" i="1" dirty="0" smtClean="0"/>
              <a:t>(+ </a:t>
            </a:r>
            <a:r>
              <a:rPr lang="it-IT" sz="1200" i="1" dirty="0"/>
              <a:t>Portfolio Management)</a:t>
            </a:r>
          </a:p>
          <a:p>
            <a:pPr lvl="1"/>
            <a:r>
              <a:rPr lang="it-IT" sz="1600" dirty="0" smtClean="0"/>
              <a:t>Economics of </a:t>
            </a:r>
            <a:r>
              <a:rPr lang="it-IT" sz="1600" dirty="0" err="1" smtClean="0"/>
              <a:t>Regulation</a:t>
            </a:r>
            <a:r>
              <a:rPr lang="it-IT" sz="1600" dirty="0"/>
              <a:t> </a:t>
            </a:r>
            <a:r>
              <a:rPr lang="it-IT" sz="1600" dirty="0" smtClean="0"/>
              <a:t>                           </a:t>
            </a:r>
          </a:p>
          <a:p>
            <a:pPr lvl="1"/>
            <a:r>
              <a:rPr lang="it-IT" sz="1600" dirty="0" smtClean="0"/>
              <a:t>Banking</a:t>
            </a:r>
            <a:r>
              <a:rPr lang="it-IT" sz="1600" i="1" dirty="0" smtClean="0"/>
              <a:t>  </a:t>
            </a:r>
            <a:r>
              <a:rPr lang="it-IT" sz="1400" i="1" dirty="0" smtClean="0"/>
              <a:t>(+ Banking </a:t>
            </a:r>
            <a:r>
              <a:rPr lang="it-IT" sz="1400" i="1" dirty="0" err="1" smtClean="0"/>
              <a:t>Regulation</a:t>
            </a:r>
            <a:r>
              <a:rPr lang="it-IT" sz="1400" i="1" dirty="0" smtClean="0"/>
              <a:t>)</a:t>
            </a:r>
          </a:p>
          <a:p>
            <a:pPr lvl="1"/>
            <a:r>
              <a:rPr lang="it-IT" sz="1600" dirty="0" err="1" smtClean="0"/>
              <a:t>Derivatives</a:t>
            </a:r>
            <a:r>
              <a:rPr lang="it-IT" sz="1600" i="1" dirty="0" smtClean="0"/>
              <a:t>  </a:t>
            </a:r>
            <a:r>
              <a:rPr lang="it-IT" sz="1400" i="1" dirty="0" smtClean="0"/>
              <a:t>(+ Corporate </a:t>
            </a:r>
            <a:r>
              <a:rPr lang="it-IT" sz="1400" i="1" dirty="0" err="1" smtClean="0"/>
              <a:t>Governance</a:t>
            </a:r>
            <a:r>
              <a:rPr lang="it-IT" sz="1400" i="1" dirty="0" smtClean="0"/>
              <a:t>)</a:t>
            </a:r>
            <a:endParaRPr lang="it-IT" sz="1400" i="1" dirty="0" smtClean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4932040" y="1063277"/>
            <a:ext cx="4067944" cy="47419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sz="1700" u="sng" dirty="0" smtClean="0"/>
              <a:t>II Anno</a:t>
            </a:r>
          </a:p>
          <a:p>
            <a:pPr marL="0" indent="0" algn="ctr">
              <a:buNone/>
            </a:pPr>
            <a:endParaRPr lang="it-IT" sz="800" b="1" dirty="0" smtClean="0"/>
          </a:p>
          <a:p>
            <a:r>
              <a:rPr lang="it-IT" sz="1700" b="1" dirty="0" smtClean="0"/>
              <a:t>Advanced </a:t>
            </a:r>
            <a:r>
              <a:rPr lang="it-IT" sz="1700" b="1" dirty="0" err="1" smtClean="0"/>
              <a:t>Macroeconomics</a:t>
            </a:r>
            <a:r>
              <a:rPr lang="it-IT" sz="1700" b="1" dirty="0" smtClean="0"/>
              <a:t> </a:t>
            </a:r>
            <a:r>
              <a:rPr lang="it-IT" sz="1700" dirty="0"/>
              <a:t>(12 CFU)</a:t>
            </a:r>
          </a:p>
          <a:p>
            <a:pPr marL="0" indent="0">
              <a:buNone/>
            </a:pPr>
            <a:r>
              <a:rPr lang="it-IT" sz="1600" dirty="0"/>
              <a:t>        </a:t>
            </a:r>
            <a:r>
              <a:rPr lang="it-IT" sz="1500" i="1" dirty="0"/>
              <a:t>(</a:t>
            </a:r>
            <a:r>
              <a:rPr lang="it-IT" sz="1500" i="1" dirty="0" err="1" smtClean="0"/>
              <a:t>Macroeconomics</a:t>
            </a:r>
            <a:r>
              <a:rPr lang="it-IT" sz="1500" i="1" dirty="0" smtClean="0"/>
              <a:t> </a:t>
            </a:r>
            <a:r>
              <a:rPr lang="it-IT" sz="1500" i="1" dirty="0"/>
              <a:t>I </a:t>
            </a:r>
            <a:r>
              <a:rPr lang="it-IT" sz="1500" i="1" dirty="0" smtClean="0"/>
              <a:t>and II)</a:t>
            </a:r>
            <a:endParaRPr lang="it-IT" sz="1500" i="1" dirty="0"/>
          </a:p>
          <a:p>
            <a:pPr marL="0" indent="0">
              <a:buNone/>
            </a:pPr>
            <a:endParaRPr lang="it-IT" sz="1700" b="1" dirty="0" smtClean="0"/>
          </a:p>
          <a:p>
            <a:r>
              <a:rPr lang="it-IT" sz="1700" b="1" dirty="0" smtClean="0"/>
              <a:t>Law and Economics </a:t>
            </a:r>
            <a:r>
              <a:rPr lang="it-IT" sz="1700" dirty="0" smtClean="0"/>
              <a:t>(6 CFU)</a:t>
            </a:r>
          </a:p>
          <a:p>
            <a:pPr marL="0" indent="0">
              <a:buNone/>
            </a:pPr>
            <a:endParaRPr lang="it-IT" sz="1700" b="1" dirty="0" smtClean="0"/>
          </a:p>
          <a:p>
            <a:r>
              <a:rPr lang="it-IT" sz="1700" dirty="0" smtClean="0"/>
              <a:t>Insegnamenti a scelta (12 CFU)</a:t>
            </a:r>
          </a:p>
          <a:p>
            <a:pPr lvl="1"/>
            <a:r>
              <a:rPr lang="it-IT" sz="1600" dirty="0" smtClean="0"/>
              <a:t>Banking </a:t>
            </a:r>
            <a:r>
              <a:rPr lang="it-IT" sz="1600" dirty="0" err="1" smtClean="0"/>
              <a:t>Regulation</a:t>
            </a:r>
            <a:endParaRPr lang="it-IT" sz="1600" dirty="0" smtClean="0"/>
          </a:p>
          <a:p>
            <a:pPr lvl="1"/>
            <a:r>
              <a:rPr lang="it-IT" sz="1600" dirty="0" smtClean="0"/>
              <a:t>Public Economics</a:t>
            </a:r>
          </a:p>
          <a:p>
            <a:pPr lvl="1"/>
            <a:r>
              <a:rPr lang="it-IT" sz="1600" dirty="0" err="1" smtClean="0"/>
              <a:t>Economic</a:t>
            </a:r>
            <a:r>
              <a:rPr lang="it-IT" sz="1600" dirty="0" smtClean="0"/>
              <a:t> </a:t>
            </a:r>
            <a:r>
              <a:rPr lang="it-IT" sz="1600" dirty="0" err="1" smtClean="0"/>
              <a:t>Theory</a:t>
            </a:r>
            <a:endParaRPr lang="it-IT" sz="1600" dirty="0" smtClean="0"/>
          </a:p>
          <a:p>
            <a:pPr lvl="1"/>
            <a:r>
              <a:rPr lang="it-IT" sz="1600" dirty="0" err="1" smtClean="0"/>
              <a:t>Risk</a:t>
            </a:r>
            <a:r>
              <a:rPr lang="it-IT" sz="1600" dirty="0" smtClean="0"/>
              <a:t> Management</a:t>
            </a:r>
          </a:p>
          <a:p>
            <a:pPr lvl="1"/>
            <a:r>
              <a:rPr lang="it-IT" sz="1600" dirty="0" err="1" smtClean="0"/>
              <a:t>Monetary</a:t>
            </a:r>
            <a:r>
              <a:rPr lang="it-IT" sz="1600" dirty="0" smtClean="0"/>
              <a:t> Economics</a:t>
            </a:r>
          </a:p>
          <a:p>
            <a:pPr lvl="1"/>
            <a:r>
              <a:rPr lang="it-IT" sz="1600" dirty="0" smtClean="0"/>
              <a:t>International Economics</a:t>
            </a:r>
          </a:p>
          <a:p>
            <a:pPr lvl="1"/>
            <a:r>
              <a:rPr lang="en-US" sz="1600" dirty="0" smtClean="0"/>
              <a:t>Household</a:t>
            </a:r>
            <a:r>
              <a:rPr lang="it-IT" sz="1600" dirty="0" smtClean="0"/>
              <a:t>  Portfolio</a:t>
            </a:r>
          </a:p>
          <a:p>
            <a:pPr lvl="1"/>
            <a:r>
              <a:rPr lang="it-IT" sz="1600" dirty="0" smtClean="0"/>
              <a:t>…</a:t>
            </a:r>
          </a:p>
          <a:p>
            <a:pPr marL="0" indent="0">
              <a:buNone/>
            </a:pPr>
            <a:endParaRPr lang="it-IT" sz="1600" dirty="0" smtClean="0"/>
          </a:p>
          <a:p>
            <a:r>
              <a:rPr lang="it-IT" sz="1700" dirty="0" smtClean="0"/>
              <a:t>Ulteriori attività formative ( 6 CFU)</a:t>
            </a:r>
          </a:p>
          <a:p>
            <a:pPr marL="0" indent="0">
              <a:buNone/>
            </a:pPr>
            <a:endParaRPr lang="it-IT" sz="1700" b="1" dirty="0" smtClean="0"/>
          </a:p>
          <a:p>
            <a:r>
              <a:rPr lang="it-IT" sz="1700" b="1" dirty="0" smtClean="0"/>
              <a:t>Tesi </a:t>
            </a:r>
            <a:r>
              <a:rPr lang="it-IT" sz="1700" dirty="0" smtClean="0"/>
              <a:t>(24 CFU)</a:t>
            </a:r>
            <a:endParaRPr lang="it-IT" sz="1700" dirty="0"/>
          </a:p>
          <a:p>
            <a:pPr marL="0" indent="0" algn="ctr">
              <a:buNone/>
            </a:pPr>
            <a:endParaRPr lang="it-IT" sz="3600" b="1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79512" y="908720"/>
            <a:ext cx="4896544" cy="3204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1600" dirty="0" smtClean="0">
                <a:solidFill>
                  <a:srgbClr val="FF0000"/>
                </a:solidFill>
              </a:rPr>
              <a:t>  </a:t>
            </a:r>
            <a:r>
              <a:rPr lang="it-IT" sz="1600" u="sng" dirty="0" smtClean="0"/>
              <a:t>I Anno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it-IT" sz="800" b="1" u="sng" dirty="0" smtClean="0"/>
          </a:p>
          <a:p>
            <a:r>
              <a:rPr lang="it-IT" sz="1600" b="1" dirty="0" err="1" smtClean="0"/>
              <a:t>Mathematics</a:t>
            </a:r>
            <a:r>
              <a:rPr lang="it-IT" sz="1600" b="1" dirty="0" smtClean="0"/>
              <a:t> for Eco. and Fin. </a:t>
            </a:r>
            <a:r>
              <a:rPr lang="it-IT" sz="1600" dirty="0" smtClean="0"/>
              <a:t>(12 CFU)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       </a:t>
            </a:r>
            <a:r>
              <a:rPr lang="it-IT" sz="1400" i="1" dirty="0" smtClean="0"/>
              <a:t>(</a:t>
            </a:r>
            <a:r>
              <a:rPr lang="it-IT" sz="1400" i="1" dirty="0" err="1" smtClean="0"/>
              <a:t>Mathematics</a:t>
            </a:r>
            <a:r>
              <a:rPr lang="it-IT" sz="1400" i="1" dirty="0" smtClean="0"/>
              <a:t> + Game </a:t>
            </a:r>
            <a:r>
              <a:rPr lang="it-IT" sz="1400" i="1" dirty="0" err="1" smtClean="0"/>
              <a:t>Theory</a:t>
            </a:r>
            <a:r>
              <a:rPr lang="it-IT" sz="1400" i="1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sz="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it-IT" sz="400" dirty="0" smtClean="0"/>
          </a:p>
          <a:p>
            <a:r>
              <a:rPr lang="it-IT" sz="1600" b="1" dirty="0" err="1" smtClean="0"/>
              <a:t>Econometerics</a:t>
            </a:r>
            <a:r>
              <a:rPr lang="it-IT" sz="1600" b="1" dirty="0" smtClean="0"/>
              <a:t> </a:t>
            </a:r>
            <a:r>
              <a:rPr lang="it-IT" sz="1600" dirty="0" smtClean="0"/>
              <a:t>(12 CFU)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sz="5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it-IT" sz="500" dirty="0" smtClean="0"/>
          </a:p>
          <a:p>
            <a:r>
              <a:rPr lang="it-IT" sz="1600" b="1" dirty="0" smtClean="0"/>
              <a:t>Advanced </a:t>
            </a:r>
            <a:r>
              <a:rPr lang="it-IT" sz="1600" b="1" dirty="0" err="1" smtClean="0"/>
              <a:t>Microeconomics</a:t>
            </a:r>
            <a:r>
              <a:rPr lang="it-IT" sz="1600" b="1" dirty="0" smtClean="0"/>
              <a:t>  </a:t>
            </a:r>
            <a:r>
              <a:rPr lang="it-IT" sz="1600" dirty="0" smtClean="0"/>
              <a:t>(12 CFU)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400" dirty="0" smtClean="0"/>
              <a:t>        </a:t>
            </a:r>
            <a:r>
              <a:rPr lang="it-IT" sz="1400" i="1" dirty="0" smtClean="0"/>
              <a:t>(</a:t>
            </a:r>
            <a:r>
              <a:rPr lang="it-IT" sz="1400" i="1" dirty="0" err="1" smtClean="0"/>
              <a:t>Microeconomics</a:t>
            </a:r>
            <a:r>
              <a:rPr lang="it-IT" sz="1400" i="1" dirty="0" smtClean="0"/>
              <a:t> I and II)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sz="5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it-IT" sz="500" dirty="0" smtClean="0"/>
          </a:p>
          <a:p>
            <a:r>
              <a:rPr lang="it-IT" sz="1600" b="1" dirty="0" smtClean="0"/>
              <a:t>Financial Economics </a:t>
            </a:r>
            <a:r>
              <a:rPr lang="it-IT" sz="1600" dirty="0" smtClean="0"/>
              <a:t>(12 CFU)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600" dirty="0" smtClean="0"/>
              <a:t>       </a:t>
            </a:r>
            <a:r>
              <a:rPr lang="it-IT" sz="1400" i="1" dirty="0" smtClean="0"/>
              <a:t>(</a:t>
            </a:r>
            <a:r>
              <a:rPr lang="it-IT" sz="1400" i="1" dirty="0" err="1" smtClean="0"/>
              <a:t>Asset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Pricing</a:t>
            </a:r>
            <a:r>
              <a:rPr lang="it-IT" sz="1400" i="1" dirty="0" smtClean="0"/>
              <a:t> + </a:t>
            </a:r>
            <a:r>
              <a:rPr lang="it-IT" sz="1400" i="1" dirty="0" smtClean="0"/>
              <a:t>Corporate Finance + Business </a:t>
            </a:r>
            <a:r>
              <a:rPr lang="it-IT" sz="1400" i="1" dirty="0" smtClean="0"/>
              <a:t>Analysis)</a:t>
            </a:r>
          </a:p>
        </p:txBody>
      </p:sp>
    </p:spTree>
    <p:extLst>
      <p:ext uri="{BB962C8B-B14F-4D97-AF65-F5344CB8AC3E}">
        <p14:creationId xmlns:p14="http://schemas.microsoft.com/office/powerpoint/2010/main" val="366594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6685" y="116632"/>
            <a:ext cx="8229600" cy="504056"/>
          </a:xfrm>
        </p:spPr>
        <p:txBody>
          <a:bodyPr>
            <a:normAutofit/>
          </a:bodyPr>
          <a:lstStyle/>
          <a:p>
            <a:r>
              <a:rPr lang="it-IT" sz="2000" b="1" dirty="0" err="1" smtClean="0"/>
              <a:t>Placement</a:t>
            </a:r>
            <a:r>
              <a:rPr lang="it-IT" sz="2000" b="1" dirty="0" smtClean="0"/>
              <a:t> LMEF</a:t>
            </a:r>
            <a:endParaRPr lang="it-IT" sz="2000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4040188" cy="576064"/>
          </a:xfrm>
        </p:spPr>
        <p:txBody>
          <a:bodyPr>
            <a:normAutofit/>
          </a:bodyPr>
          <a:lstStyle/>
          <a:p>
            <a:pPr algn="ctr"/>
            <a:r>
              <a:rPr lang="it-IT" sz="1800" dirty="0" smtClean="0"/>
              <a:t>36%  </a:t>
            </a:r>
            <a:r>
              <a:rPr lang="it-IT" sz="1800" dirty="0" err="1" smtClean="0"/>
              <a:t>Ph.D</a:t>
            </a:r>
            <a:r>
              <a:rPr lang="it-IT" sz="1800" dirty="0" smtClean="0"/>
              <a:t>. in Economics/Finance</a:t>
            </a:r>
            <a:endParaRPr lang="it-IT" sz="18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7544" y="2171998"/>
            <a:ext cx="4040188" cy="3849290"/>
          </a:xfrm>
        </p:spPr>
        <p:txBody>
          <a:bodyPr>
            <a:noAutofit/>
          </a:bodyPr>
          <a:lstStyle/>
          <a:p>
            <a:r>
              <a:rPr lang="en-US" sz="1600" dirty="0"/>
              <a:t>Berkeley </a:t>
            </a:r>
            <a:endParaRPr lang="en-US" sz="1600" dirty="0" smtClean="0"/>
          </a:p>
          <a:p>
            <a:r>
              <a:rPr lang="en-US" sz="1600" dirty="0" smtClean="0"/>
              <a:t>Yale</a:t>
            </a:r>
            <a:endParaRPr lang="it-IT" sz="1600" dirty="0"/>
          </a:p>
          <a:p>
            <a:r>
              <a:rPr lang="en-US" sz="1600" dirty="0" smtClean="0"/>
              <a:t>Princeton</a:t>
            </a:r>
            <a:r>
              <a:rPr lang="en-US" sz="1600" dirty="0"/>
              <a:t> </a:t>
            </a:r>
            <a:endParaRPr lang="it-IT" sz="1600" dirty="0"/>
          </a:p>
          <a:p>
            <a:r>
              <a:rPr lang="en-US" sz="1600" dirty="0"/>
              <a:t>Wisconsin </a:t>
            </a:r>
            <a:r>
              <a:rPr lang="en-US" sz="1600" dirty="0" smtClean="0"/>
              <a:t>Madison</a:t>
            </a:r>
          </a:p>
          <a:p>
            <a:r>
              <a:rPr lang="en-US" sz="1600" dirty="0" smtClean="0"/>
              <a:t>North Carolina</a:t>
            </a:r>
            <a:endParaRPr lang="it-IT" sz="1600" dirty="0"/>
          </a:p>
          <a:p>
            <a:r>
              <a:rPr lang="en-US" sz="1600" dirty="0"/>
              <a:t>Oxford </a:t>
            </a:r>
            <a:endParaRPr lang="en-US" sz="1600" dirty="0" smtClean="0"/>
          </a:p>
          <a:p>
            <a:r>
              <a:rPr lang="en-US" sz="1600" dirty="0" smtClean="0"/>
              <a:t>LSE</a:t>
            </a:r>
            <a:endParaRPr lang="it-IT" sz="1600" dirty="0"/>
          </a:p>
          <a:p>
            <a:r>
              <a:rPr lang="en-US" sz="1600" dirty="0" smtClean="0"/>
              <a:t>Cass </a:t>
            </a:r>
            <a:r>
              <a:rPr lang="en-US" sz="1600" dirty="0"/>
              <a:t>Business School</a:t>
            </a:r>
            <a:endParaRPr lang="it-IT" sz="1600" dirty="0"/>
          </a:p>
          <a:p>
            <a:r>
              <a:rPr lang="en-US" sz="1600" dirty="0" smtClean="0"/>
              <a:t>CEMFI</a:t>
            </a:r>
            <a:endParaRPr lang="it-IT" sz="1600" dirty="0"/>
          </a:p>
          <a:p>
            <a:r>
              <a:rPr lang="en-US" sz="1600" dirty="0" smtClean="0"/>
              <a:t>Mannheim</a:t>
            </a:r>
          </a:p>
          <a:p>
            <a:r>
              <a:rPr lang="en-US" sz="1600" dirty="0" err="1"/>
              <a:t>Bruxelles</a:t>
            </a:r>
            <a:endParaRPr lang="it-IT" sz="1600" dirty="0"/>
          </a:p>
          <a:p>
            <a:r>
              <a:rPr lang="en-US" sz="1600" dirty="0" smtClean="0"/>
              <a:t>Bologna, </a:t>
            </a:r>
            <a:r>
              <a:rPr lang="en-US" sz="1600" dirty="0" err="1" smtClean="0"/>
              <a:t>Venezia</a:t>
            </a:r>
            <a:r>
              <a:rPr lang="en-US" sz="1600" dirty="0" smtClean="0"/>
              <a:t>, </a:t>
            </a:r>
            <a:r>
              <a:rPr lang="en-US" sz="1600" dirty="0" smtClean="0"/>
              <a:t>Naples</a:t>
            </a:r>
          </a:p>
          <a:p>
            <a:r>
              <a:rPr lang="en-US" sz="1600" dirty="0" smtClean="0"/>
              <a:t>The European University Institute</a:t>
            </a:r>
            <a:endParaRPr lang="it-IT" sz="16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726360" y="1484784"/>
            <a:ext cx="4041775" cy="576063"/>
          </a:xfrm>
        </p:spPr>
        <p:txBody>
          <a:bodyPr>
            <a:normAutofit/>
          </a:bodyPr>
          <a:lstStyle/>
          <a:p>
            <a:pPr algn="ctr"/>
            <a:r>
              <a:rPr lang="it-IT" sz="1800" dirty="0" smtClean="0"/>
              <a:t>64%  </a:t>
            </a:r>
            <a:r>
              <a:rPr lang="it-IT" sz="1800" dirty="0" smtClean="0"/>
              <a:t>Job Market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860032" y="2132856"/>
            <a:ext cx="4041775" cy="4464497"/>
          </a:xfrm>
        </p:spPr>
        <p:txBody>
          <a:bodyPr>
            <a:noAutofit/>
          </a:bodyPr>
          <a:lstStyle/>
          <a:p>
            <a:r>
              <a:rPr lang="en-US" sz="1600" dirty="0" smtClean="0"/>
              <a:t>HSBC</a:t>
            </a:r>
          </a:p>
          <a:p>
            <a:r>
              <a:rPr lang="en-GB" sz="1600" dirty="0"/>
              <a:t>Price Waterhouse Coopers</a:t>
            </a:r>
            <a:endParaRPr lang="en-US" sz="1600" dirty="0" smtClean="0"/>
          </a:p>
          <a:p>
            <a:r>
              <a:rPr lang="en-US" sz="1600" dirty="0" smtClean="0"/>
              <a:t>European </a:t>
            </a:r>
            <a:r>
              <a:rPr lang="en-US" sz="1600" dirty="0"/>
              <a:t>Investment Bank</a:t>
            </a:r>
            <a:endParaRPr lang="it-IT" sz="1600" dirty="0"/>
          </a:p>
          <a:p>
            <a:r>
              <a:rPr lang="it-IT" sz="1600" dirty="0" smtClean="0"/>
              <a:t>Edison</a:t>
            </a:r>
            <a:endParaRPr lang="it-IT" sz="1600" dirty="0"/>
          </a:p>
          <a:p>
            <a:r>
              <a:rPr lang="it-IT" sz="1600" dirty="0"/>
              <a:t>KPMG </a:t>
            </a:r>
          </a:p>
          <a:p>
            <a:r>
              <a:rPr lang="it-IT" sz="1600" dirty="0"/>
              <a:t>Banca Popolare di Bari </a:t>
            </a:r>
          </a:p>
          <a:p>
            <a:r>
              <a:rPr lang="it-IT" sz="1600" dirty="0" smtClean="0"/>
              <a:t>LEAR</a:t>
            </a:r>
            <a:endParaRPr lang="it-IT" sz="1600" dirty="0"/>
          </a:p>
          <a:p>
            <a:r>
              <a:rPr lang="it-IT" sz="1600" dirty="0" smtClean="0"/>
              <a:t>UBI</a:t>
            </a:r>
            <a:endParaRPr lang="it-IT" sz="1600" dirty="0"/>
          </a:p>
          <a:p>
            <a:r>
              <a:rPr lang="en-US" sz="1600" dirty="0" smtClean="0"/>
              <a:t>Accenture</a:t>
            </a:r>
            <a:r>
              <a:rPr lang="en-US" sz="1600" dirty="0"/>
              <a:t> </a:t>
            </a:r>
            <a:endParaRPr lang="it-IT" sz="1600" dirty="0"/>
          </a:p>
          <a:p>
            <a:r>
              <a:rPr lang="en-US" sz="1600" dirty="0" err="1"/>
              <a:t>Saipem</a:t>
            </a:r>
            <a:r>
              <a:rPr lang="en-US" sz="1600" dirty="0"/>
              <a:t> </a:t>
            </a:r>
            <a:endParaRPr lang="it-IT" sz="1600" dirty="0"/>
          </a:p>
          <a:p>
            <a:r>
              <a:rPr lang="en-US" sz="1600" dirty="0"/>
              <a:t>Kurt Salmon </a:t>
            </a:r>
            <a:endParaRPr lang="en-US" sz="1600" dirty="0" smtClean="0"/>
          </a:p>
          <a:p>
            <a:r>
              <a:rPr lang="en-GB" sz="1600" dirty="0"/>
              <a:t>Compass</a:t>
            </a:r>
            <a:endParaRPr lang="it-IT" sz="1600" dirty="0"/>
          </a:p>
          <a:p>
            <a:r>
              <a:rPr lang="en-US" sz="1600" dirty="0" smtClean="0"/>
              <a:t>Queen </a:t>
            </a:r>
            <a:r>
              <a:rPr lang="en-US" sz="1600" dirty="0"/>
              <a:t>Mary </a:t>
            </a:r>
            <a:r>
              <a:rPr lang="en-US" sz="1600" dirty="0" smtClean="0"/>
              <a:t>University of London</a:t>
            </a:r>
            <a:r>
              <a:rPr lang="en-US" sz="1600" dirty="0"/>
              <a:t> </a:t>
            </a:r>
            <a:endParaRPr lang="it-IT" sz="1600" dirty="0"/>
          </a:p>
          <a:p>
            <a:endParaRPr lang="it-IT" sz="1600" dirty="0"/>
          </a:p>
        </p:txBody>
      </p:sp>
      <p:sp>
        <p:nvSpPr>
          <p:cNvPr id="7" name="Sottotitolo 5"/>
          <p:cNvSpPr txBox="1">
            <a:spLocks/>
          </p:cNvSpPr>
          <p:nvPr/>
        </p:nvSpPr>
        <p:spPr>
          <a:xfrm>
            <a:off x="402567" y="620688"/>
            <a:ext cx="8712968" cy="7920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1800" b="0" dirty="0" smtClean="0"/>
              <a:t>LMEF esiste dall’A.A. 2008-09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1800" b="0" dirty="0" smtClean="0"/>
              <a:t>55 studenti laureati ad oggi (tutti in corso)</a:t>
            </a:r>
            <a:endParaRPr lang="it-IT" sz="1800" b="0" dirty="0"/>
          </a:p>
        </p:txBody>
      </p:sp>
    </p:spTree>
    <p:extLst>
      <p:ext uri="{BB962C8B-B14F-4D97-AF65-F5344CB8AC3E}">
        <p14:creationId xmlns:p14="http://schemas.microsoft.com/office/powerpoint/2010/main" val="173530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6685" y="404664"/>
            <a:ext cx="8229600" cy="504056"/>
          </a:xfrm>
        </p:spPr>
        <p:txBody>
          <a:bodyPr>
            <a:normAutofit/>
          </a:bodyPr>
          <a:lstStyle/>
          <a:p>
            <a:r>
              <a:rPr lang="it-IT" sz="2000" b="1" dirty="0"/>
              <a:t>I</a:t>
            </a:r>
            <a:r>
              <a:rPr lang="it-IT" sz="2000" b="1" dirty="0" smtClean="0"/>
              <a:t>nformazioni</a:t>
            </a:r>
            <a:endParaRPr lang="it-IT" sz="2000" b="1" dirty="0"/>
          </a:p>
        </p:txBody>
      </p:sp>
      <p:sp>
        <p:nvSpPr>
          <p:cNvPr id="7" name="Sottotitolo 5"/>
          <p:cNvSpPr txBox="1">
            <a:spLocks/>
          </p:cNvSpPr>
          <p:nvPr/>
        </p:nvSpPr>
        <p:spPr>
          <a:xfrm>
            <a:off x="402567" y="1124744"/>
            <a:ext cx="8712968" cy="26642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1800" b="0" dirty="0" smtClean="0"/>
              <a:t>Micol Sorrentino – Segreteria MEF/LMEF</a:t>
            </a:r>
          </a:p>
          <a:p>
            <a:r>
              <a:rPr lang="it-IT" sz="1800" b="0" dirty="0" smtClean="0"/>
              <a:t>         </a:t>
            </a:r>
            <a:r>
              <a:rPr lang="fr-FR" sz="1800" b="0" dirty="0" smtClean="0"/>
              <a:t>Tel: 081 675309 </a:t>
            </a:r>
          </a:p>
          <a:p>
            <a:r>
              <a:rPr lang="fr-FR" sz="1800" b="0" dirty="0"/>
              <a:t> </a:t>
            </a:r>
            <a:r>
              <a:rPr lang="fr-FR" sz="1800" b="0" dirty="0" smtClean="0"/>
              <a:t>        Email</a:t>
            </a:r>
            <a:r>
              <a:rPr lang="fr-FR" sz="1800" b="0" dirty="0"/>
              <a:t>: mef@unina.it</a:t>
            </a:r>
            <a:endParaRPr lang="it-IT" sz="1800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1800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1800" b="0" dirty="0" smtClean="0"/>
              <a:t>Marco Pagnozzi – Coordinatore LMEF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1800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1800" b="0" dirty="0" smtClean="0"/>
              <a:t>Veronica de Falco – Rappresentante degli Studenti </a:t>
            </a:r>
            <a:r>
              <a:rPr lang="it-IT" sz="1800" b="0" dirty="0" smtClean="0"/>
              <a:t>LMEF</a:t>
            </a:r>
            <a:endParaRPr lang="it-IT" sz="1800" b="0" dirty="0"/>
          </a:p>
        </p:txBody>
      </p:sp>
    </p:spTree>
    <p:extLst>
      <p:ext uri="{BB962C8B-B14F-4D97-AF65-F5344CB8AC3E}">
        <p14:creationId xmlns:p14="http://schemas.microsoft.com/office/powerpoint/2010/main" val="124825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2225</TotalTime>
  <Words>461</Words>
  <Application>Microsoft Office PowerPoint</Application>
  <PresentationFormat>Presentazione su schermo (4:3)</PresentationFormat>
  <Paragraphs>116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Laurea Magistrale in  Economics and Finance LMEF </vt:lpstr>
      <vt:lpstr>Laurea Magistrale in  Economics and Finance LMEF </vt:lpstr>
      <vt:lpstr>Piano di Studi LMEF</vt:lpstr>
      <vt:lpstr>Placement LMEF</vt:lpstr>
      <vt:lpstr>Informazioni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OBBIETTIVI FORMATIVI</dc:title>
  <dc:creator>Win</dc:creator>
  <cp:lastModifiedBy>Win</cp:lastModifiedBy>
  <cp:revision>54</cp:revision>
  <dcterms:created xsi:type="dcterms:W3CDTF">2015-04-23T12:35:20Z</dcterms:created>
  <dcterms:modified xsi:type="dcterms:W3CDTF">2017-09-22T10:42:07Z</dcterms:modified>
</cp:coreProperties>
</file>