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85" r:id="rId2"/>
    <p:sldId id="286" r:id="rId3"/>
    <p:sldId id="311" r:id="rId4"/>
    <p:sldId id="288" r:id="rId5"/>
    <p:sldId id="289" r:id="rId6"/>
    <p:sldId id="262" r:id="rId7"/>
    <p:sldId id="261" r:id="rId8"/>
    <p:sldId id="264" r:id="rId9"/>
    <p:sldId id="265" r:id="rId10"/>
    <p:sldId id="294" r:id="rId11"/>
    <p:sldId id="292" r:id="rId12"/>
    <p:sldId id="312" r:id="rId13"/>
    <p:sldId id="293" r:id="rId14"/>
    <p:sldId id="266" r:id="rId15"/>
    <p:sldId id="290" r:id="rId16"/>
    <p:sldId id="267" r:id="rId17"/>
    <p:sldId id="296" r:id="rId18"/>
    <p:sldId id="297" r:id="rId19"/>
    <p:sldId id="298" r:id="rId20"/>
    <p:sldId id="299" r:id="rId21"/>
    <p:sldId id="309" r:id="rId22"/>
    <p:sldId id="301" r:id="rId23"/>
    <p:sldId id="303" r:id="rId24"/>
    <p:sldId id="304" r:id="rId25"/>
    <p:sldId id="305" r:id="rId26"/>
    <p:sldId id="291" r:id="rId27"/>
    <p:sldId id="310" r:id="rId28"/>
    <p:sldId id="300" r:id="rId29"/>
    <p:sldId id="314" r:id="rId30"/>
    <p:sldId id="315" r:id="rId31"/>
    <p:sldId id="271" r:id="rId32"/>
    <p:sldId id="272" r:id="rId33"/>
    <p:sldId id="273" r:id="rId34"/>
    <p:sldId id="313" r:id="rId35"/>
  </p:sldIdLst>
  <p:sldSz cx="9144000" cy="6858000" type="screen4x3"/>
  <p:notesSz cx="6797675" cy="987266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15">
          <p15:clr>
            <a:srgbClr val="A4A3A4"/>
          </p15:clr>
        </p15:guide>
        <p15:guide id="2" pos="3125">
          <p15:clr>
            <a:srgbClr val="A4A3A4"/>
          </p15:clr>
        </p15:guide>
        <p15:guide id="3" orient="horz" pos="2309">
          <p15:clr>
            <a:srgbClr val="A4A3A4"/>
          </p15:clr>
        </p15:guide>
        <p15:guide id="4" pos="6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2" autoAdjust="0"/>
    <p:restoredTop sz="50000" autoAdjust="0"/>
  </p:normalViewPr>
  <p:slideViewPr>
    <p:cSldViewPr snapToGrid="0" snapToObjects="1" showGuides="1">
      <p:cViewPr>
        <p:scale>
          <a:sx n="106" d="100"/>
          <a:sy n="106" d="100"/>
        </p:scale>
        <p:origin x="-690" y="-30"/>
      </p:cViewPr>
      <p:guideLst>
        <p:guide orient="horz" pos="2415"/>
        <p:guide orient="horz" pos="2309"/>
        <p:guide pos="3125"/>
        <p:guide pos="60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2D09B015-96ED-463C-910A-A140E16614E1}" type="datetimeFigureOut">
              <a:rPr lang="it-IT" smtClean="0"/>
              <a:t>24/11/2021</a:t>
            </a:fld>
            <a:endParaRPr lang="it-IT"/>
          </a:p>
        </p:txBody>
      </p:sp>
      <p:sp>
        <p:nvSpPr>
          <p:cNvPr id="4" name="Segnaposto piè di pagina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D851FC44-3410-4C3D-8CEA-5D1979645055}" type="slidenum">
              <a:rPr lang="it-IT" smtClean="0"/>
              <a:t>‹N›</a:t>
            </a:fld>
            <a:endParaRPr lang="it-IT"/>
          </a:p>
        </p:txBody>
      </p:sp>
    </p:spTree>
    <p:extLst>
      <p:ext uri="{BB962C8B-B14F-4D97-AF65-F5344CB8AC3E}">
        <p14:creationId xmlns:p14="http://schemas.microsoft.com/office/powerpoint/2010/main" val="3915126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C4CF6861-398A-FF4F-BBA4-16900D169161}" type="datetimeFigureOut">
              <a:rPr lang="it-IT" smtClean="0"/>
              <a:t>24/11/2021</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C5016A8-109B-C241-AA58-A46A0AF54143}" type="slidenum">
              <a:rPr lang="it-IT" smtClean="0"/>
              <a:t>‹N›</a:t>
            </a:fld>
            <a:endParaRPr lang="it-IT"/>
          </a:p>
        </p:txBody>
      </p:sp>
    </p:spTree>
    <p:extLst>
      <p:ext uri="{BB962C8B-B14F-4D97-AF65-F5344CB8AC3E}">
        <p14:creationId xmlns:p14="http://schemas.microsoft.com/office/powerpoint/2010/main" val="42785505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930275" y="739775"/>
            <a:ext cx="4937125" cy="3703638"/>
          </a:xfrm>
          <a:prstGeom prst="rect">
            <a:avLst/>
          </a:prstGeom>
        </p:spPr>
      </p:sp>
      <p:sp>
        <p:nvSpPr>
          <p:cNvPr id="443" name="PlaceHolder 2"/>
          <p:cNvSpPr>
            <a:spLocks noGrp="1"/>
          </p:cNvSpPr>
          <p:nvPr>
            <p:ph type="body"/>
          </p:nvPr>
        </p:nvSpPr>
        <p:spPr>
          <a:xfrm>
            <a:off x="679769" y="4689518"/>
            <a:ext cx="5437783" cy="4442308"/>
          </a:xfrm>
          <a:prstGeom prst="rect">
            <a:avLst/>
          </a:prstGeom>
        </p:spPr>
        <p:txBody>
          <a:bodyPr/>
          <a:lstStyle/>
          <a:p>
            <a:endParaRPr lang="en-US" sz="2000" b="0" strike="noStrike" spc="-1">
              <a:latin typeface="Arial"/>
            </a:endParaRPr>
          </a:p>
        </p:txBody>
      </p:sp>
      <p:sp>
        <p:nvSpPr>
          <p:cNvPr id="444" name="TextShape 3"/>
          <p:cNvSpPr txBox="1"/>
          <p:nvPr/>
        </p:nvSpPr>
        <p:spPr>
          <a:xfrm>
            <a:off x="0" y="9377477"/>
            <a:ext cx="2945302" cy="493244"/>
          </a:xfrm>
          <a:prstGeom prst="rect">
            <a:avLst/>
          </a:prstGeom>
          <a:noFill/>
          <a:ln>
            <a:noFill/>
          </a:ln>
        </p:spPr>
        <p:txBody>
          <a:bodyPr anchor="b"/>
          <a:lstStyle/>
          <a:p>
            <a:endParaRPr lang="en-US" sz="2400" b="0" strike="noStrike" spc="-1">
              <a:latin typeface="Times New Roman"/>
            </a:endParaRPr>
          </a:p>
        </p:txBody>
      </p:sp>
      <p:sp>
        <p:nvSpPr>
          <p:cNvPr id="445" name="TextShape 4"/>
          <p:cNvSpPr txBox="1"/>
          <p:nvPr/>
        </p:nvSpPr>
        <p:spPr>
          <a:xfrm>
            <a:off x="3850589" y="9377477"/>
            <a:ext cx="2945302" cy="493244"/>
          </a:xfrm>
          <a:prstGeom prst="rect">
            <a:avLst/>
          </a:prstGeom>
          <a:noFill/>
          <a:ln>
            <a:noFill/>
          </a:ln>
        </p:spPr>
        <p:txBody>
          <a:bodyPr anchor="b"/>
          <a:lstStyle/>
          <a:p>
            <a:pPr algn="r">
              <a:lnSpc>
                <a:spcPct val="100000"/>
              </a:lnSpc>
            </a:pPr>
            <a:fld id="{E67F66D4-35FE-468E-8147-227147ADEFBE}" type="slidenum">
              <a:rPr lang="en-US" sz="1200" b="0" strike="noStrike" spc="-1">
                <a:solidFill>
                  <a:srgbClr val="000000"/>
                </a:solidFill>
                <a:latin typeface="+mn-lt"/>
                <a:ea typeface="+mn-ea"/>
              </a:rPr>
              <a:t>2</a:t>
            </a:fld>
            <a:endParaRPr lang="en-US" sz="1200" b="0" strike="noStrike" spc="-1">
              <a:latin typeface="Times New Roman"/>
            </a:endParaRPr>
          </a:p>
        </p:txBody>
      </p:sp>
    </p:spTree>
    <p:extLst>
      <p:ext uri="{BB962C8B-B14F-4D97-AF65-F5344CB8AC3E}">
        <p14:creationId xmlns:p14="http://schemas.microsoft.com/office/powerpoint/2010/main" val="231191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456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28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28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930275" y="739775"/>
            <a:ext cx="4937125" cy="3703638"/>
          </a:xfrm>
          <a:prstGeom prst="rect">
            <a:avLst/>
          </a:prstGeom>
        </p:spPr>
      </p:sp>
      <p:sp>
        <p:nvSpPr>
          <p:cNvPr id="443" name="PlaceHolder 2"/>
          <p:cNvSpPr>
            <a:spLocks noGrp="1"/>
          </p:cNvSpPr>
          <p:nvPr>
            <p:ph type="body"/>
          </p:nvPr>
        </p:nvSpPr>
        <p:spPr>
          <a:xfrm>
            <a:off x="679769" y="4689518"/>
            <a:ext cx="5437783" cy="4442308"/>
          </a:xfrm>
          <a:prstGeom prst="rect">
            <a:avLst/>
          </a:prstGeom>
        </p:spPr>
        <p:txBody>
          <a:bodyPr/>
          <a:lstStyle/>
          <a:p>
            <a:endParaRPr lang="en-US" sz="2000" b="0" strike="noStrike" spc="-1">
              <a:latin typeface="Arial"/>
            </a:endParaRPr>
          </a:p>
        </p:txBody>
      </p:sp>
      <p:sp>
        <p:nvSpPr>
          <p:cNvPr id="444" name="TextShape 3"/>
          <p:cNvSpPr txBox="1"/>
          <p:nvPr/>
        </p:nvSpPr>
        <p:spPr>
          <a:xfrm>
            <a:off x="0" y="9377477"/>
            <a:ext cx="2945302" cy="493244"/>
          </a:xfrm>
          <a:prstGeom prst="rect">
            <a:avLst/>
          </a:prstGeom>
          <a:noFill/>
          <a:ln>
            <a:noFill/>
          </a:ln>
        </p:spPr>
        <p:txBody>
          <a:bodyPr anchor="b"/>
          <a:lstStyle/>
          <a:p>
            <a:endParaRPr lang="en-US" sz="2400" b="0" strike="noStrike" spc="-1">
              <a:latin typeface="Times New Roman"/>
            </a:endParaRPr>
          </a:p>
        </p:txBody>
      </p:sp>
      <p:sp>
        <p:nvSpPr>
          <p:cNvPr id="445" name="TextShape 4"/>
          <p:cNvSpPr txBox="1"/>
          <p:nvPr/>
        </p:nvSpPr>
        <p:spPr>
          <a:xfrm>
            <a:off x="3850589" y="9377477"/>
            <a:ext cx="2945302" cy="493244"/>
          </a:xfrm>
          <a:prstGeom prst="rect">
            <a:avLst/>
          </a:prstGeom>
          <a:noFill/>
          <a:ln>
            <a:noFill/>
          </a:ln>
        </p:spPr>
        <p:txBody>
          <a:bodyPr anchor="b"/>
          <a:lstStyle/>
          <a:p>
            <a:pPr algn="r">
              <a:lnSpc>
                <a:spcPct val="100000"/>
              </a:lnSpc>
            </a:pPr>
            <a:fld id="{E67F66D4-35FE-468E-8147-227147ADEFBE}" type="slidenum">
              <a:rPr lang="en-US" sz="1200" b="0" strike="noStrike" spc="-1">
                <a:solidFill>
                  <a:srgbClr val="000000"/>
                </a:solidFill>
                <a:latin typeface="+mn-lt"/>
                <a:ea typeface="+mn-ea"/>
              </a:rPr>
              <a:t>3</a:t>
            </a:fld>
            <a:endParaRPr lang="en-US" sz="1200" b="0" strike="noStrike" spc="-1">
              <a:latin typeface="Times New Roman"/>
            </a:endParaRPr>
          </a:p>
        </p:txBody>
      </p:sp>
    </p:spTree>
    <p:extLst>
      <p:ext uri="{BB962C8B-B14F-4D97-AF65-F5344CB8AC3E}">
        <p14:creationId xmlns:p14="http://schemas.microsoft.com/office/powerpoint/2010/main" val="231191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930275" y="739775"/>
            <a:ext cx="4937125" cy="3703638"/>
          </a:xfrm>
          <a:prstGeom prst="rect">
            <a:avLst/>
          </a:prstGeom>
        </p:spPr>
      </p:sp>
      <p:sp>
        <p:nvSpPr>
          <p:cNvPr id="440" name="PlaceHolder 2"/>
          <p:cNvSpPr>
            <a:spLocks noGrp="1"/>
          </p:cNvSpPr>
          <p:nvPr>
            <p:ph type="body"/>
          </p:nvPr>
        </p:nvSpPr>
        <p:spPr>
          <a:xfrm>
            <a:off x="679769" y="4689515"/>
            <a:ext cx="5437783" cy="4442309"/>
          </a:xfrm>
          <a:prstGeom prst="rect">
            <a:avLst/>
          </a:prstGeom>
        </p:spPr>
        <p:txBody>
          <a:bodyPr/>
          <a:lstStyle/>
          <a:p>
            <a:endParaRPr lang="en-US" sz="2000" b="0" strike="noStrike" spc="-1">
              <a:latin typeface="Arial"/>
            </a:endParaRPr>
          </a:p>
        </p:txBody>
      </p:sp>
      <p:sp>
        <p:nvSpPr>
          <p:cNvPr id="441" name="TextShape 3"/>
          <p:cNvSpPr txBox="1"/>
          <p:nvPr/>
        </p:nvSpPr>
        <p:spPr>
          <a:xfrm>
            <a:off x="3850589" y="9377476"/>
            <a:ext cx="2945302" cy="493244"/>
          </a:xfrm>
          <a:prstGeom prst="rect">
            <a:avLst/>
          </a:prstGeom>
          <a:noFill/>
          <a:ln>
            <a:noFill/>
          </a:ln>
        </p:spPr>
        <p:txBody>
          <a:bodyPr anchor="b"/>
          <a:lstStyle/>
          <a:p>
            <a:pPr algn="r">
              <a:lnSpc>
                <a:spcPct val="100000"/>
              </a:lnSpc>
            </a:pPr>
            <a:fld id="{48737B57-B584-4F45-9369-2013B87CB073}" type="slidenum">
              <a:rPr lang="en-US" sz="1200" b="0" strike="noStrike" spc="-1">
                <a:solidFill>
                  <a:srgbClr val="000000"/>
                </a:solidFill>
                <a:latin typeface="Calibri"/>
              </a:rPr>
              <a:t>5</a:t>
            </a:fld>
            <a:endParaRPr lang="en-US" sz="1200" b="0" strike="noStrike" spc="-1">
              <a:latin typeface="Times New Roman"/>
            </a:endParaRPr>
          </a:p>
        </p:txBody>
      </p:sp>
    </p:spTree>
    <p:extLst>
      <p:ext uri="{BB962C8B-B14F-4D97-AF65-F5344CB8AC3E}">
        <p14:creationId xmlns:p14="http://schemas.microsoft.com/office/powerpoint/2010/main" val="418521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79768" y="4689515"/>
            <a:ext cx="5438140" cy="444269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48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noRot="1" noChangeAspect="1"/>
          </p:cNvSpPr>
          <p:nvPr>
            <p:ph type="sldImg"/>
          </p:nvPr>
        </p:nvSpPr>
        <p:spPr>
          <a:xfrm>
            <a:off x="930275" y="739775"/>
            <a:ext cx="4937125" cy="3703638"/>
          </a:xfrm>
          <a:prstGeom prst="rect">
            <a:avLst/>
          </a:prstGeom>
        </p:spPr>
      </p:sp>
      <p:sp>
        <p:nvSpPr>
          <p:cNvPr id="447" name="PlaceHolder 2"/>
          <p:cNvSpPr>
            <a:spLocks noGrp="1"/>
          </p:cNvSpPr>
          <p:nvPr>
            <p:ph type="body"/>
          </p:nvPr>
        </p:nvSpPr>
        <p:spPr>
          <a:xfrm>
            <a:off x="679769" y="4689515"/>
            <a:ext cx="5437783" cy="4442309"/>
          </a:xfrm>
          <a:prstGeom prst="rect">
            <a:avLst/>
          </a:prstGeom>
        </p:spPr>
        <p:txBody>
          <a:bodyPr/>
          <a:lstStyle/>
          <a:p>
            <a:endParaRPr lang="en-US" sz="2000" b="0" strike="noStrike" spc="-1">
              <a:latin typeface="Arial"/>
            </a:endParaRPr>
          </a:p>
        </p:txBody>
      </p:sp>
      <p:sp>
        <p:nvSpPr>
          <p:cNvPr id="448" name="TextShape 3"/>
          <p:cNvSpPr txBox="1"/>
          <p:nvPr/>
        </p:nvSpPr>
        <p:spPr>
          <a:xfrm>
            <a:off x="0" y="9377476"/>
            <a:ext cx="2945302" cy="493244"/>
          </a:xfrm>
          <a:prstGeom prst="rect">
            <a:avLst/>
          </a:prstGeom>
          <a:noFill/>
          <a:ln>
            <a:noFill/>
          </a:ln>
        </p:spPr>
        <p:txBody>
          <a:bodyPr anchor="b"/>
          <a:lstStyle/>
          <a:p>
            <a:endParaRPr lang="en-US" sz="2400" b="0" strike="noStrike" spc="-1">
              <a:latin typeface="Times New Roman"/>
            </a:endParaRPr>
          </a:p>
        </p:txBody>
      </p:sp>
      <p:sp>
        <p:nvSpPr>
          <p:cNvPr id="449" name="TextShape 4"/>
          <p:cNvSpPr txBox="1"/>
          <p:nvPr/>
        </p:nvSpPr>
        <p:spPr>
          <a:xfrm>
            <a:off x="3850589" y="9377476"/>
            <a:ext cx="2945302" cy="493244"/>
          </a:xfrm>
          <a:prstGeom prst="rect">
            <a:avLst/>
          </a:prstGeom>
          <a:noFill/>
          <a:ln>
            <a:noFill/>
          </a:ln>
        </p:spPr>
        <p:txBody>
          <a:bodyPr anchor="b"/>
          <a:lstStyle/>
          <a:p>
            <a:pPr algn="r">
              <a:lnSpc>
                <a:spcPct val="100000"/>
              </a:lnSpc>
            </a:pPr>
            <a:fld id="{DBF5AE7C-95B0-4840-9328-B332EA159208}" type="slidenum">
              <a:rPr lang="en-US" sz="1200" b="0" strike="noStrike" spc="-1">
                <a:solidFill>
                  <a:srgbClr val="000000"/>
                </a:solidFill>
                <a:latin typeface="+mn-lt"/>
                <a:ea typeface="+mn-ea"/>
              </a:rPr>
              <a:t>15</a:t>
            </a:fld>
            <a:endParaRPr lang="en-US" sz="1200" b="0" strike="noStrike" spc="-1">
              <a:latin typeface="Times New Roman"/>
            </a:endParaRPr>
          </a:p>
        </p:txBody>
      </p:sp>
    </p:spTree>
    <p:extLst>
      <p:ext uri="{BB962C8B-B14F-4D97-AF65-F5344CB8AC3E}">
        <p14:creationId xmlns:p14="http://schemas.microsoft.com/office/powerpoint/2010/main" val="369849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25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5016A8-109B-C241-AA58-A46A0AF54143}" type="slidenum">
              <a:rPr lang="it-IT" smtClean="0"/>
              <a:t>20</a:t>
            </a:fld>
            <a:endParaRPr lang="it-IT"/>
          </a:p>
        </p:txBody>
      </p:sp>
    </p:spTree>
    <p:extLst>
      <p:ext uri="{BB962C8B-B14F-4D97-AF65-F5344CB8AC3E}">
        <p14:creationId xmlns:p14="http://schemas.microsoft.com/office/powerpoint/2010/main" val="745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Dettagliare</a:t>
            </a:r>
            <a:r>
              <a:rPr lang="it-IT" sz="1200" b="0" i="0" u="none" strike="noStrike" cap="none" baseline="0" dirty="0">
                <a:solidFill>
                  <a:schemeClr val="dk1"/>
                </a:solidFill>
                <a:latin typeface="Calibri"/>
                <a:ea typeface="Calibri"/>
                <a:cs typeface="Calibri"/>
                <a:sym typeface="Calibri"/>
              </a:rPr>
              <a:t> i report </a:t>
            </a:r>
            <a:r>
              <a:rPr lang="it-IT" sz="1200" b="0" i="0" u="none" strike="noStrike" cap="none" baseline="0" dirty="0" err="1">
                <a:solidFill>
                  <a:schemeClr val="dk1"/>
                </a:solidFill>
                <a:latin typeface="Calibri"/>
                <a:ea typeface="Calibri"/>
                <a:cs typeface="Calibri"/>
                <a:sym typeface="Calibri"/>
              </a:rPr>
              <a:t>timesheet</a:t>
            </a:r>
            <a:r>
              <a:rPr lang="it-IT" sz="1200" b="0" i="0" u="none" strike="noStrike" cap="none" baseline="0" dirty="0">
                <a:solidFill>
                  <a:schemeClr val="dk1"/>
                </a:solidFill>
                <a:latin typeface="Calibri"/>
                <a:ea typeface="Calibri"/>
                <a:cs typeface="Calibri"/>
                <a:sym typeface="Calibri"/>
              </a:rPr>
              <a:t> uno per uno per la persona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60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263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24DB09A-CD4C-48CD-9DF9-715A2A110958}" type="datetime1">
              <a:rPr lang="it-IT" smtClean="0"/>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24108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17377DB-6F43-4B94-A60D-F56B5BD225E5}" type="datetime1">
              <a:rPr lang="it-IT" smtClean="0"/>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267736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6AC01F-46E5-44A3-9D22-5533A3974891}" type="datetime1">
              <a:rPr lang="it-IT" smtClean="0"/>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96243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STO PUNTO ELENCO">
  <p:cSld name="TESTO PUNTO ELENCO">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467544" y="16288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6EB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006EB6"/>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rgbClr val="006EB6"/>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rgbClr val="006EB6"/>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rgbClr val="006EB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Dosis"/>
                <a:ea typeface="Dosis"/>
                <a:cs typeface="Dosis"/>
                <a:sym typeface="Dosi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title"/>
          </p:nvPr>
        </p:nvSpPr>
        <p:spPr>
          <a:xfrm>
            <a:off x="467544" y="0"/>
            <a:ext cx="8229600" cy="83671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Dosis"/>
              <a:buNone/>
              <a:defRPr sz="3200" b="0" i="0" u="none" strike="noStrike" cap="none">
                <a:solidFill>
                  <a:schemeClr val="lt1"/>
                </a:solidFill>
                <a:latin typeface="Dosis"/>
                <a:ea typeface="Dosis"/>
                <a:cs typeface="Dosis"/>
                <a:sym typeface="Dosi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5598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FOOTER">
  <p:cSld name="TITOLO E FOOTER">
    <p:spTree>
      <p:nvGrpSpPr>
        <p:cNvPr id="1" name="Shape 29"/>
        <p:cNvGrpSpPr/>
        <p:nvPr/>
      </p:nvGrpSpPr>
      <p:grpSpPr>
        <a:xfrm>
          <a:off x="0" y="0"/>
          <a:ext cx="0" cy="0"/>
          <a:chOff x="0" y="0"/>
          <a:chExt cx="0" cy="0"/>
        </a:xfrm>
      </p:grpSpPr>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Dosis"/>
                <a:ea typeface="Dosis"/>
                <a:cs typeface="Dosis"/>
                <a:sym typeface="Dosi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title"/>
          </p:nvPr>
        </p:nvSpPr>
        <p:spPr>
          <a:xfrm>
            <a:off x="467544" y="0"/>
            <a:ext cx="8229600" cy="83671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Dosis"/>
              <a:buNone/>
              <a:defRPr sz="3200" b="0" i="0" u="none" strike="noStrike" cap="none">
                <a:solidFill>
                  <a:schemeClr val="lt1"/>
                </a:solidFill>
                <a:latin typeface="Dosis"/>
                <a:ea typeface="Dosis"/>
                <a:cs typeface="Dosis"/>
                <a:sym typeface="Dosi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76358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F77EFA6-0086-42DC-BDB1-C46B2FDC289F}" type="datetime1">
              <a:rPr lang="it-IT" smtClean="0"/>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95034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9F56FB6-27AC-4CBB-BE79-B0D5F87911DB}" type="datetime1">
              <a:rPr lang="it-IT" smtClean="0"/>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191411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91C6796-5583-41AF-9912-FCFF54875574}" type="datetime1">
              <a:rPr lang="it-IT" smtClean="0"/>
              <a:t>24/11/2021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7947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51BE32E-CBC0-4173-9F96-1D7BC2F8C0A0}" type="datetime1">
              <a:rPr lang="it-IT" smtClean="0"/>
              <a:t>24/11/2021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94004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9AE94E48-3FA6-49CE-ABF8-FA4E3E42FD39}" type="datetime1">
              <a:rPr lang="it-IT" smtClean="0"/>
              <a:t>24/11/2021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192940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3A429A-8A25-49A8-8E4A-D8E2F601A6E9}" type="datetime1">
              <a:rPr lang="it-IT" smtClean="0"/>
              <a:t>24/11/2021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267707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E096772-1645-48DB-9CF0-F7383AF4B950}" type="datetime1">
              <a:rPr lang="it-IT" smtClean="0"/>
              <a:t>24/11/2021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125528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CA496C6-C536-44F6-B504-34CF323B9103}" type="datetime1">
              <a:rPr lang="it-IT" smtClean="0"/>
              <a:t>24/11/2021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30773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00A95-919A-4A43-9760-698928ECC303}" type="datetime1">
              <a:rPr lang="it-IT" smtClean="0"/>
              <a:t>24/11/2021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818BB-026E-B045-9149-3EE600410FF9}" type="slidenum">
              <a:rPr lang="it-IT" smtClean="0"/>
              <a:t>‹N›</a:t>
            </a:fld>
            <a:endParaRPr lang="it-IT"/>
          </a:p>
        </p:txBody>
      </p:sp>
    </p:spTree>
    <p:extLst>
      <p:ext uri="{BB962C8B-B14F-4D97-AF65-F5344CB8AC3E}">
        <p14:creationId xmlns:p14="http://schemas.microsoft.com/office/powerpoint/2010/main" val="271223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ina.u-web.cineca.it/appts/" TargetMode="External"/><Relationship Id="rId2" Type="http://schemas.openxmlformats.org/officeDocument/2006/relationships/hyperlink" Target="https://www.u-gov.unina.it/"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beta4.pp.u-web.cineca.it/appts" TargetMode="External"/><Relationship Id="rId4" Type="http://schemas.openxmlformats.org/officeDocument/2006/relationships/hyperlink" Target="https://unina.u-web.cineca.it/app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4809" y="2480265"/>
            <a:ext cx="8869191" cy="2677656"/>
          </a:xfrm>
          <a:prstGeom prst="rect">
            <a:avLst/>
          </a:prstGeom>
          <a:noFill/>
        </p:spPr>
        <p:txBody>
          <a:bodyPr wrap="square" rtlCol="0">
            <a:spAutoFit/>
          </a:bodyPr>
          <a:lstStyle/>
          <a:p>
            <a:endParaRPr lang="it-IT" sz="2400" dirty="0">
              <a:latin typeface="Cambria"/>
              <a:cs typeface="Cambria"/>
            </a:endParaRPr>
          </a:p>
          <a:p>
            <a:r>
              <a:rPr lang="it-IT" sz="2400" dirty="0">
                <a:solidFill>
                  <a:schemeClr val="accent1">
                    <a:lumMod val="75000"/>
                  </a:schemeClr>
                </a:solidFill>
                <a:latin typeface="Cambria"/>
                <a:cs typeface="Cambria"/>
              </a:rPr>
              <a:t>1^ fase </a:t>
            </a:r>
            <a:r>
              <a:rPr lang="it-IT" sz="2400" dirty="0">
                <a:solidFill>
                  <a:schemeClr val="accent1">
                    <a:lumMod val="75000"/>
                  </a:schemeClr>
                </a:solidFill>
                <a:latin typeface="Cambria"/>
                <a:cs typeface="Cambria"/>
                <a:sym typeface="Wingdings"/>
              </a:rPr>
              <a:t> </a:t>
            </a:r>
            <a:r>
              <a:rPr lang="it-IT" sz="2400" dirty="0">
                <a:solidFill>
                  <a:schemeClr val="accent1">
                    <a:lumMod val="75000"/>
                  </a:schemeClr>
                </a:solidFill>
                <a:latin typeface="Cambria"/>
                <a:cs typeface="Cambria"/>
              </a:rPr>
              <a:t>U-</a:t>
            </a:r>
            <a:r>
              <a:rPr lang="it-IT" sz="2400" dirty="0" err="1">
                <a:solidFill>
                  <a:schemeClr val="accent1">
                    <a:lumMod val="75000"/>
                  </a:schemeClr>
                </a:solidFill>
                <a:latin typeface="Cambria"/>
                <a:cs typeface="Cambria"/>
              </a:rPr>
              <a:t>Gov</a:t>
            </a:r>
            <a:r>
              <a:rPr lang="it-IT" sz="2400" dirty="0">
                <a:solidFill>
                  <a:schemeClr val="accent1">
                    <a:lumMod val="75000"/>
                  </a:schemeClr>
                </a:solidFill>
                <a:latin typeface="Cambria"/>
                <a:cs typeface="Cambria"/>
              </a:rPr>
              <a:t> Gestione Progetti</a:t>
            </a:r>
            <a:r>
              <a:rPr lang="it-IT" sz="2400" dirty="0">
                <a:solidFill>
                  <a:schemeClr val="tx1">
                    <a:lumMod val="65000"/>
                    <a:lumOff val="35000"/>
                  </a:schemeClr>
                </a:solidFill>
                <a:latin typeface="Cambria"/>
                <a:cs typeface="Cambria"/>
              </a:rPr>
              <a:t> </a:t>
            </a:r>
            <a:r>
              <a:rPr lang="it-IT" sz="2400" dirty="0">
                <a:latin typeface="Cambria"/>
                <a:cs typeface="Cambria"/>
                <a:hlinkClick r:id="rId2"/>
              </a:rPr>
              <a:t>https://www.u-gov.unina.it/</a:t>
            </a:r>
            <a:endParaRPr lang="it-IT" sz="2400" dirty="0">
              <a:latin typeface="Cambria"/>
              <a:cs typeface="Cambria"/>
            </a:endParaRPr>
          </a:p>
          <a:p>
            <a:endParaRPr lang="it-IT" sz="2400" dirty="0">
              <a:latin typeface="Cambria"/>
              <a:cs typeface="Cambria"/>
            </a:endParaRPr>
          </a:p>
          <a:p>
            <a:endParaRPr lang="it-IT" sz="2400" dirty="0">
              <a:latin typeface="Cambria"/>
              <a:cs typeface="Cambria"/>
            </a:endParaRPr>
          </a:p>
          <a:p>
            <a:r>
              <a:rPr lang="it-IT" sz="2400" dirty="0">
                <a:solidFill>
                  <a:srgbClr val="376092"/>
                </a:solidFill>
                <a:latin typeface="Cambria"/>
                <a:cs typeface="Cambria"/>
              </a:rPr>
              <a:t>2^ fase </a:t>
            </a:r>
            <a:r>
              <a:rPr lang="it-IT" sz="2400" dirty="0">
                <a:solidFill>
                  <a:srgbClr val="376092"/>
                </a:solidFill>
                <a:latin typeface="Cambria"/>
                <a:cs typeface="Cambria"/>
                <a:sym typeface="Wingdings"/>
              </a:rPr>
              <a:t> </a:t>
            </a:r>
            <a:r>
              <a:rPr lang="it-IT" sz="2400" dirty="0">
                <a:solidFill>
                  <a:srgbClr val="376092"/>
                </a:solidFill>
                <a:latin typeface="Cambria"/>
                <a:cs typeface="Cambria"/>
              </a:rPr>
              <a:t>U-Web </a:t>
            </a:r>
            <a:r>
              <a:rPr lang="it-IT" sz="2400" dirty="0" err="1">
                <a:solidFill>
                  <a:srgbClr val="376092"/>
                </a:solidFill>
                <a:latin typeface="Cambria"/>
                <a:cs typeface="Cambria"/>
              </a:rPr>
              <a:t>Timesheet</a:t>
            </a:r>
            <a:r>
              <a:rPr lang="it-IT" sz="2400" dirty="0">
                <a:solidFill>
                  <a:srgbClr val="5087F6"/>
                </a:solidFill>
                <a:latin typeface="Cambria"/>
                <a:cs typeface="Cambria"/>
              </a:rPr>
              <a:t> </a:t>
            </a:r>
            <a:r>
              <a:rPr lang="it-IT" sz="2400" dirty="0" err="1">
                <a:latin typeface="Cambria"/>
                <a:cs typeface="Cambria"/>
                <a:hlinkClick r:id="rId3"/>
              </a:rPr>
              <a:t>https</a:t>
            </a:r>
            <a:r>
              <a:rPr lang="it-IT" sz="2400" dirty="0">
                <a:latin typeface="Cambria"/>
                <a:cs typeface="Cambria"/>
                <a:hlinkClick r:id="rId3"/>
              </a:rPr>
              <a:t>://</a:t>
            </a:r>
            <a:r>
              <a:rPr lang="it-IT" sz="2400" dirty="0" err="1">
                <a:latin typeface="Cambria"/>
                <a:cs typeface="Cambria"/>
                <a:hlinkClick r:id="rId3"/>
              </a:rPr>
              <a:t>unina.u-web.cineca.it</a:t>
            </a:r>
            <a:r>
              <a:rPr lang="it-IT" sz="2400" dirty="0">
                <a:latin typeface="Cambria"/>
                <a:cs typeface="Cambria"/>
                <a:hlinkClick r:id="rId3"/>
              </a:rPr>
              <a:t>/</a:t>
            </a:r>
            <a:endParaRPr lang="it-IT" sz="2400" dirty="0">
              <a:latin typeface="Cambria"/>
              <a:cs typeface="Cambria"/>
            </a:endParaRPr>
          </a:p>
          <a:p>
            <a:endParaRPr lang="it-IT" sz="2400" dirty="0">
              <a:latin typeface="Cambria"/>
              <a:cs typeface="Cambria"/>
            </a:endParaRPr>
          </a:p>
          <a:p>
            <a:endParaRPr lang="it-IT" sz="2400" dirty="0">
              <a:latin typeface="Cambria"/>
              <a:cs typeface="Cambria"/>
            </a:endParaRPr>
          </a:p>
        </p:txBody>
      </p:sp>
      <p:sp>
        <p:nvSpPr>
          <p:cNvPr id="4" name="TextShape 3"/>
          <p:cNvSpPr txBox="1"/>
          <p:nvPr/>
        </p:nvSpPr>
        <p:spPr>
          <a:xfrm>
            <a:off x="274809" y="1286433"/>
            <a:ext cx="8229240"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L’Utilizzo di</a:t>
            </a:r>
            <a:r>
              <a:rPr lang="it-IT" sz="2800" b="0" u="sng" strike="noStrike" spc="-1" dirty="0">
                <a:solidFill>
                  <a:schemeClr val="tx2">
                    <a:lumMod val="75000"/>
                  </a:schemeClr>
                </a:solidFill>
                <a:latin typeface="Athelas Regular"/>
                <a:cs typeface="Athelas Regular"/>
              </a:rPr>
              <a:t> U-Web </a:t>
            </a:r>
            <a:r>
              <a:rPr lang="it-IT" sz="2800" b="0" u="sng" strike="noStrike" spc="-1" dirty="0" err="1">
                <a:solidFill>
                  <a:schemeClr val="tx2">
                    <a:lumMod val="75000"/>
                  </a:schemeClr>
                </a:solidFill>
                <a:latin typeface="Athelas Regular"/>
                <a:cs typeface="Athelas Regular"/>
              </a:rPr>
              <a:t>Timesheet</a:t>
            </a:r>
            <a:endParaRPr lang="it-IT" sz="2800" b="0" u="sng" strike="noStrike" spc="-1" dirty="0">
              <a:solidFill>
                <a:schemeClr val="tx2">
                  <a:lumMod val="75000"/>
                </a:schemeClr>
              </a:solidFill>
              <a:latin typeface="Athelas Regular"/>
              <a:cs typeface="Athelas Regular"/>
            </a:endParaRPr>
          </a:p>
        </p:txBody>
      </p:sp>
      <p:sp>
        <p:nvSpPr>
          <p:cNvPr id="5" name="CasellaDiTesto 4"/>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8" name="Immagine 6"/>
          <p:cNvPicPr/>
          <p:nvPr/>
        </p:nvPicPr>
        <p:blipFill>
          <a:blip r:embed="rId5"/>
          <a:stretch/>
        </p:blipFill>
        <p:spPr>
          <a:xfrm>
            <a:off x="6978600" y="49316"/>
            <a:ext cx="1044429" cy="950760"/>
          </a:xfrm>
          <a:prstGeom prst="rect">
            <a:avLst/>
          </a:prstGeom>
          <a:ln>
            <a:noFill/>
          </a:ln>
        </p:spPr>
      </p:pic>
      <p:pic>
        <p:nvPicPr>
          <p:cNvPr id="9" name="Picture 27"/>
          <p:cNvPicPr/>
          <p:nvPr/>
        </p:nvPicPr>
        <p:blipFill>
          <a:blip r:embed="rId6"/>
          <a:stretch/>
        </p:blipFill>
        <p:spPr>
          <a:xfrm>
            <a:off x="1221313" y="200289"/>
            <a:ext cx="985700" cy="909996"/>
          </a:xfrm>
          <a:prstGeom prst="rect">
            <a:avLst/>
          </a:prstGeom>
          <a:ln w="9360">
            <a:noFill/>
          </a:ln>
        </p:spPr>
      </p:pic>
      <p:sp>
        <p:nvSpPr>
          <p:cNvPr id="3" name="Segnaposto numero diapositiva 2"/>
          <p:cNvSpPr>
            <a:spLocks noGrp="1"/>
          </p:cNvSpPr>
          <p:nvPr>
            <p:ph type="sldNum" sz="quarter" idx="12"/>
          </p:nvPr>
        </p:nvSpPr>
        <p:spPr/>
        <p:txBody>
          <a:bodyPr/>
          <a:lstStyle/>
          <a:p>
            <a:fld id="{589818BB-026E-B045-9149-3EE600410FF9}" type="slidenum">
              <a:rPr lang="it-IT" smtClean="0"/>
              <a:t>1</a:t>
            </a:fld>
            <a:endParaRPr lang="it-IT"/>
          </a:p>
        </p:txBody>
      </p:sp>
      <p:sp>
        <p:nvSpPr>
          <p:cNvPr id="6" name="CasellaDiTesto 5"/>
          <p:cNvSpPr txBox="1"/>
          <p:nvPr/>
        </p:nvSpPr>
        <p:spPr>
          <a:xfrm>
            <a:off x="1038224" y="5952210"/>
            <a:ext cx="7416243" cy="954107"/>
          </a:xfrm>
          <a:prstGeom prst="rect">
            <a:avLst/>
          </a:prstGeom>
          <a:noFill/>
        </p:spPr>
        <p:txBody>
          <a:bodyPr wrap="square" rtlCol="0">
            <a:spAutoFit/>
          </a:bodyPr>
          <a:lstStyle/>
          <a:p>
            <a:pPr algn="ctr"/>
            <a:r>
              <a:rPr lang="it-IT" sz="1400" i="1" u="sng" dirty="0">
                <a:solidFill>
                  <a:schemeClr val="tx2">
                    <a:lumMod val="75000"/>
                  </a:schemeClr>
                </a:solidFill>
                <a:latin typeface="Cambria"/>
                <a:cs typeface="Cambria"/>
              </a:rPr>
              <a:t> </a:t>
            </a:r>
          </a:p>
          <a:p>
            <a:pPr algn="ctr"/>
            <a:r>
              <a:rPr lang="it-IT" sz="1400" i="1" dirty="0">
                <a:solidFill>
                  <a:schemeClr val="tx2">
                    <a:lumMod val="75000"/>
                  </a:schemeClr>
                </a:solidFill>
                <a:latin typeface="Cambria"/>
                <a:cs typeface="Cambria"/>
              </a:rPr>
              <a:t>Ufficio Supporto all’Individuazione delle Opportunità di Finanziamento </a:t>
            </a:r>
          </a:p>
          <a:p>
            <a:pPr algn="ctr"/>
            <a:r>
              <a:rPr lang="it-IT" sz="1400" i="1" dirty="0">
                <a:solidFill>
                  <a:schemeClr val="tx2">
                    <a:lumMod val="75000"/>
                  </a:schemeClr>
                </a:solidFill>
                <a:latin typeface="Cambria"/>
                <a:cs typeface="Cambria"/>
              </a:rPr>
              <a:t>ed alla Gestione dei Progetti di Ricerca dell’Università degli Studi di Napoli Federico II</a:t>
            </a:r>
          </a:p>
          <a:p>
            <a:pPr algn="ctr"/>
            <a:r>
              <a:rPr lang="it-IT" sz="1400" i="1" u="sng" dirty="0">
                <a:solidFill>
                  <a:schemeClr val="tx2">
                    <a:lumMod val="75000"/>
                  </a:schemeClr>
                </a:solidFill>
                <a:latin typeface="Cambria"/>
                <a:cs typeface="Cambria"/>
              </a:rPr>
              <a:t>Maria La Sala</a:t>
            </a:r>
            <a:endParaRPr lang="it-IT" sz="1400" i="1" dirty="0">
              <a:solidFill>
                <a:schemeClr val="tx2">
                  <a:lumMod val="75000"/>
                </a:schemeClr>
              </a:solidFill>
              <a:latin typeface="Cambria"/>
              <a:cs typeface="Cambria"/>
            </a:endParaRPr>
          </a:p>
        </p:txBody>
      </p:sp>
    </p:spTree>
    <p:extLst>
      <p:ext uri="{BB962C8B-B14F-4D97-AF65-F5344CB8AC3E}">
        <p14:creationId xmlns:p14="http://schemas.microsoft.com/office/powerpoint/2010/main" val="279492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2"/>
          <p:cNvSpPr/>
          <p:nvPr/>
        </p:nvSpPr>
        <p:spPr>
          <a:xfrm>
            <a:off x="508080" y="1670026"/>
            <a:ext cx="8422440" cy="1748411"/>
          </a:xfrm>
          <a:prstGeom prst="rect">
            <a:avLst/>
          </a:prstGeom>
          <a:solidFill>
            <a:srgbClr val="5087F6"/>
          </a:solidFill>
          <a:ln>
            <a:roun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lstStyle/>
          <a:p>
            <a:pPr algn="just">
              <a:lnSpc>
                <a:spcPct val="100000"/>
              </a:lnSpc>
              <a:spcBef>
                <a:spcPts val="360"/>
              </a:spcBef>
              <a:buClr>
                <a:srgbClr val="FFFFFF"/>
              </a:buClr>
            </a:pPr>
            <a:r>
              <a:rPr lang="en-US" sz="1600" b="0" strike="noStrike" spc="-1" dirty="0">
                <a:solidFill>
                  <a:srgbClr val="FFFFFF"/>
                </a:solidFill>
                <a:latin typeface="Cambria"/>
                <a:cs typeface="Cambria"/>
              </a:rPr>
              <a:t>La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dei</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progetti</a:t>
            </a:r>
            <a:r>
              <a:rPr lang="en-US" sz="1600" b="0" strike="noStrike" spc="-1" dirty="0">
                <a:solidFill>
                  <a:srgbClr val="FFFFFF"/>
                </a:solidFill>
                <a:latin typeface="Cambria"/>
                <a:cs typeface="Cambria"/>
              </a:rPr>
              <a:t> e </a:t>
            </a:r>
            <a:r>
              <a:rPr lang="en-US" sz="1600" b="0" strike="noStrike" spc="-1" dirty="0" err="1">
                <a:solidFill>
                  <a:srgbClr val="FFFFFF"/>
                </a:solidFill>
                <a:latin typeface="Cambria"/>
                <a:cs typeface="Cambria"/>
              </a:rPr>
              <a:t>dei</a:t>
            </a:r>
            <a:r>
              <a:rPr lang="en-US" sz="1600" b="0" strike="noStrike" spc="-1" dirty="0">
                <a:solidFill>
                  <a:srgbClr val="FFFFFF"/>
                </a:solidFill>
                <a:latin typeface="Cambria"/>
                <a:cs typeface="Cambria"/>
              </a:rPr>
              <a:t> WP </a:t>
            </a:r>
            <a:r>
              <a:rPr lang="en-US" sz="1600" b="0" strike="noStrike" spc="-1" dirty="0" err="1">
                <a:solidFill>
                  <a:srgbClr val="FFFFFF"/>
                </a:solidFill>
                <a:latin typeface="Cambria"/>
                <a:cs typeface="Cambria"/>
              </a:rPr>
              <a:t>viene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definita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dalle</a:t>
            </a:r>
            <a:r>
              <a:rPr lang="en-US" sz="1600" b="0" strike="noStrike" spc="-1" dirty="0">
                <a:solidFill>
                  <a:srgbClr val="FFFFFF"/>
                </a:solidFill>
                <a:latin typeface="Cambria"/>
                <a:cs typeface="Cambria"/>
              </a:rPr>
              <a:t> date </a:t>
            </a:r>
            <a:r>
              <a:rPr lang="en-US" sz="1600" b="0" strike="noStrike" spc="-1" dirty="0" err="1">
                <a:solidFill>
                  <a:srgbClr val="FFFFFF"/>
                </a:solidFill>
                <a:latin typeface="Cambria"/>
                <a:cs typeface="Cambria"/>
              </a:rPr>
              <a:t>presenti</a:t>
            </a:r>
            <a:r>
              <a:rPr lang="en-US" sz="1600" b="0" strike="noStrike" spc="-1" dirty="0">
                <a:solidFill>
                  <a:srgbClr val="FFFFFF"/>
                </a:solidFill>
                <a:latin typeface="Cambria"/>
                <a:cs typeface="Cambria"/>
              </a:rPr>
              <a:t> in </a:t>
            </a:r>
            <a:r>
              <a:rPr lang="en-US" sz="1600" b="0" strike="noStrike" spc="-1" dirty="0" err="1">
                <a:solidFill>
                  <a:srgbClr val="FFFFFF"/>
                </a:solidFill>
                <a:latin typeface="Cambria"/>
                <a:cs typeface="Cambria"/>
              </a:rPr>
              <a:t>anagrafica</a:t>
            </a:r>
            <a:r>
              <a:rPr lang="en-US" sz="1600" b="0" strike="noStrike" spc="-1" dirty="0">
                <a:solidFill>
                  <a:srgbClr val="FFFFFF"/>
                </a:solidFill>
                <a:latin typeface="Cambria"/>
                <a:cs typeface="Cambria"/>
              </a:rPr>
              <a:t> U-</a:t>
            </a:r>
            <a:r>
              <a:rPr lang="en-US" sz="1600" b="0" strike="noStrike" spc="-1" dirty="0" err="1">
                <a:solidFill>
                  <a:srgbClr val="FFFFFF"/>
                </a:solidFill>
                <a:latin typeface="Cambria"/>
                <a:cs typeface="Cambria"/>
              </a:rPr>
              <a:t>Gov</a:t>
            </a:r>
            <a:r>
              <a:rPr lang="en-US" sz="1600" b="0" strike="noStrike" spc="-1" dirty="0">
                <a:solidFill>
                  <a:srgbClr val="FFFFFF"/>
                </a:solidFill>
                <a:latin typeface="Cambria"/>
                <a:cs typeface="Cambria"/>
              </a:rPr>
              <a:t> PJ secondo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seguente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ordine</a:t>
            </a:r>
            <a:r>
              <a:rPr lang="en-US" sz="1600" b="0" strike="noStrike" spc="-1" dirty="0">
                <a:solidFill>
                  <a:srgbClr val="FFFFFF"/>
                </a:solidFill>
                <a:latin typeface="Cambria"/>
                <a:cs typeface="Cambria"/>
              </a:rPr>
              <a:t>:</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a:solidFill>
                  <a:srgbClr val="FFFFFF"/>
                </a:solidFill>
                <a:latin typeface="Cambria"/>
                <a:cs typeface="Cambria"/>
              </a:rPr>
              <a:t> Data </a:t>
            </a:r>
            <a:r>
              <a:rPr lang="en-US" sz="1600" b="0" strike="noStrike" spc="-1" dirty="0" err="1">
                <a:solidFill>
                  <a:srgbClr val="FFFFFF"/>
                </a:solidFill>
                <a:latin typeface="Cambria"/>
                <a:cs typeface="Cambria"/>
              </a:rPr>
              <a:t>inizio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attività</a:t>
            </a:r>
            <a:r>
              <a:rPr lang="en-US" sz="1600" b="0" strike="noStrike" spc="-1" dirty="0">
                <a:solidFill>
                  <a:srgbClr val="FFFFFF"/>
                </a:solidFill>
                <a:latin typeface="Cambria"/>
                <a:cs typeface="Cambria"/>
              </a:rPr>
              <a:t> - Data fine </a:t>
            </a:r>
            <a:r>
              <a:rPr lang="en-US" sz="1600" b="0" strike="noStrike" spc="-1" dirty="0" err="1">
                <a:solidFill>
                  <a:srgbClr val="FFFFFF"/>
                </a:solidFill>
                <a:latin typeface="Cambria"/>
                <a:cs typeface="Cambria"/>
              </a:rPr>
              <a:t>attività</a:t>
            </a:r>
            <a:r>
              <a:rPr lang="en-US" sz="1600" b="0" strike="noStrike" spc="-1" dirty="0">
                <a:solidFill>
                  <a:srgbClr val="FFFFFF"/>
                </a:solidFill>
                <a:latin typeface="Cambria"/>
                <a:cs typeface="Cambria"/>
              </a:rPr>
              <a:t> &gt;&gt; se </a:t>
            </a:r>
            <a:r>
              <a:rPr lang="en-US" sz="1600" b="0" strike="noStrike" spc="-1" dirty="0" err="1">
                <a:solidFill>
                  <a:srgbClr val="FFFFFF"/>
                </a:solidFill>
                <a:latin typeface="Cambria"/>
                <a:cs typeface="Cambria"/>
              </a:rPr>
              <a:t>valorizzate</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a:solidFill>
                  <a:srgbClr val="FFFFFF"/>
                </a:solidFill>
                <a:latin typeface="Cambria"/>
                <a:cs typeface="Cambria"/>
              </a:rPr>
              <a:t> Data </a:t>
            </a:r>
            <a:r>
              <a:rPr lang="en-US" sz="1600" b="0" strike="noStrike" spc="-1" dirty="0" err="1">
                <a:solidFill>
                  <a:srgbClr val="FFFFFF"/>
                </a:solidFill>
                <a:latin typeface="Cambria"/>
                <a:cs typeface="Cambria"/>
              </a:rPr>
              <a:t>inizio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 Data fine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&gt;&gt; se non </a:t>
            </a:r>
            <a:r>
              <a:rPr lang="en-US" sz="1600" b="0" strike="noStrike" spc="-1" dirty="0" err="1">
                <a:solidFill>
                  <a:srgbClr val="FFFFFF"/>
                </a:solidFill>
                <a:latin typeface="Cambria"/>
                <a:cs typeface="Cambria"/>
              </a:rPr>
              <a:t>valorizzate</a:t>
            </a:r>
            <a:r>
              <a:rPr lang="en-US" sz="1600" b="0" strike="noStrike" spc="-1" dirty="0">
                <a:solidFill>
                  <a:srgbClr val="FFFFFF"/>
                </a:solidFill>
                <a:latin typeface="Cambria"/>
                <a:cs typeface="Cambria"/>
              </a:rPr>
              <a:t>, le date di cui </a:t>
            </a:r>
            <a:r>
              <a:rPr lang="en-US" sz="1600" b="0" strike="noStrike" spc="-1" dirty="0" err="1">
                <a:solidFill>
                  <a:srgbClr val="FFFFFF"/>
                </a:solidFill>
                <a:latin typeface="Cambria"/>
                <a:cs typeface="Cambria"/>
              </a:rPr>
              <a:t>sopra</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a:solidFill>
                  <a:srgbClr val="FFFFFF"/>
                </a:solidFill>
                <a:latin typeface="Cambria"/>
                <a:cs typeface="Cambria"/>
              </a:rPr>
              <a:t> Data </a:t>
            </a:r>
            <a:r>
              <a:rPr lang="en-US" sz="1600" b="0" strike="noStrike" spc="-1" dirty="0" err="1">
                <a:solidFill>
                  <a:srgbClr val="FFFFFF"/>
                </a:solidFill>
                <a:latin typeface="Cambria"/>
                <a:cs typeface="Cambria"/>
              </a:rPr>
              <a:t>inizio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WP - Data fine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WP &gt;&gt; in </a:t>
            </a:r>
            <a:r>
              <a:rPr lang="en-US" sz="1600" b="0" strike="noStrike" spc="-1" dirty="0" err="1">
                <a:solidFill>
                  <a:srgbClr val="FFFFFF"/>
                </a:solidFill>
                <a:latin typeface="Cambria"/>
                <a:cs typeface="Cambria"/>
              </a:rPr>
              <a:t>caso</a:t>
            </a:r>
            <a:r>
              <a:rPr lang="en-US" sz="1600" b="0" strike="noStrike" spc="-1" dirty="0">
                <a:solidFill>
                  <a:srgbClr val="FFFFFF"/>
                </a:solidFill>
                <a:latin typeface="Cambria"/>
                <a:cs typeface="Cambria"/>
              </a:rPr>
              <a:t> di </a:t>
            </a:r>
            <a:r>
              <a:rPr lang="en-US" sz="1600" b="0" strike="noStrike" spc="-1" dirty="0" err="1">
                <a:solidFill>
                  <a:srgbClr val="FFFFFF"/>
                </a:solidFill>
                <a:latin typeface="Cambria"/>
                <a:cs typeface="Cambria"/>
              </a:rPr>
              <a:t>rendicontazione</a:t>
            </a:r>
            <a:r>
              <a:rPr lang="en-US" sz="1600" b="0" strike="noStrike" spc="-1" dirty="0">
                <a:solidFill>
                  <a:srgbClr val="FFFFFF"/>
                </a:solidFill>
                <a:latin typeface="Cambria"/>
                <a:cs typeface="Cambria"/>
              </a:rPr>
              <a:t> per WP e se non </a:t>
            </a:r>
            <a:r>
              <a:rPr lang="en-US" sz="1600" b="0" strike="noStrike" spc="-1" dirty="0" err="1">
                <a:solidFill>
                  <a:srgbClr val="FFFFFF"/>
                </a:solidFill>
                <a:latin typeface="Cambria"/>
                <a:cs typeface="Cambria"/>
              </a:rPr>
              <a:t>valorizzate</a:t>
            </a:r>
            <a:r>
              <a:rPr lang="en-US" sz="1600" b="0" strike="noStrike" spc="-1" dirty="0">
                <a:solidFill>
                  <a:srgbClr val="FFFFFF"/>
                </a:solidFill>
                <a:latin typeface="Cambria"/>
                <a:cs typeface="Cambria"/>
              </a:rPr>
              <a:t>, </a:t>
            </a:r>
            <a:r>
              <a:rPr lang="en-US" sz="1600" spc="-1" dirty="0" err="1">
                <a:solidFill>
                  <a:srgbClr val="FFFFFF"/>
                </a:solidFill>
                <a:latin typeface="Cambria"/>
                <a:cs typeface="Cambria"/>
              </a:rPr>
              <a:t>sarà</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preso</a:t>
            </a:r>
            <a:r>
              <a:rPr lang="en-US" sz="1600" b="0" strike="noStrike" spc="-1" dirty="0">
                <a:solidFill>
                  <a:srgbClr val="FFFFFF"/>
                </a:solidFill>
                <a:latin typeface="Cambria"/>
                <a:cs typeface="Cambria"/>
              </a:rPr>
              <a:t> in </a:t>
            </a:r>
            <a:r>
              <a:rPr lang="en-US" sz="1600" b="0" strike="noStrike" spc="-1" dirty="0" err="1">
                <a:solidFill>
                  <a:srgbClr val="FFFFFF"/>
                </a:solidFill>
                <a:latin typeface="Cambria"/>
                <a:cs typeface="Cambria"/>
              </a:rPr>
              <a:t>considerazione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l’ordine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precedente</a:t>
            </a:r>
            <a:endParaRPr lang="en-US" sz="1600" b="0" strike="noStrike" spc="-1" dirty="0">
              <a:latin typeface="Cambria"/>
              <a:cs typeface="Cambria"/>
            </a:endParaRPr>
          </a:p>
        </p:txBody>
      </p:sp>
      <p:sp>
        <p:nvSpPr>
          <p:cNvPr id="332" name="CustomShape 3"/>
          <p:cNvSpPr/>
          <p:nvPr/>
        </p:nvSpPr>
        <p:spPr>
          <a:xfrm>
            <a:off x="508080" y="4521233"/>
            <a:ext cx="8422440" cy="1704907"/>
          </a:xfrm>
          <a:prstGeom prst="rect">
            <a:avLst/>
          </a:prstGeom>
          <a:solidFill>
            <a:srgbClr val="87B758"/>
          </a:solidFill>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just">
              <a:lnSpc>
                <a:spcPct val="100000"/>
              </a:lnSpc>
              <a:spcBef>
                <a:spcPts val="360"/>
              </a:spcBef>
              <a:buClr>
                <a:srgbClr val="FFFFFF"/>
              </a:buClr>
            </a:pPr>
            <a:r>
              <a:rPr lang="en-US" sz="1600" b="0" strike="noStrike" spc="-1" dirty="0" err="1">
                <a:solidFill>
                  <a:srgbClr val="FFFFFF"/>
                </a:solidFill>
                <a:latin typeface="Cambria"/>
                <a:cs typeface="Cambria"/>
              </a:rPr>
              <a:t>Quando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si</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inseriscono</a:t>
            </a:r>
            <a:r>
              <a:rPr lang="en-US" sz="1600" b="0" strike="noStrike" spc="-1" dirty="0">
                <a:solidFill>
                  <a:srgbClr val="FFFFFF"/>
                </a:solidFill>
                <a:latin typeface="Cambria"/>
                <a:cs typeface="Cambria"/>
              </a:rPr>
              <a:t> effort sui </a:t>
            </a:r>
            <a:r>
              <a:rPr lang="en-US" sz="1600" b="0" strike="noStrike" spc="-1" dirty="0" err="1">
                <a:solidFill>
                  <a:srgbClr val="FFFFFF"/>
                </a:solidFill>
                <a:latin typeface="Cambria"/>
                <a:cs typeface="Cambria"/>
              </a:rPr>
              <a:t>progetti</a:t>
            </a:r>
            <a:r>
              <a:rPr lang="en-US" sz="1600" b="0" strike="noStrike" spc="-1" dirty="0">
                <a:solidFill>
                  <a:srgbClr val="FFFFFF"/>
                </a:solidFill>
                <a:latin typeface="Cambria"/>
                <a:cs typeface="Cambria"/>
              </a:rPr>
              <a:t> o WP,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totale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delle</a:t>
            </a:r>
            <a:r>
              <a:rPr lang="en-US" sz="1600" b="0" strike="noStrike" spc="-1" dirty="0">
                <a:solidFill>
                  <a:srgbClr val="FFFFFF"/>
                </a:solidFill>
                <a:latin typeface="Cambria"/>
                <a:cs typeface="Cambria"/>
              </a:rPr>
              <a:t> ore </a:t>
            </a:r>
            <a:r>
              <a:rPr lang="en-US" sz="1600" b="0" strike="noStrike" spc="-1" dirty="0" err="1">
                <a:solidFill>
                  <a:srgbClr val="FFFFFF"/>
                </a:solidFill>
                <a:latin typeface="Cambria"/>
                <a:cs typeface="Cambria"/>
              </a:rPr>
              <a:t>inserite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sarà</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così</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visualizzato</a:t>
            </a:r>
            <a:r>
              <a:rPr lang="en-US" sz="1600" spc="-1" dirty="0">
                <a:solidFill>
                  <a:srgbClr val="FFFFFF"/>
                </a:solidFill>
                <a:latin typeface="Cambria"/>
                <a:cs typeface="Cambria"/>
              </a:rPr>
              <a:t>:</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err="1">
                <a:solidFill>
                  <a:srgbClr val="FFFFFF"/>
                </a:solidFill>
                <a:latin typeface="Cambria"/>
                <a:cs typeface="Cambria"/>
              </a:rPr>
              <a:t>Orizzontalmente</a:t>
            </a:r>
            <a:r>
              <a:rPr lang="en-US" sz="1600" b="0" strike="noStrike" spc="-1" dirty="0">
                <a:solidFill>
                  <a:srgbClr val="FFFFFF"/>
                </a:solidFill>
                <a:latin typeface="Cambria"/>
                <a:cs typeface="Cambria"/>
              </a:rPr>
              <a:t> per </a:t>
            </a:r>
            <a:r>
              <a:rPr lang="en-US" sz="1600" b="0" strike="noStrike" spc="-1" dirty="0" err="1">
                <a:solidFill>
                  <a:srgbClr val="FFFFFF"/>
                </a:solidFill>
                <a:latin typeface="Cambria"/>
                <a:cs typeface="Cambria"/>
              </a:rPr>
              <a:t>Progetto</a:t>
            </a:r>
            <a:r>
              <a:rPr lang="en-US" sz="1600" b="0" strike="noStrike" spc="-1" dirty="0">
                <a:solidFill>
                  <a:srgbClr val="FFFFFF"/>
                </a:solidFill>
                <a:latin typeface="Cambria"/>
                <a:cs typeface="Cambria"/>
              </a:rPr>
              <a:t> e </a:t>
            </a:r>
            <a:r>
              <a:rPr lang="en-US" sz="1600" b="0" strike="noStrike" spc="-1" dirty="0" err="1">
                <a:solidFill>
                  <a:srgbClr val="FFFFFF"/>
                </a:solidFill>
                <a:latin typeface="Cambria"/>
                <a:cs typeface="Cambria"/>
              </a:rPr>
              <a:t>nella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casella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della</a:t>
            </a:r>
            <a:r>
              <a:rPr lang="en-US" sz="1600" b="0" strike="noStrike" spc="-1" dirty="0">
                <a:solidFill>
                  <a:srgbClr val="FFFFFF"/>
                </a:solidFill>
                <a:latin typeface="Cambria"/>
                <a:cs typeface="Cambria"/>
              </a:rPr>
              <a:t> data in </a:t>
            </a:r>
            <a:r>
              <a:rPr lang="en-US" sz="1600" b="0" strike="noStrike" spc="-1" dirty="0" err="1">
                <a:solidFill>
                  <a:srgbClr val="FFFFFF"/>
                </a:solidFill>
                <a:latin typeface="Cambria"/>
                <a:cs typeface="Cambria"/>
              </a:rPr>
              <a:t>corrispondenza</a:t>
            </a:r>
            <a:r>
              <a:rPr lang="en-US" sz="1600" b="0" strike="noStrike" spc="-1" dirty="0">
                <a:solidFill>
                  <a:srgbClr val="FFFFFF"/>
                </a:solidFill>
                <a:latin typeface="Cambria"/>
                <a:cs typeface="Cambria"/>
              </a:rPr>
              <a:t> del </a:t>
            </a:r>
            <a:r>
              <a:rPr lang="en-US" sz="1600" b="0" strike="noStrike" spc="-1" dirty="0" err="1">
                <a:solidFill>
                  <a:srgbClr val="FFFFFF"/>
                </a:solidFill>
                <a:latin typeface="Cambria"/>
                <a:cs typeface="Cambria"/>
              </a:rPr>
              <a:t>giorno</a:t>
            </a:r>
            <a:endParaRPr lang="en-US" sz="1600" spc="-1" dirty="0">
              <a:latin typeface="Cambria"/>
              <a:cs typeface="Cambria"/>
            </a:endParaRPr>
          </a:p>
          <a:p>
            <a:pPr indent="-216000" algn="just">
              <a:lnSpc>
                <a:spcPct val="100000"/>
              </a:lnSpc>
              <a:spcBef>
                <a:spcPts val="360"/>
              </a:spcBef>
              <a:buClr>
                <a:srgbClr val="FFFFFF"/>
              </a:buClr>
              <a:buFont typeface="Arial"/>
              <a:buChar char="•"/>
            </a:pPr>
            <a:r>
              <a:rPr lang="en-US" sz="1600" spc="-1" dirty="0" err="1">
                <a:solidFill>
                  <a:srgbClr val="FFFFFF"/>
                </a:solidFill>
                <a:latin typeface="Cambria"/>
                <a:cs typeface="Cambria"/>
              </a:rPr>
              <a:t>Vertic</a:t>
            </a:r>
            <a:r>
              <a:rPr lang="en-US" sz="1600" b="0" strike="noStrike" spc="-1" dirty="0" err="1">
                <a:solidFill>
                  <a:srgbClr val="FFFFFF"/>
                </a:solidFill>
                <a:latin typeface="Cambria"/>
                <a:cs typeface="Cambria"/>
              </a:rPr>
              <a:t>almente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nelle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ultime</a:t>
            </a:r>
            <a:r>
              <a:rPr lang="en-US" sz="1600" b="0" strike="noStrike" spc="-1" dirty="0">
                <a:solidFill>
                  <a:srgbClr val="FFFFFF"/>
                </a:solidFill>
                <a:latin typeface="Cambria"/>
                <a:cs typeface="Cambria"/>
              </a:rPr>
              <a:t> 5 </a:t>
            </a:r>
            <a:r>
              <a:rPr lang="en-US" sz="1600" b="0" strike="noStrike" spc="-1" dirty="0" err="1">
                <a:solidFill>
                  <a:srgbClr val="FFFFFF"/>
                </a:solidFill>
                <a:latin typeface="Cambria"/>
                <a:cs typeface="Cambria"/>
              </a:rPr>
              <a:t>colonne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riportando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totale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mensile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l’eventuale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previsione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mensile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totale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inserito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dall’inizio</a:t>
            </a:r>
            <a:r>
              <a:rPr lang="en-US" sz="1600" b="0" strike="noStrike" spc="-1" dirty="0">
                <a:solidFill>
                  <a:srgbClr val="FFFFFF"/>
                </a:solidFill>
                <a:latin typeface="Cambria"/>
                <a:cs typeface="Cambria"/>
              </a:rPr>
              <a:t> del </a:t>
            </a:r>
            <a:r>
              <a:rPr lang="en-US" sz="1600" b="0" strike="noStrike" spc="-1" dirty="0" err="1">
                <a:solidFill>
                  <a:srgbClr val="FFFFFF"/>
                </a:solidFill>
                <a:latin typeface="Cambria"/>
                <a:cs typeface="Cambria"/>
              </a:rPr>
              <a:t>progetto</a:t>
            </a:r>
            <a:r>
              <a:rPr lang="en-US" sz="1600" b="0" strike="noStrike" spc="-1" dirty="0">
                <a:solidFill>
                  <a:srgbClr val="FFFFFF"/>
                </a:solidFill>
                <a:latin typeface="Cambria"/>
                <a:cs typeface="Cambria"/>
              </a:rPr>
              <a:t>/WP, </a:t>
            </a:r>
            <a:r>
              <a:rPr lang="en-US" sz="1600" b="0" strike="noStrike" spc="-1" dirty="0" err="1">
                <a:solidFill>
                  <a:srgbClr val="FFFFFF"/>
                </a:solidFill>
                <a:latin typeface="Cambria"/>
                <a:cs typeface="Cambria"/>
              </a:rPr>
              <a:t>l’eventuale</a:t>
            </a:r>
            <a:r>
              <a:rPr lang="en-US" sz="1600" b="0" strike="noStrike" spc="-1" dirty="0">
                <a:solidFill>
                  <a:srgbClr val="FFFFFF"/>
                </a:solidFill>
                <a:latin typeface="Cambria"/>
                <a:cs typeface="Cambria"/>
              </a:rPr>
              <a:t> budget </a:t>
            </a:r>
            <a:r>
              <a:rPr lang="en-US" sz="1600" b="0" strike="noStrike" spc="-1" dirty="0" err="1">
                <a:solidFill>
                  <a:srgbClr val="FFFFFF"/>
                </a:solidFill>
                <a:latin typeface="Cambria"/>
                <a:cs typeface="Cambria"/>
              </a:rPr>
              <a:t>orario</a:t>
            </a:r>
            <a:r>
              <a:rPr lang="en-US" sz="1600" b="0" strike="noStrike" spc="-1" dirty="0">
                <a:solidFill>
                  <a:srgbClr val="FFFFFF"/>
                </a:solidFill>
                <a:latin typeface="Cambria"/>
                <a:cs typeface="Cambria"/>
              </a:rPr>
              <a:t> e la </a:t>
            </a:r>
            <a:r>
              <a:rPr lang="en-US" sz="1600" b="0" strike="noStrike" spc="-1" dirty="0" err="1">
                <a:solidFill>
                  <a:srgbClr val="FFFFFF"/>
                </a:solidFill>
                <a:latin typeface="Cambria"/>
                <a:cs typeface="Cambria"/>
              </a:rPr>
              <a:t>differenza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rispetto</a:t>
            </a:r>
            <a:r>
              <a:rPr lang="en-US" sz="1600" b="0" strike="noStrike" spc="-1" dirty="0">
                <a:solidFill>
                  <a:srgbClr val="FFFFFF"/>
                </a:solidFill>
                <a:latin typeface="Cambria"/>
                <a:cs typeface="Cambria"/>
              </a:rPr>
              <a:t> a </a:t>
            </a:r>
            <a:r>
              <a:rPr lang="en-US" sz="1600" b="0" strike="noStrike" spc="-1" dirty="0" err="1">
                <a:solidFill>
                  <a:srgbClr val="FFFFFF"/>
                </a:solidFill>
                <a:latin typeface="Cambria"/>
                <a:cs typeface="Cambria"/>
              </a:rPr>
              <a:t>questi</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ultimi</a:t>
            </a:r>
            <a:endParaRPr lang="en-US" sz="1600" b="0" strike="noStrike" spc="-1" dirty="0">
              <a:latin typeface="Cambria"/>
              <a:cs typeface="Cambria"/>
            </a:endParaRPr>
          </a:p>
        </p:txBody>
      </p:sp>
      <p:sp>
        <p:nvSpPr>
          <p:cNvPr id="6" name="TextShape 1"/>
          <p:cNvSpPr txBox="1"/>
          <p:nvPr/>
        </p:nvSpPr>
        <p:spPr>
          <a:xfrm>
            <a:off x="0" y="754324"/>
            <a:ext cx="7243560" cy="495000"/>
          </a:xfrm>
          <a:prstGeom prst="rect">
            <a:avLst/>
          </a:prstGeom>
          <a:noFill/>
          <a:ln>
            <a:noFill/>
          </a:ln>
        </p:spPr>
        <p:txBody>
          <a:bodyPr anchor="ctr">
            <a:noAutofit/>
          </a:bodyPr>
          <a:lstStyle/>
          <a:p>
            <a:pPr algn="ctr">
              <a:lnSpc>
                <a:spcPct val="100000"/>
              </a:lnSpc>
            </a:pPr>
            <a:r>
              <a:rPr lang="it-IT" sz="2800" b="1" strike="noStrike" spc="-1" dirty="0">
                <a:solidFill>
                  <a:schemeClr val="tx2">
                    <a:lumMod val="75000"/>
                  </a:schemeClr>
                </a:solidFill>
                <a:latin typeface="Athelas Regular"/>
                <a:cs typeface="Athelas Regular"/>
              </a:rPr>
              <a:t>L’interfaccia in</a:t>
            </a:r>
          </a:p>
        </p:txBody>
      </p:sp>
      <p:sp>
        <p:nvSpPr>
          <p:cNvPr id="7" name="TextShape 1"/>
          <p:cNvSpPr txBox="1"/>
          <p:nvPr/>
        </p:nvSpPr>
        <p:spPr>
          <a:xfrm>
            <a:off x="2164224" y="3891535"/>
            <a:ext cx="7243560" cy="495000"/>
          </a:xfrm>
          <a:prstGeom prst="rect">
            <a:avLst/>
          </a:prstGeom>
          <a:noFill/>
          <a:ln>
            <a:noFill/>
          </a:ln>
        </p:spPr>
        <p:txBody>
          <a:bodyPr anchor="ctr">
            <a:noAutofit/>
          </a:bodyPr>
          <a:lstStyle/>
          <a:p>
            <a:pPr>
              <a:lnSpc>
                <a:spcPct val="100000"/>
              </a:lnSpc>
            </a:pPr>
            <a:r>
              <a:rPr lang="it-IT" sz="2800" b="1" strike="noStrike" spc="-1" dirty="0">
                <a:solidFill>
                  <a:schemeClr val="tx2">
                    <a:lumMod val="75000"/>
                  </a:schemeClr>
                </a:solidFill>
                <a:latin typeface="Athelas Regular"/>
                <a:cs typeface="Athelas Regular"/>
              </a:rPr>
              <a:t>L’interfaccia in</a:t>
            </a:r>
          </a:p>
        </p:txBody>
      </p:sp>
      <p:sp>
        <p:nvSpPr>
          <p:cNvPr id="8" name="CasellaDiTesto 7"/>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10" name="Immagine 6"/>
          <p:cNvPicPr/>
          <p:nvPr/>
        </p:nvPicPr>
        <p:blipFill>
          <a:blip r:embed="rId3"/>
          <a:stretch/>
        </p:blipFill>
        <p:spPr>
          <a:xfrm>
            <a:off x="4869122" y="3612926"/>
            <a:ext cx="903897" cy="778904"/>
          </a:xfrm>
          <a:prstGeom prst="rect">
            <a:avLst/>
          </a:prstGeom>
          <a:ln>
            <a:noFill/>
          </a:ln>
        </p:spPr>
      </p:pic>
      <p:pic>
        <p:nvPicPr>
          <p:cNvPr id="11" name="Picture 27"/>
          <p:cNvPicPr/>
          <p:nvPr/>
        </p:nvPicPr>
        <p:blipFill>
          <a:blip r:embed="rId4"/>
          <a:stretch/>
        </p:blipFill>
        <p:spPr>
          <a:xfrm>
            <a:off x="4921739" y="567608"/>
            <a:ext cx="985700" cy="909996"/>
          </a:xfrm>
          <a:prstGeom prst="rect">
            <a:avLst/>
          </a:prstGeom>
          <a:ln w="9360">
            <a:noFill/>
          </a:ln>
        </p:spPr>
      </p:pic>
      <p:sp>
        <p:nvSpPr>
          <p:cNvPr id="2" name="Segnaposto numero diapositiva 1"/>
          <p:cNvSpPr>
            <a:spLocks noGrp="1"/>
          </p:cNvSpPr>
          <p:nvPr>
            <p:ph type="sldNum" sz="quarter" idx="12"/>
          </p:nvPr>
        </p:nvSpPr>
        <p:spPr/>
        <p:txBody>
          <a:bodyPr/>
          <a:lstStyle/>
          <a:p>
            <a:fld id="{589818BB-026E-B045-9149-3EE600410FF9}" type="slidenum">
              <a:rPr lang="it-IT" smtClean="0"/>
              <a:t>10</a:t>
            </a:fld>
            <a:endParaRPr lang="it-IT"/>
          </a:p>
        </p:txBody>
      </p:sp>
      <p:pic>
        <p:nvPicPr>
          <p:cNvPr id="12" name="Immagine 6"/>
          <p:cNvPicPr/>
          <p:nvPr/>
        </p:nvPicPr>
        <p:blipFill>
          <a:blip r:embed="rId3"/>
          <a:stretch/>
        </p:blipFill>
        <p:spPr>
          <a:xfrm>
            <a:off x="7093080" y="49316"/>
            <a:ext cx="929949" cy="787684"/>
          </a:xfrm>
          <a:prstGeom prst="rect">
            <a:avLst/>
          </a:prstGeom>
          <a:ln>
            <a:noFill/>
          </a:ln>
        </p:spPr>
      </p:pic>
    </p:spTree>
    <p:extLst>
      <p:ext uri="{BB962C8B-B14F-4D97-AF65-F5344CB8AC3E}">
        <p14:creationId xmlns:p14="http://schemas.microsoft.com/office/powerpoint/2010/main" val="42559511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2"/>
          <p:cNvSpPr/>
          <p:nvPr/>
        </p:nvSpPr>
        <p:spPr>
          <a:xfrm>
            <a:off x="457200" y="6136026"/>
            <a:ext cx="8189843" cy="632523"/>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pPr>
            <a:r>
              <a:rPr lang="en-US" sz="1600" b="0" strike="noStrike" spc="-1" dirty="0" err="1">
                <a:solidFill>
                  <a:srgbClr val="000000"/>
                </a:solidFill>
                <a:latin typeface="Cambria" panose="02040503050406030204" pitchFamily="18" charset="0"/>
                <a:ea typeface="Cambria" panose="02040503050406030204" pitchFamily="18" charset="0"/>
              </a:rPr>
              <a:t>Ogni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risorsa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umana</a:t>
            </a:r>
            <a:r>
              <a:rPr lang="en-US" sz="1600" b="0" strike="noStrike" spc="-1" dirty="0">
                <a:solidFill>
                  <a:srgbClr val="000000"/>
                </a:solidFill>
                <a:latin typeface="Cambria" panose="02040503050406030204" pitchFamily="18" charset="0"/>
                <a:ea typeface="Cambria" panose="02040503050406030204" pitchFamily="18" charset="0"/>
              </a:rPr>
              <a:t> (RU) </a:t>
            </a:r>
            <a:r>
              <a:rPr lang="en-US" sz="1600" b="0" strike="noStrike" spc="-1" dirty="0" err="1">
                <a:solidFill>
                  <a:srgbClr val="000000"/>
                </a:solidFill>
                <a:latin typeface="Cambria" panose="02040503050406030204" pitchFamily="18" charset="0"/>
                <a:ea typeface="Cambria" panose="02040503050406030204" pitchFamily="18" charset="0"/>
              </a:rPr>
              <a:t>inserisce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proprio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i="1" strike="noStrike" spc="-1" dirty="0">
                <a:solidFill>
                  <a:srgbClr val="000000"/>
                </a:solidFill>
                <a:latin typeface="Cambria" panose="02040503050406030204" pitchFamily="18" charset="0"/>
                <a:ea typeface="Cambria" panose="02040503050406030204" pitchFamily="18" charset="0"/>
              </a:rPr>
              <a:t>effort </a:t>
            </a:r>
            <a:r>
              <a:rPr lang="en-US" sz="1600" b="0" strike="noStrike" spc="-1" dirty="0" err="1">
                <a:solidFill>
                  <a:srgbClr val="000000"/>
                </a:solidFill>
                <a:latin typeface="Cambria" panose="02040503050406030204" pitchFamily="18" charset="0"/>
                <a:ea typeface="Cambria" panose="02040503050406030204" pitchFamily="18" charset="0"/>
              </a:rPr>
              <a:t>impiegato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nei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Progetti</a:t>
            </a:r>
            <a:r>
              <a:rPr lang="en-US" sz="1600" b="0" strike="noStrike" spc="-1" dirty="0">
                <a:solidFill>
                  <a:srgbClr val="000000"/>
                </a:solidFill>
                <a:latin typeface="Cambria" panose="02040503050406030204" pitchFamily="18" charset="0"/>
                <a:ea typeface="Cambria" panose="02040503050406030204" pitchFamily="18" charset="0"/>
              </a:rPr>
              <a:t> e </a:t>
            </a:r>
            <a:r>
              <a:rPr lang="en-US" sz="1600" b="0" strike="noStrike" spc="-1" dirty="0" err="1">
                <a:solidFill>
                  <a:srgbClr val="000000"/>
                </a:solidFill>
                <a:latin typeface="Cambria" panose="02040503050406030204" pitchFamily="18" charset="0"/>
                <a:ea typeface="Cambria" panose="02040503050406030204" pitchFamily="18" charset="0"/>
              </a:rPr>
              <a:t>nei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a:solidFill>
                  <a:srgbClr val="000000"/>
                </a:solidFill>
                <a:latin typeface="Cambria" panose="02040503050406030204" pitchFamily="18" charset="0"/>
                <a:ea typeface="Cambria" panose="02040503050406030204" pitchFamily="18" charset="0"/>
              </a:rPr>
              <a:t>WP</a:t>
            </a:r>
            <a:r>
              <a:rPr lang="en-US" sz="1600" b="0" strike="noStrike" spc="-1" dirty="0">
                <a:solidFill>
                  <a:srgbClr val="000000"/>
                </a:solidFill>
                <a:latin typeface="Cambria" panose="02040503050406030204" pitchFamily="18" charset="0"/>
                <a:ea typeface="Cambria" panose="02040503050406030204" pitchFamily="18" charset="0"/>
              </a:rPr>
              <a:t>.</a:t>
            </a:r>
            <a:endParaRPr lang="en-US" sz="1600" b="0" strike="noStrike" spc="-1" dirty="0">
              <a:latin typeface="Cambria" panose="02040503050406030204" pitchFamily="18" charset="0"/>
              <a:ea typeface="Cambria" panose="02040503050406030204" pitchFamily="18" charset="0"/>
            </a:endParaRPr>
          </a:p>
          <a:p>
            <a:pPr algn="just">
              <a:lnSpc>
                <a:spcPct val="100000"/>
              </a:lnSpc>
            </a:pPr>
            <a:r>
              <a:rPr lang="en-US" sz="1600" b="0" strike="noStrike" spc="-1" dirty="0">
                <a:solidFill>
                  <a:srgbClr val="000000"/>
                </a:solidFill>
                <a:latin typeface="Cambria" panose="02040503050406030204" pitchFamily="18" charset="0"/>
                <a:ea typeface="Cambria" panose="02040503050406030204" pitchFamily="18" charset="0"/>
              </a:rPr>
              <a:t>Le “</a:t>
            </a:r>
            <a:r>
              <a:rPr lang="en-US" sz="1600" b="0" strike="noStrike" spc="-1" dirty="0" err="1">
                <a:solidFill>
                  <a:srgbClr val="000000"/>
                </a:solidFill>
                <a:latin typeface="Cambria" panose="02040503050406030204" pitchFamily="18" charset="0"/>
                <a:ea typeface="Cambria" panose="02040503050406030204" pitchFamily="18" charset="0"/>
              </a:rPr>
              <a:t>altre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attività</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istituzionali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sono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tracciate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attraverso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progetti</a:t>
            </a:r>
            <a:r>
              <a:rPr lang="en-US" sz="1600" b="1"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funzionali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dedicati</a:t>
            </a:r>
            <a:endParaRPr lang="en-US" sz="1600" b="0" strike="noStrike" spc="-1" dirty="0">
              <a:latin typeface="Cambria" panose="02040503050406030204" pitchFamily="18" charset="0"/>
              <a:ea typeface="Cambria" panose="02040503050406030204" pitchFamily="18" charset="0"/>
            </a:endParaRPr>
          </a:p>
        </p:txBody>
      </p:sp>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L’interfaccia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(TS)</a:t>
            </a:r>
            <a:endParaRPr lang="it-IT" sz="2800" b="0" u="sng" strike="noStrike" spc="-1" dirty="0">
              <a:solidFill>
                <a:schemeClr val="tx2">
                  <a:lumMod val="75000"/>
                </a:schemeClr>
              </a:solidFill>
              <a:latin typeface="Athelas Regular"/>
              <a:cs typeface="Athelas Regular"/>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87" y="1204396"/>
            <a:ext cx="8807146" cy="48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589818BB-026E-B045-9149-3EE600410FF9}" type="slidenum">
              <a:rPr lang="it-IT" smtClean="0"/>
              <a:t>11</a:t>
            </a:fld>
            <a:endParaRPr lang="it-IT"/>
          </a:p>
        </p:txBody>
      </p:sp>
      <p:sp>
        <p:nvSpPr>
          <p:cNvPr id="3" name="Ovale 2"/>
          <p:cNvSpPr/>
          <p:nvPr/>
        </p:nvSpPr>
        <p:spPr>
          <a:xfrm>
            <a:off x="1341800" y="2779745"/>
            <a:ext cx="446196" cy="431340"/>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Ovale 9"/>
          <p:cNvSpPr/>
          <p:nvPr/>
        </p:nvSpPr>
        <p:spPr>
          <a:xfrm>
            <a:off x="2189059" y="4696809"/>
            <a:ext cx="1848317" cy="383413"/>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Ovale 10"/>
          <p:cNvSpPr/>
          <p:nvPr/>
        </p:nvSpPr>
        <p:spPr>
          <a:xfrm>
            <a:off x="6798726" y="4181599"/>
            <a:ext cx="2142907" cy="415996"/>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Ovale 11"/>
          <p:cNvSpPr/>
          <p:nvPr/>
        </p:nvSpPr>
        <p:spPr>
          <a:xfrm>
            <a:off x="5357748" y="4696809"/>
            <a:ext cx="2142907" cy="383413"/>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858430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2"/>
          <p:cNvSpPr/>
          <p:nvPr/>
        </p:nvSpPr>
        <p:spPr>
          <a:xfrm>
            <a:off x="321480" y="1589433"/>
            <a:ext cx="7994520" cy="1730651"/>
          </a:xfrm>
          <a:prstGeom prst="rect">
            <a:avLst/>
          </a:prstGeom>
          <a:ln>
            <a:roun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lstStyle/>
          <a:p>
            <a:pPr>
              <a:lnSpc>
                <a:spcPct val="100000"/>
              </a:lnSpc>
              <a:spcBef>
                <a:spcPts val="360"/>
              </a:spcBef>
            </a:pPr>
            <a:r>
              <a:rPr lang="en-US" sz="1800" b="0" strike="noStrike" spc="-1" dirty="0">
                <a:solidFill>
                  <a:srgbClr val="FFFFFF"/>
                </a:solidFill>
                <a:latin typeface="Trebuchet MS"/>
              </a:rPr>
              <a:t>Al </a:t>
            </a:r>
            <a:r>
              <a:rPr lang="en-US" sz="1800" b="0" strike="noStrike" spc="-1" dirty="0" err="1">
                <a:solidFill>
                  <a:srgbClr val="FFFFFF"/>
                </a:solidFill>
                <a:latin typeface="Trebuchet MS"/>
              </a:rPr>
              <a:t>termine</a:t>
            </a:r>
            <a:r>
              <a:rPr lang="en-US" sz="1800" b="0" strike="noStrike" spc="-1" dirty="0">
                <a:solidFill>
                  <a:srgbClr val="FFFFFF"/>
                </a:solidFill>
                <a:latin typeface="Trebuchet MS"/>
              </a:rPr>
              <a:t> </a:t>
            </a:r>
            <a:r>
              <a:rPr lang="en-US" sz="1800" b="0" strike="noStrike" spc="-1" dirty="0" err="1">
                <a:solidFill>
                  <a:srgbClr val="FFFFFF"/>
                </a:solidFill>
                <a:latin typeface="Trebuchet MS"/>
              </a:rPr>
              <a:t>dell’inserimento</a:t>
            </a:r>
            <a:r>
              <a:rPr lang="en-US" sz="1800" b="0" strike="noStrike" spc="-1" dirty="0">
                <a:solidFill>
                  <a:srgbClr val="FFFFFF"/>
                </a:solidFill>
                <a:latin typeface="Trebuchet MS"/>
              </a:rPr>
              <a:t> </a:t>
            </a:r>
            <a:r>
              <a:rPr lang="en-US" sz="1800" b="0" strike="noStrike" spc="-1" dirty="0" err="1">
                <a:solidFill>
                  <a:srgbClr val="FFFFFF"/>
                </a:solidFill>
                <a:latin typeface="Trebuchet MS"/>
              </a:rPr>
              <a:t>delle</a:t>
            </a:r>
            <a:r>
              <a:rPr lang="en-US" sz="1800" b="0" strike="noStrike" spc="-1" dirty="0">
                <a:solidFill>
                  <a:srgbClr val="FFFFFF"/>
                </a:solidFill>
                <a:latin typeface="Trebuchet MS"/>
              </a:rPr>
              <a:t> ore &gt; </a:t>
            </a:r>
            <a:r>
              <a:rPr lang="en-US" sz="1800" b="0" strike="noStrike" spc="-1" dirty="0" err="1">
                <a:solidFill>
                  <a:srgbClr val="FFFFFF"/>
                </a:solidFill>
                <a:latin typeface="Trebuchet MS"/>
              </a:rPr>
              <a:t>cliccando</a:t>
            </a:r>
            <a:r>
              <a:rPr lang="en-US" sz="1800" b="0" strike="noStrike" spc="-1" dirty="0">
                <a:solidFill>
                  <a:srgbClr val="FFFFFF"/>
                </a:solidFill>
                <a:latin typeface="Trebuchet MS"/>
              </a:rPr>
              <a:t> </a:t>
            </a:r>
            <a:r>
              <a:rPr lang="en-US" sz="1800" b="0" strike="noStrike" spc="-1" dirty="0" err="1">
                <a:solidFill>
                  <a:srgbClr val="FFFFFF"/>
                </a:solidFill>
                <a:latin typeface="Trebuchet MS"/>
              </a:rPr>
              <a:t>su</a:t>
            </a:r>
            <a:r>
              <a:rPr lang="en-US" sz="1800" b="0" strike="noStrike" spc="-1" dirty="0">
                <a:solidFill>
                  <a:srgbClr val="FFFFFF"/>
                </a:solidFill>
                <a:latin typeface="Trebuchet MS"/>
              </a:rPr>
              <a:t>                  in basso a </a:t>
            </a:r>
            <a:r>
              <a:rPr lang="en-US" sz="1800" b="0" strike="noStrike" spc="-1" dirty="0" err="1">
                <a:solidFill>
                  <a:srgbClr val="FFFFFF"/>
                </a:solidFill>
                <a:latin typeface="Trebuchet MS"/>
              </a:rPr>
              <a:t>destra</a:t>
            </a:r>
            <a:r>
              <a:rPr lang="en-US" sz="1800" b="0" strike="noStrike" spc="-1" dirty="0">
                <a:solidFill>
                  <a:srgbClr val="FFFFFF"/>
                </a:solidFill>
                <a:latin typeface="Trebuchet MS"/>
              </a:rPr>
              <a:t> </a:t>
            </a:r>
            <a:r>
              <a:rPr lang="en-US" sz="1800" b="0" strike="noStrike" spc="-1" dirty="0" err="1">
                <a:solidFill>
                  <a:srgbClr val="FFFFFF"/>
                </a:solidFill>
                <a:latin typeface="Trebuchet MS"/>
              </a:rPr>
              <a:t>il</a:t>
            </a:r>
            <a:r>
              <a:rPr lang="en-US" sz="1800" b="0" strike="noStrike" spc="-1" dirty="0">
                <a:solidFill>
                  <a:srgbClr val="FFFFFF"/>
                </a:solidFill>
                <a:latin typeface="Trebuchet MS"/>
              </a:rPr>
              <a:t> </a:t>
            </a:r>
            <a:r>
              <a:rPr lang="en-US" sz="1800" b="0" strike="noStrike" spc="-1" dirty="0" err="1">
                <a:solidFill>
                  <a:srgbClr val="FFFFFF"/>
                </a:solidFill>
                <a:latin typeface="Trebuchet MS"/>
              </a:rPr>
              <a:t>sistema</a:t>
            </a:r>
            <a:r>
              <a:rPr lang="en-US" sz="1800" b="0" strike="noStrike" spc="-1" dirty="0">
                <a:solidFill>
                  <a:srgbClr val="FFFFFF"/>
                </a:solidFill>
                <a:latin typeface="Trebuchet MS"/>
              </a:rPr>
              <a:t> </a:t>
            </a:r>
            <a:r>
              <a:rPr lang="en-US" sz="1800" b="0" strike="noStrike" spc="-1" dirty="0" err="1">
                <a:solidFill>
                  <a:srgbClr val="FFFFFF"/>
                </a:solidFill>
                <a:latin typeface="Trebuchet MS"/>
              </a:rPr>
              <a:t>registra</a:t>
            </a:r>
            <a:r>
              <a:rPr lang="en-US" sz="1800" b="0" strike="noStrike" spc="-1" dirty="0">
                <a:solidFill>
                  <a:srgbClr val="FFFFFF"/>
                </a:solidFill>
                <a:latin typeface="Trebuchet MS"/>
              </a:rPr>
              <a:t>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dati</a:t>
            </a:r>
            <a:r>
              <a:rPr lang="en-US" sz="1800" b="0" strike="noStrike" spc="-1" dirty="0">
                <a:solidFill>
                  <a:srgbClr val="FFFFFF"/>
                </a:solidFill>
                <a:latin typeface="Trebuchet MS"/>
              </a:rPr>
              <a:t>. </a:t>
            </a:r>
            <a:endParaRPr lang="en-US" sz="1800" b="0" strike="noStrike" spc="-1" dirty="0">
              <a:latin typeface="Arial"/>
            </a:endParaRPr>
          </a:p>
          <a:p>
            <a:pPr>
              <a:lnSpc>
                <a:spcPct val="100000"/>
              </a:lnSpc>
              <a:spcBef>
                <a:spcPts val="360"/>
              </a:spcBef>
            </a:pPr>
            <a:r>
              <a:rPr lang="en-US" sz="1800" b="0" strike="noStrike" spc="-1" dirty="0" err="1">
                <a:solidFill>
                  <a:srgbClr val="FFFFFF"/>
                </a:solidFill>
                <a:latin typeface="Trebuchet MS"/>
              </a:rPr>
              <a:t>Eventuali</a:t>
            </a:r>
            <a:r>
              <a:rPr lang="en-US" sz="1800" b="0" strike="noStrike" spc="-1" dirty="0">
                <a:solidFill>
                  <a:srgbClr val="FFFFFF"/>
                </a:solidFill>
                <a:latin typeface="Trebuchet MS"/>
              </a:rPr>
              <a:t> effort </a:t>
            </a:r>
            <a:r>
              <a:rPr lang="en-US" sz="1800" b="0" strike="noStrike" spc="-1" dirty="0" err="1">
                <a:solidFill>
                  <a:srgbClr val="FFFFFF"/>
                </a:solidFill>
                <a:latin typeface="Trebuchet MS"/>
              </a:rPr>
              <a:t>che</a:t>
            </a:r>
            <a:r>
              <a:rPr lang="en-US" sz="1800" b="0" strike="noStrike" spc="-1" dirty="0">
                <a:solidFill>
                  <a:srgbClr val="FFFFFF"/>
                </a:solidFill>
                <a:latin typeface="Trebuchet MS"/>
              </a:rPr>
              <a:t> </a:t>
            </a:r>
            <a:r>
              <a:rPr lang="en-US" sz="1800" b="0" strike="noStrike" spc="-1" dirty="0" err="1">
                <a:solidFill>
                  <a:srgbClr val="FFFFFF"/>
                </a:solidFill>
                <a:latin typeface="Trebuchet MS"/>
              </a:rPr>
              <a:t>sforano</a:t>
            </a:r>
            <a:r>
              <a:rPr lang="en-US" sz="1800" b="0" strike="noStrike" spc="-1" dirty="0">
                <a:solidFill>
                  <a:srgbClr val="FFFFFF"/>
                </a:solidFill>
                <a:latin typeface="Trebuchet MS"/>
              </a:rPr>
              <a:t>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vincoli</a:t>
            </a:r>
            <a:r>
              <a:rPr lang="en-US" sz="1800" b="0" strike="noStrike" spc="-1" dirty="0">
                <a:solidFill>
                  <a:srgbClr val="FFFFFF"/>
                </a:solidFill>
                <a:latin typeface="Trebuchet MS"/>
              </a:rPr>
              <a:t> di </a:t>
            </a:r>
            <a:r>
              <a:rPr lang="en-US" sz="1800" b="0" strike="noStrike" spc="-1" dirty="0" err="1">
                <a:solidFill>
                  <a:srgbClr val="FFFFFF"/>
                </a:solidFill>
                <a:latin typeface="Trebuchet MS"/>
              </a:rPr>
              <a:t>inserimento</a:t>
            </a:r>
            <a:r>
              <a:rPr lang="en-US" sz="1800" b="0" strike="noStrike" spc="-1" dirty="0">
                <a:solidFill>
                  <a:srgbClr val="FFFFFF"/>
                </a:solidFill>
                <a:latin typeface="Trebuchet MS"/>
              </a:rPr>
              <a:t> </a:t>
            </a:r>
            <a:r>
              <a:rPr lang="en-US" sz="1800" b="0" strike="noStrike" spc="-1" dirty="0" err="1">
                <a:solidFill>
                  <a:srgbClr val="FFFFFF"/>
                </a:solidFill>
                <a:latin typeface="Trebuchet MS"/>
              </a:rPr>
              <a:t>impostati</a:t>
            </a:r>
            <a:r>
              <a:rPr lang="en-US" sz="1800" b="0" strike="noStrike" spc="-1" dirty="0">
                <a:solidFill>
                  <a:srgbClr val="FFFFFF"/>
                </a:solidFill>
                <a:latin typeface="Trebuchet MS"/>
              </a:rPr>
              <a:t> in U-</a:t>
            </a:r>
            <a:r>
              <a:rPr lang="en-US" spc="-1" dirty="0" err="1">
                <a:solidFill>
                  <a:srgbClr val="FFFFFF"/>
                </a:solidFill>
                <a:latin typeface="Trebuchet MS"/>
              </a:rPr>
              <a:t>G</a:t>
            </a:r>
            <a:r>
              <a:rPr lang="en-US" sz="1800" b="0" strike="noStrike" spc="-1" dirty="0" err="1">
                <a:solidFill>
                  <a:srgbClr val="FFFFFF"/>
                </a:solidFill>
                <a:latin typeface="Trebuchet MS"/>
              </a:rPr>
              <a:t>ov</a:t>
            </a:r>
            <a:r>
              <a:rPr lang="en-US" sz="1800" b="0" strike="noStrike" spc="-1" dirty="0">
                <a:solidFill>
                  <a:srgbClr val="FFFFFF"/>
                </a:solidFill>
                <a:latin typeface="Trebuchet MS"/>
              </a:rPr>
              <a:t>, </a:t>
            </a:r>
            <a:r>
              <a:rPr lang="en-US" spc="-1" dirty="0" err="1">
                <a:solidFill>
                  <a:srgbClr val="FFFFFF"/>
                </a:solidFill>
                <a:latin typeface="Trebuchet MS"/>
              </a:rPr>
              <a:t>s</a:t>
            </a:r>
            <a:r>
              <a:rPr lang="en-US" sz="1800" b="0" strike="noStrike" spc="-1" dirty="0" err="1">
                <a:solidFill>
                  <a:srgbClr val="FFFFFF"/>
                </a:solidFill>
                <a:latin typeface="Trebuchet MS"/>
              </a:rPr>
              <a:t>ono</a:t>
            </a:r>
            <a:r>
              <a:rPr lang="en-US" sz="1800" b="0" strike="noStrike" spc="-1" dirty="0">
                <a:solidFill>
                  <a:srgbClr val="FFFFFF"/>
                </a:solidFill>
                <a:latin typeface="Trebuchet MS"/>
              </a:rPr>
              <a:t> </a:t>
            </a:r>
            <a:r>
              <a:rPr lang="en-US" sz="1800" b="0" strike="noStrike" spc="-1" dirty="0" err="1">
                <a:solidFill>
                  <a:srgbClr val="FFFFFF"/>
                </a:solidFill>
                <a:latin typeface="Trebuchet MS"/>
              </a:rPr>
              <a:t>evidenziati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attraverso</a:t>
            </a:r>
            <a:r>
              <a:rPr lang="en-US" sz="1800" b="0" strike="noStrike" spc="-1" dirty="0">
                <a:solidFill>
                  <a:srgbClr val="FFFFFF"/>
                </a:solidFill>
                <a:latin typeface="Trebuchet MS"/>
              </a:rPr>
              <a:t> </a:t>
            </a:r>
            <a:r>
              <a:rPr lang="en-US" sz="1800" b="0" strike="noStrike" spc="-1" dirty="0" err="1">
                <a:solidFill>
                  <a:srgbClr val="FFFFFF"/>
                </a:solidFill>
                <a:latin typeface="Trebuchet MS"/>
              </a:rPr>
              <a:t>distinzioni</a:t>
            </a:r>
            <a:r>
              <a:rPr lang="en-US" sz="1800" b="0" strike="noStrike" spc="-1" dirty="0">
                <a:solidFill>
                  <a:srgbClr val="FFFFFF"/>
                </a:solidFill>
                <a:latin typeface="Trebuchet MS"/>
              </a:rPr>
              <a:t> </a:t>
            </a:r>
            <a:r>
              <a:rPr lang="en-US" sz="1800" b="0" strike="noStrike" spc="-1" dirty="0" err="1">
                <a:solidFill>
                  <a:srgbClr val="FFFFFF"/>
                </a:solidFill>
                <a:latin typeface="Trebuchet MS"/>
              </a:rPr>
              <a:t>cromatiche</a:t>
            </a:r>
            <a:r>
              <a:rPr lang="en-US" sz="1800" b="0" strike="noStrike" spc="-1" dirty="0">
                <a:solidFill>
                  <a:srgbClr val="FFFFFF"/>
                </a:solidFill>
                <a:latin typeface="Trebuchet MS"/>
              </a:rPr>
              <a:t> in </a:t>
            </a:r>
            <a:r>
              <a:rPr lang="en-US" sz="1800" b="0" strike="noStrike" spc="-1" dirty="0" err="1">
                <a:solidFill>
                  <a:srgbClr val="FFFFFF"/>
                </a:solidFill>
                <a:latin typeface="Trebuchet MS"/>
              </a:rPr>
              <a:t>giallo</a:t>
            </a:r>
            <a:r>
              <a:rPr lang="en-US" sz="1800" b="0" strike="noStrike" spc="-1" dirty="0">
                <a:solidFill>
                  <a:srgbClr val="FFFFFF"/>
                </a:solidFill>
                <a:latin typeface="Trebuchet MS"/>
              </a:rPr>
              <a:t>/</a:t>
            </a:r>
            <a:r>
              <a:rPr lang="en-US" sz="1800" b="0" strike="noStrike" spc="-1" dirty="0" err="1">
                <a:solidFill>
                  <a:srgbClr val="FFFFFF"/>
                </a:solidFill>
                <a:latin typeface="Trebuchet MS"/>
              </a:rPr>
              <a:t>arancione</a:t>
            </a:r>
            <a:r>
              <a:rPr lang="en-US" sz="1800" b="0" strike="noStrike" spc="-1" dirty="0">
                <a:solidFill>
                  <a:srgbClr val="FFFFFF"/>
                </a:solidFill>
                <a:latin typeface="Trebuchet MS"/>
              </a:rPr>
              <a:t> per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vincoli</a:t>
            </a:r>
            <a:r>
              <a:rPr lang="en-US" sz="1800" b="0" strike="noStrike" spc="-1" dirty="0">
                <a:solidFill>
                  <a:srgbClr val="FFFFFF"/>
                </a:solidFill>
                <a:latin typeface="Trebuchet MS"/>
              </a:rPr>
              <a:t> non </a:t>
            </a:r>
            <a:r>
              <a:rPr lang="en-US" sz="1800" b="0" strike="noStrike" spc="-1" dirty="0" err="1">
                <a:solidFill>
                  <a:srgbClr val="FFFFFF"/>
                </a:solidFill>
                <a:latin typeface="Trebuchet MS"/>
              </a:rPr>
              <a:t>bloccanti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ed</a:t>
            </a:r>
            <a:r>
              <a:rPr lang="en-US" sz="1800" b="0" strike="noStrike" spc="-1" dirty="0">
                <a:solidFill>
                  <a:srgbClr val="FFFFFF"/>
                </a:solidFill>
                <a:latin typeface="Trebuchet MS"/>
              </a:rPr>
              <a:t> in </a:t>
            </a:r>
            <a:r>
              <a:rPr lang="en-US" sz="1800" b="0" strike="noStrike" spc="-1" dirty="0" err="1">
                <a:solidFill>
                  <a:srgbClr val="FFFFFF"/>
                </a:solidFill>
                <a:latin typeface="Trebuchet MS"/>
              </a:rPr>
              <a:t>rosso</a:t>
            </a:r>
            <a:r>
              <a:rPr lang="en-US" sz="1800" b="0" strike="noStrike" spc="-1" dirty="0">
                <a:solidFill>
                  <a:srgbClr val="FFFFFF"/>
                </a:solidFill>
                <a:latin typeface="Trebuchet MS"/>
              </a:rPr>
              <a:t> per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vincoli</a:t>
            </a:r>
            <a:r>
              <a:rPr lang="en-US" sz="1800" b="0" strike="noStrike" spc="-1" dirty="0">
                <a:solidFill>
                  <a:srgbClr val="FFFFFF"/>
                </a:solidFill>
                <a:latin typeface="Trebuchet MS"/>
              </a:rPr>
              <a:t> </a:t>
            </a:r>
            <a:r>
              <a:rPr lang="en-US" sz="1800" b="0" strike="noStrike" spc="-1" dirty="0" err="1">
                <a:solidFill>
                  <a:srgbClr val="FFFFFF"/>
                </a:solidFill>
                <a:latin typeface="Trebuchet MS"/>
              </a:rPr>
              <a:t>bloccanti</a:t>
            </a:r>
            <a:r>
              <a:rPr lang="en-US" sz="1800" b="0" strike="noStrike" spc="-1" dirty="0">
                <a:solidFill>
                  <a:srgbClr val="FFFFFF"/>
                </a:solidFill>
                <a:latin typeface="Trebuchet MS"/>
              </a:rPr>
              <a:t>. </a:t>
            </a:r>
            <a:endParaRPr lang="en-US" sz="1800" b="0" strike="noStrike" spc="-1" dirty="0">
              <a:latin typeface="Arial"/>
            </a:endParaRPr>
          </a:p>
        </p:txBody>
      </p:sp>
      <p:sp>
        <p:nvSpPr>
          <p:cNvPr id="336" name="CustomShape 3"/>
          <p:cNvSpPr/>
          <p:nvPr/>
        </p:nvSpPr>
        <p:spPr>
          <a:xfrm>
            <a:off x="1187280" y="3573000"/>
            <a:ext cx="7345080" cy="1827720"/>
          </a:xfrm>
          <a:prstGeom prst="rect">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tIns="45000" rIns="90000" bIns="45000"/>
          <a:lstStyle/>
          <a:p>
            <a:pPr>
              <a:lnSpc>
                <a:spcPct val="100000"/>
              </a:lnSpc>
              <a:spcBef>
                <a:spcPts val="360"/>
              </a:spcBef>
            </a:pPr>
            <a:r>
              <a:rPr lang="en-US" sz="1800" b="0" strike="noStrike" spc="-1">
                <a:solidFill>
                  <a:srgbClr val="FFFFFF"/>
                </a:solidFill>
                <a:latin typeface="Trebuchet MS"/>
              </a:rPr>
              <a:t>Se si desidera inviare il timesheet per il mese in oggetto, è necessario cliccare sul pulsante            </a:t>
            </a:r>
            <a:endParaRPr lang="en-US" sz="1800" b="0" strike="noStrike" spc="-1">
              <a:latin typeface="Arial"/>
            </a:endParaRPr>
          </a:p>
          <a:p>
            <a:pPr>
              <a:lnSpc>
                <a:spcPct val="100000"/>
              </a:lnSpc>
              <a:spcBef>
                <a:spcPts val="360"/>
              </a:spcBef>
            </a:pPr>
            <a:endParaRPr lang="en-US" sz="1800" b="0" strike="noStrike" spc="-1">
              <a:latin typeface="Arial"/>
            </a:endParaRPr>
          </a:p>
          <a:p>
            <a:pPr>
              <a:lnSpc>
                <a:spcPct val="100000"/>
              </a:lnSpc>
              <a:spcBef>
                <a:spcPts val="360"/>
              </a:spcBef>
            </a:pPr>
            <a:r>
              <a:rPr lang="en-US" sz="1800" b="0" strike="noStrike" spc="-1">
                <a:solidFill>
                  <a:srgbClr val="FFFFFF"/>
                </a:solidFill>
                <a:latin typeface="Trebuchet MS"/>
              </a:rPr>
              <a:t>Dopo questa operazione il sistema verifica l’eventuale presenza di effort che sforano vincoli bloccanti ed esige la loro correzione per rendere effettivo l’invio.</a:t>
            </a:r>
            <a:endParaRPr lang="en-US" sz="1800" b="0" strike="noStrike" spc="-1">
              <a:latin typeface="Arial"/>
            </a:endParaRPr>
          </a:p>
        </p:txBody>
      </p:sp>
      <p:sp>
        <p:nvSpPr>
          <p:cNvPr id="339" name="CustomShape 4"/>
          <p:cNvSpPr/>
          <p:nvPr/>
        </p:nvSpPr>
        <p:spPr>
          <a:xfrm>
            <a:off x="251640" y="5762880"/>
            <a:ext cx="7345080" cy="684720"/>
          </a:xfrm>
          <a:prstGeom prst="rect">
            <a:avLst/>
          </a:prstGeom>
          <a:ln>
            <a:noFill/>
          </a:ln>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lstStyle/>
          <a:p>
            <a:pPr>
              <a:lnSpc>
                <a:spcPct val="100000"/>
              </a:lnSpc>
              <a:spcBef>
                <a:spcPts val="360"/>
              </a:spcBef>
            </a:pPr>
            <a:r>
              <a:rPr lang="en-US" sz="1800" b="0" strike="noStrike" spc="-1">
                <a:solidFill>
                  <a:srgbClr val="FFFFFF"/>
                </a:solidFill>
                <a:latin typeface="Trebuchet MS"/>
              </a:rPr>
              <a:t>Il timesheet del mese </a:t>
            </a:r>
            <a:r>
              <a:rPr lang="en-US" sz="1800" b="1" u="sng" strike="noStrike" spc="-1">
                <a:solidFill>
                  <a:srgbClr val="FFFFFF"/>
                </a:solidFill>
                <a:uFillTx/>
                <a:latin typeface="Trebuchet MS"/>
              </a:rPr>
              <a:t>inviato</a:t>
            </a:r>
            <a:r>
              <a:rPr lang="en-US" sz="1800" b="0" strike="noStrike" spc="-1">
                <a:solidFill>
                  <a:srgbClr val="FFFFFF"/>
                </a:solidFill>
                <a:latin typeface="Trebuchet MS"/>
              </a:rPr>
              <a:t> passa in SOLA LETTURA !</a:t>
            </a:r>
            <a:endParaRPr lang="en-US" sz="1800" b="0" strike="noStrike" spc="-1">
              <a:latin typeface="Arial"/>
            </a:endParaRPr>
          </a:p>
          <a:p>
            <a:pPr>
              <a:lnSpc>
                <a:spcPct val="100000"/>
              </a:lnSpc>
              <a:spcBef>
                <a:spcPts val="360"/>
              </a:spcBef>
            </a:pPr>
            <a:endParaRPr lang="en-US" sz="1800" b="0" strike="noStrike" spc="-1">
              <a:latin typeface="Arial"/>
            </a:endParaRPr>
          </a:p>
        </p:txBody>
      </p:sp>
      <p:pic>
        <p:nvPicPr>
          <p:cNvPr id="10" name="Immagine 9"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1" name="Immagine 6"/>
          <p:cNvPicPr/>
          <p:nvPr/>
        </p:nvPicPr>
        <p:blipFill>
          <a:blip r:embed="rId3"/>
          <a:stretch/>
        </p:blipFill>
        <p:spPr>
          <a:xfrm>
            <a:off x="7018356" y="71588"/>
            <a:ext cx="1044429" cy="950760"/>
          </a:xfrm>
          <a:prstGeom prst="rect">
            <a:avLst/>
          </a:prstGeom>
          <a:ln>
            <a:noFill/>
          </a:ln>
        </p:spPr>
      </p:pic>
      <p:pic>
        <p:nvPicPr>
          <p:cNvPr id="12" name="Immagine 11"/>
          <p:cNvPicPr/>
          <p:nvPr/>
        </p:nvPicPr>
        <p:blipFill>
          <a:blip r:embed="rId4">
            <a:extLst>
              <a:ext uri="{28A0092B-C50C-407E-A947-70E740481C1C}">
                <a14:useLocalDpi xmlns:a14="http://schemas.microsoft.com/office/drawing/2010/main" val="0"/>
              </a:ext>
            </a:extLst>
          </a:blip>
          <a:srcRect/>
          <a:stretch>
            <a:fillRect/>
          </a:stretch>
        </p:blipFill>
        <p:spPr bwMode="auto">
          <a:xfrm>
            <a:off x="5874855" y="1589433"/>
            <a:ext cx="952500" cy="381000"/>
          </a:xfrm>
          <a:prstGeom prst="rect">
            <a:avLst/>
          </a:prstGeom>
          <a:noFill/>
          <a:ln>
            <a:noFill/>
          </a:ln>
        </p:spPr>
      </p:pic>
      <p:pic>
        <p:nvPicPr>
          <p:cNvPr id="13" name="Immagine 12"/>
          <p:cNvPicPr/>
          <p:nvPr/>
        </p:nvPicPr>
        <p:blipFill>
          <a:blip r:embed="rId5">
            <a:extLst>
              <a:ext uri="{28A0092B-C50C-407E-A947-70E740481C1C}">
                <a14:useLocalDpi xmlns:a14="http://schemas.microsoft.com/office/drawing/2010/main" val="0"/>
              </a:ext>
            </a:extLst>
          </a:blip>
          <a:srcRect/>
          <a:stretch>
            <a:fillRect/>
          </a:stretch>
        </p:blipFill>
        <p:spPr bwMode="auto">
          <a:xfrm>
            <a:off x="4734960" y="3954117"/>
            <a:ext cx="866775" cy="381000"/>
          </a:xfrm>
          <a:prstGeom prst="rect">
            <a:avLst/>
          </a:prstGeom>
          <a:noFill/>
          <a:ln>
            <a:noFill/>
          </a:ln>
        </p:spPr>
      </p:pic>
      <p:sp>
        <p:nvSpPr>
          <p:cNvPr id="2" name="Segnaposto numero diapositiva 1"/>
          <p:cNvSpPr>
            <a:spLocks noGrp="1"/>
          </p:cNvSpPr>
          <p:nvPr>
            <p:ph type="sldNum" sz="quarter" idx="12"/>
          </p:nvPr>
        </p:nvSpPr>
        <p:spPr/>
        <p:txBody>
          <a:bodyPr/>
          <a:lstStyle/>
          <a:p>
            <a:fld id="{589818BB-026E-B045-9149-3EE600410FF9}" type="slidenum">
              <a:rPr lang="it-IT" smtClean="0"/>
              <a:t>12</a:t>
            </a:fld>
            <a:endParaRPr lang="it-IT"/>
          </a:p>
        </p:txBody>
      </p:sp>
      <p:sp>
        <p:nvSpPr>
          <p:cNvPr id="14" name="TextShape 1"/>
          <p:cNvSpPr txBox="1"/>
          <p:nvPr/>
        </p:nvSpPr>
        <p:spPr>
          <a:xfrm>
            <a:off x="3048480" y="6568172"/>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37646779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42564" y="1000076"/>
            <a:ext cx="8205480" cy="777600"/>
          </a:xfrm>
          <a:prstGeom prst="rect">
            <a:avLst/>
          </a:prstGeom>
          <a:noFill/>
          <a:ln>
            <a:noFill/>
          </a:ln>
        </p:spPr>
        <p:txBody>
          <a:bodyPr anchor="ctr"/>
          <a:lstStyle/>
          <a:p>
            <a:pPr algn="ctr">
              <a:lnSpc>
                <a:spcPct val="100000"/>
              </a:lnSpc>
            </a:pPr>
            <a:r>
              <a:rPr lang="it-IT" sz="2800" u="sng" dirty="0" err="1">
                <a:solidFill>
                  <a:schemeClr val="tx1">
                    <a:lumMod val="65000"/>
                    <a:lumOff val="35000"/>
                  </a:schemeClr>
                </a:solidFill>
                <a:latin typeface="Athelas Regular"/>
                <a:cs typeface="Athelas Regular"/>
              </a:rPr>
              <a:t>Flag</a:t>
            </a:r>
            <a:r>
              <a:rPr lang="it-IT" sz="2800" u="sng" dirty="0">
                <a:solidFill>
                  <a:schemeClr val="tx1">
                    <a:lumMod val="65000"/>
                    <a:lumOff val="35000"/>
                  </a:schemeClr>
                </a:solidFill>
                <a:latin typeface="Athelas Regular"/>
                <a:cs typeface="Athelas Regular"/>
              </a:rPr>
              <a:t> </a:t>
            </a:r>
            <a:r>
              <a:rPr lang="it-IT" sz="2800" u="sng" dirty="0" err="1">
                <a:solidFill>
                  <a:schemeClr val="tx1">
                    <a:lumMod val="65000"/>
                    <a:lumOff val="35000"/>
                  </a:schemeClr>
                </a:solidFill>
                <a:latin typeface="Athelas Regular"/>
                <a:cs typeface="Athelas Regular"/>
              </a:rPr>
              <a:t>Macroprogetti</a:t>
            </a:r>
            <a:r>
              <a:rPr lang="it-IT" sz="2800" u="sng" dirty="0">
                <a:solidFill>
                  <a:schemeClr val="tx1">
                    <a:lumMod val="65000"/>
                    <a:lumOff val="35000"/>
                  </a:schemeClr>
                </a:solidFill>
                <a:latin typeface="Athelas Regular"/>
                <a:cs typeface="Athelas Regular"/>
              </a:rPr>
              <a:t> Funzionali</a:t>
            </a:r>
            <a:endParaRPr lang="it-IT" sz="2800" u="sng" strike="noStrike" spc="-1" dirty="0">
              <a:solidFill>
                <a:schemeClr val="tx1">
                  <a:lumMod val="65000"/>
                  <a:lumOff val="35000"/>
                </a:schemeClr>
              </a:solidFill>
              <a:latin typeface="Athelas Regular"/>
              <a:cs typeface="Athelas Regular"/>
            </a:endParaRPr>
          </a:p>
        </p:txBody>
      </p:sp>
      <p:sp>
        <p:nvSpPr>
          <p:cNvPr id="7" name="CasellaDiTesto 6"/>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9" name="Immagine 6"/>
          <p:cNvPicPr/>
          <p:nvPr/>
        </p:nvPicPr>
        <p:blipFill>
          <a:blip r:embed="rId3"/>
          <a:stretch/>
        </p:blipFill>
        <p:spPr>
          <a:xfrm>
            <a:off x="6978600" y="49316"/>
            <a:ext cx="1044429" cy="950760"/>
          </a:xfrm>
          <a:prstGeom prst="rect">
            <a:avLst/>
          </a:prstGeom>
          <a:ln>
            <a:noFill/>
          </a:ln>
        </p:spPr>
      </p:pic>
      <p:pic>
        <p:nvPicPr>
          <p:cNvPr id="10" name="Picture 27"/>
          <p:cNvPicPr/>
          <p:nvPr/>
        </p:nvPicPr>
        <p:blipFill>
          <a:blip r:embed="rId4"/>
          <a:stretch/>
        </p:blipFill>
        <p:spPr>
          <a:xfrm>
            <a:off x="1221313" y="200289"/>
            <a:ext cx="985700" cy="909996"/>
          </a:xfrm>
          <a:prstGeom prst="rect">
            <a:avLst/>
          </a:prstGeom>
          <a:ln w="9360">
            <a:noFill/>
          </a:ln>
        </p:spPr>
      </p:pic>
      <p:sp>
        <p:nvSpPr>
          <p:cNvPr id="14" name="TextShape 1"/>
          <p:cNvSpPr txBox="1"/>
          <p:nvPr/>
        </p:nvSpPr>
        <p:spPr>
          <a:xfrm>
            <a:off x="858364" y="2269001"/>
            <a:ext cx="7789680" cy="1759607"/>
          </a:xfrm>
          <a:prstGeom prst="rect">
            <a:avLst/>
          </a:prstGeom>
          <a:gradFill rotWithShape="0">
            <a:gsLst>
              <a:gs pos="0">
                <a:srgbClr val="BFD4FE"/>
              </a:gs>
              <a:gs pos="100000">
                <a:srgbClr val="E5EFFF"/>
              </a:gs>
            </a:gsLst>
            <a:lin ang="16200000"/>
          </a:gradFill>
          <a:ln w="9360">
            <a:solidFill>
              <a:srgbClr val="4A7EBB"/>
            </a:solidFill>
            <a:round/>
          </a:ln>
        </p:spPr>
        <p:txBody>
          <a:bodyPr lIns="90000" tIns="45000" rIns="90000" bIns="45000"/>
          <a:lstStyle/>
          <a:p>
            <a:pPr marL="360" algn="ctr">
              <a:lnSpc>
                <a:spcPct val="100000"/>
              </a:lnSpc>
              <a:spcBef>
                <a:spcPts val="561"/>
              </a:spcBef>
              <a:buClr>
                <a:srgbClr val="0070C0"/>
              </a:buClr>
            </a:pPr>
            <a:r>
              <a:rPr lang="it-IT" sz="2000" b="1" dirty="0">
                <a:solidFill>
                  <a:srgbClr val="376092"/>
                </a:solidFill>
                <a:latin typeface="Cambria"/>
                <a:cs typeface="Cambria"/>
              </a:rPr>
              <a:t>Macro Tipi Progetto creati:</a:t>
            </a:r>
          </a:p>
          <a:p>
            <a:pPr marL="343260" indent="-342900" algn="just">
              <a:lnSpc>
                <a:spcPct val="100000"/>
              </a:lnSpc>
              <a:spcBef>
                <a:spcPts val="561"/>
              </a:spcBef>
              <a:buClr>
                <a:srgbClr val="0070C0"/>
              </a:buClr>
              <a:buFont typeface="Wingdings" charset="2"/>
              <a:buChar char="q"/>
            </a:pPr>
            <a:r>
              <a:rPr lang="it-IT" sz="2000" strike="noStrike" spc="-1" dirty="0">
                <a:solidFill>
                  <a:srgbClr val="376092"/>
                </a:solidFill>
                <a:latin typeface="Cambria"/>
                <a:cs typeface="Cambria"/>
              </a:rPr>
              <a:t>Altre Attività di ricerca</a:t>
            </a:r>
          </a:p>
          <a:p>
            <a:pPr marL="343260" indent="-342900" algn="just">
              <a:lnSpc>
                <a:spcPct val="100000"/>
              </a:lnSpc>
              <a:spcBef>
                <a:spcPts val="561"/>
              </a:spcBef>
              <a:buClr>
                <a:srgbClr val="0070C0"/>
              </a:buClr>
              <a:buFont typeface="Wingdings" charset="2"/>
              <a:buChar char="q"/>
            </a:pPr>
            <a:r>
              <a:rPr lang="it-IT" sz="2000" spc="-1" dirty="0">
                <a:solidFill>
                  <a:srgbClr val="376092"/>
                </a:solidFill>
                <a:latin typeface="Cambria"/>
                <a:cs typeface="Cambria"/>
              </a:rPr>
              <a:t>Altre Attività istituzionali</a:t>
            </a:r>
          </a:p>
          <a:p>
            <a:pPr marL="343260" indent="-342900" algn="just">
              <a:lnSpc>
                <a:spcPct val="100000"/>
              </a:lnSpc>
              <a:spcBef>
                <a:spcPts val="561"/>
              </a:spcBef>
              <a:buClr>
                <a:srgbClr val="0070C0"/>
              </a:buClr>
              <a:buFont typeface="Wingdings" charset="2"/>
              <a:buChar char="q"/>
            </a:pPr>
            <a:r>
              <a:rPr lang="it-IT" sz="2000" strike="noStrike" spc="-1" dirty="0">
                <a:solidFill>
                  <a:srgbClr val="376092"/>
                </a:solidFill>
                <a:latin typeface="Cambria"/>
                <a:cs typeface="Cambria"/>
              </a:rPr>
              <a:t>Attività assistenziale (solo per gli ospedalieri)</a:t>
            </a:r>
            <a:endParaRPr lang="it-IT" sz="2000" strike="noStrike" spc="-1" dirty="0">
              <a:solidFill>
                <a:srgbClr val="000000"/>
              </a:solidFill>
              <a:latin typeface="Cambria"/>
              <a:cs typeface="Cambria"/>
            </a:endParaRPr>
          </a:p>
          <a:p>
            <a:pPr algn="just">
              <a:lnSpc>
                <a:spcPct val="100000"/>
              </a:lnSpc>
              <a:spcBef>
                <a:spcPts val="641"/>
              </a:spcBef>
            </a:pPr>
            <a:endParaRPr lang="it-IT" sz="2000" b="0" strike="noStrike" spc="-1" dirty="0">
              <a:solidFill>
                <a:srgbClr val="000000"/>
              </a:solidFill>
              <a:latin typeface="Cambria"/>
              <a:cs typeface="Cambria"/>
            </a:endParaRPr>
          </a:p>
          <a:p>
            <a:pPr algn="just">
              <a:lnSpc>
                <a:spcPct val="100000"/>
              </a:lnSpc>
              <a:spcBef>
                <a:spcPts val="641"/>
              </a:spcBef>
            </a:pPr>
            <a:endParaRPr lang="it-IT" sz="2000" b="0" strike="noStrike" spc="-1" dirty="0">
              <a:solidFill>
                <a:srgbClr val="000000"/>
              </a:solidFill>
              <a:latin typeface="Cambria"/>
              <a:cs typeface="Cambria"/>
            </a:endParaRPr>
          </a:p>
        </p:txBody>
      </p:sp>
      <p:sp>
        <p:nvSpPr>
          <p:cNvPr id="2" name="Rettangolo 1"/>
          <p:cNvSpPr/>
          <p:nvPr/>
        </p:nvSpPr>
        <p:spPr>
          <a:xfrm>
            <a:off x="726737" y="4534413"/>
            <a:ext cx="7789680" cy="1200329"/>
          </a:xfrm>
          <a:prstGeom prst="rect">
            <a:avLst/>
          </a:prstGeom>
        </p:spPr>
        <p:txBody>
          <a:bodyPr wrap="square">
            <a:spAutoFit/>
          </a:bodyPr>
          <a:lstStyle/>
          <a:p>
            <a:pPr algn="just"/>
            <a:r>
              <a:rPr lang="it-IT" i="1" dirty="0">
                <a:solidFill>
                  <a:srgbClr val="376092"/>
                </a:solidFill>
                <a:latin typeface="Cambria"/>
                <a:cs typeface="Cambria"/>
              </a:rPr>
              <a:t>“Questa configurazione permette la gestione dei c.d. </a:t>
            </a:r>
            <a:r>
              <a:rPr lang="it-IT" b="1" i="1" dirty="0">
                <a:solidFill>
                  <a:srgbClr val="376092"/>
                </a:solidFill>
                <a:latin typeface="Cambria"/>
                <a:cs typeface="Cambria"/>
              </a:rPr>
              <a:t>progetti funzionali </a:t>
            </a:r>
            <a:r>
              <a:rPr lang="it-IT" i="1" dirty="0">
                <a:solidFill>
                  <a:srgbClr val="376092"/>
                </a:solidFill>
                <a:latin typeface="Cambria"/>
                <a:cs typeface="Cambria"/>
              </a:rPr>
              <a:t>ossia di altre attività, oltre a quelle di ricerca progettuale, che devono comunque essere tracciate attraverso il </a:t>
            </a:r>
            <a:r>
              <a:rPr lang="it-IT" i="1" dirty="0" err="1">
                <a:solidFill>
                  <a:srgbClr val="376092"/>
                </a:solidFill>
                <a:latin typeface="Cambria"/>
                <a:cs typeface="Cambria"/>
              </a:rPr>
              <a:t>timesheet</a:t>
            </a:r>
            <a:r>
              <a:rPr lang="it-IT" i="1" dirty="0">
                <a:solidFill>
                  <a:srgbClr val="376092"/>
                </a:solidFill>
                <a:latin typeface="Cambria"/>
                <a:cs typeface="Cambria"/>
              </a:rPr>
              <a:t> (es: didattica, altre attività istituzionali, </a:t>
            </a:r>
            <a:r>
              <a:rPr lang="it-IT" i="1" dirty="0" err="1">
                <a:solidFill>
                  <a:srgbClr val="376092"/>
                </a:solidFill>
                <a:latin typeface="Cambria"/>
                <a:cs typeface="Cambria"/>
              </a:rPr>
              <a:t>etc</a:t>
            </a:r>
            <a:r>
              <a:rPr lang="it-IT" i="1" dirty="0">
                <a:solidFill>
                  <a:srgbClr val="376092"/>
                </a:solidFill>
                <a:latin typeface="Cambria"/>
                <a:cs typeface="Cambria"/>
              </a:rPr>
              <a:t>…)”.</a:t>
            </a:r>
          </a:p>
        </p:txBody>
      </p:sp>
      <p:sp>
        <p:nvSpPr>
          <p:cNvPr id="3" name="Segnaposto numero diapositiva 2"/>
          <p:cNvSpPr>
            <a:spLocks noGrp="1"/>
          </p:cNvSpPr>
          <p:nvPr>
            <p:ph type="sldNum" sz="quarter" idx="12"/>
          </p:nvPr>
        </p:nvSpPr>
        <p:spPr/>
        <p:txBody>
          <a:bodyPr/>
          <a:lstStyle/>
          <a:p>
            <a:fld id="{589818BB-026E-B045-9149-3EE600410FF9}" type="slidenum">
              <a:rPr lang="it-IT" smtClean="0"/>
              <a:t>13</a:t>
            </a:fld>
            <a:endParaRPr lang="it-IT"/>
          </a:p>
        </p:txBody>
      </p:sp>
      <p:sp>
        <p:nvSpPr>
          <p:cNvPr id="11" name="TextShape 1"/>
          <p:cNvSpPr txBox="1"/>
          <p:nvPr/>
        </p:nvSpPr>
        <p:spPr>
          <a:xfrm>
            <a:off x="3048480" y="6507700"/>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4570660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799546" y="1008191"/>
            <a:ext cx="7282070" cy="5375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dirty="0">
                <a:solidFill>
                  <a:schemeClr val="accent1">
                    <a:lumMod val="75000"/>
                  </a:schemeClr>
                </a:solidFill>
                <a:latin typeface="Cambria" panose="02040503050406030204" pitchFamily="18" charset="0"/>
                <a:ea typeface="Cambria" panose="02040503050406030204" pitchFamily="18" charset="0"/>
              </a:rPr>
              <a:t>Il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vincolo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è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stato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pensato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per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poter</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definire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un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limite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inferiore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o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superiore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che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viene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definito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sulle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coordinate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degli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effort. </a:t>
            </a:r>
            <a:r>
              <a:rPr lang="en-US" spc="-1" dirty="0">
                <a:solidFill>
                  <a:schemeClr val="accent1">
                    <a:lumMod val="75000"/>
                  </a:schemeClr>
                </a:solidFill>
                <a:latin typeface="Cambria" panose="02040503050406030204" pitchFamily="18" charset="0"/>
                <a:ea typeface="Cambria" panose="02040503050406030204" pitchFamily="18" charset="0"/>
              </a:rPr>
              <a:t> </a:t>
            </a: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lnSpc>
                <a:spcPct val="100000"/>
              </a:lnSpc>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r>
              <a:rPr lang="en-US" b="1" u="sng" spc="-1" dirty="0" err="1">
                <a:solidFill>
                  <a:schemeClr val="accent1">
                    <a:lumMod val="75000"/>
                  </a:schemeClr>
                </a:solidFill>
                <a:latin typeface="Cambria" panose="02040503050406030204" pitchFamily="18" charset="0"/>
                <a:ea typeface="Cambria" panose="02040503050406030204" pitchFamily="18" charset="0"/>
              </a:rPr>
              <a:t>Vincoli</a:t>
            </a:r>
            <a:r>
              <a:rPr lang="en-US" b="1" u="sng" spc="-1" dirty="0">
                <a:solidFill>
                  <a:schemeClr val="accent1">
                    <a:lumMod val="75000"/>
                  </a:schemeClr>
                </a:solidFill>
                <a:latin typeface="Cambria" panose="02040503050406030204" pitchFamily="18" charset="0"/>
                <a:ea typeface="Cambria" panose="02040503050406030204" pitchFamily="18" charset="0"/>
              </a:rPr>
              <a:t> </a:t>
            </a:r>
            <a:r>
              <a:rPr lang="en-US" b="1" u="sng" spc="-1" dirty="0" err="1">
                <a:solidFill>
                  <a:schemeClr val="accent1">
                    <a:lumMod val="75000"/>
                  </a:schemeClr>
                </a:solidFill>
                <a:latin typeface="Cambria" panose="02040503050406030204" pitchFamily="18" charset="0"/>
                <a:ea typeface="Cambria" panose="02040503050406030204" pitchFamily="18" charset="0"/>
              </a:rPr>
              <a:t>bloccanti</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avvisano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l’utente</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spc="-1" dirty="0" err="1">
                <a:solidFill>
                  <a:schemeClr val="accent1">
                    <a:lumMod val="75000"/>
                  </a:schemeClr>
                </a:solidFill>
                <a:latin typeface="Cambria" panose="02040503050406030204" pitchFamily="18" charset="0"/>
                <a:ea typeface="Cambria" panose="02040503050406030204" pitchFamily="18" charset="0"/>
              </a:rPr>
              <a:t>superamento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bordo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rosso</a:t>
            </a:r>
            <a:r>
              <a:rPr lang="en-US" spc="-1" dirty="0">
                <a:solidFill>
                  <a:schemeClr val="accent1">
                    <a:lumMod val="75000"/>
                  </a:schemeClr>
                </a:solidFill>
                <a:latin typeface="Cambria" panose="02040503050406030204" pitchFamily="18" charset="0"/>
                <a:ea typeface="Cambria" panose="02040503050406030204" pitchFamily="18" charset="0"/>
              </a:rPr>
              <a:t>); è </a:t>
            </a:r>
            <a:r>
              <a:rPr lang="en-US" spc="-1" dirty="0" err="1">
                <a:solidFill>
                  <a:schemeClr val="accent1">
                    <a:lumMod val="75000"/>
                  </a:schemeClr>
                </a:solidFill>
                <a:latin typeface="Cambria" panose="02040503050406030204" pitchFamily="18" charset="0"/>
                <a:ea typeface="Cambria" panose="02040503050406030204" pitchFamily="18" charset="0"/>
              </a:rPr>
              <a:t>comunque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ancora</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possibile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l’inserimento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delle</a:t>
            </a:r>
            <a:r>
              <a:rPr lang="en-US" spc="-1" dirty="0">
                <a:solidFill>
                  <a:schemeClr val="accent1">
                    <a:lumMod val="75000"/>
                  </a:schemeClr>
                </a:solidFill>
                <a:latin typeface="Cambria" panose="02040503050406030204" pitchFamily="18" charset="0"/>
                <a:ea typeface="Cambria" panose="02040503050406030204" pitchFamily="18" charset="0"/>
              </a:rPr>
              <a:t> ore e </a:t>
            </a:r>
            <a:r>
              <a:rPr lang="en-US" spc="-1" dirty="0" err="1">
                <a:solidFill>
                  <a:schemeClr val="accent1">
                    <a:lumMod val="75000"/>
                  </a:schemeClr>
                </a:solidFill>
                <a:latin typeface="Cambria" panose="02040503050406030204" pitchFamily="18" charset="0"/>
                <a:ea typeface="Cambria" panose="02040503050406030204" pitchFamily="18" charset="0"/>
              </a:rPr>
              <a:t>il</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salvataggio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i="1" spc="-1" dirty="0">
                <a:solidFill>
                  <a:schemeClr val="accent1">
                    <a:lumMod val="75000"/>
                  </a:schemeClr>
                </a:solidFill>
                <a:latin typeface="Cambria" panose="02040503050406030204" pitchFamily="18" charset="0"/>
                <a:ea typeface="Cambria" panose="02040503050406030204" pitchFamily="18" charset="0"/>
              </a:rPr>
              <a:t>timesheet</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u="sng" spc="-1" dirty="0">
                <a:solidFill>
                  <a:schemeClr val="accent1">
                    <a:lumMod val="75000"/>
                  </a:schemeClr>
                </a:solidFill>
                <a:latin typeface="Cambria" panose="02040503050406030204" pitchFamily="18" charset="0"/>
                <a:ea typeface="Cambria" panose="02040503050406030204" pitchFamily="18" charset="0"/>
              </a:rPr>
              <a:t>non è </a:t>
            </a:r>
            <a:r>
              <a:rPr lang="en-US" u="sng" spc="-1" dirty="0" err="1">
                <a:solidFill>
                  <a:schemeClr val="accent1">
                    <a:lumMod val="75000"/>
                  </a:schemeClr>
                </a:solidFill>
                <a:latin typeface="Cambria" panose="02040503050406030204" pitchFamily="18" charset="0"/>
                <a:ea typeface="Cambria" panose="02040503050406030204" pitchFamily="18" charset="0"/>
              </a:rPr>
              <a:t>consentito</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all’utente</a:t>
            </a:r>
            <a:r>
              <a:rPr lang="en-US" u="sng" spc="-1" dirty="0">
                <a:solidFill>
                  <a:schemeClr val="accent1">
                    <a:lumMod val="75000"/>
                  </a:schemeClr>
                </a:solidFill>
                <a:latin typeface="Cambria" panose="02040503050406030204" pitchFamily="18" charset="0"/>
                <a:ea typeface="Cambria" panose="02040503050406030204" pitchFamily="18" charset="0"/>
              </a:rPr>
              <a:t> di </a:t>
            </a:r>
            <a:r>
              <a:rPr lang="en-US" u="sng" spc="-1" dirty="0" err="1">
                <a:solidFill>
                  <a:schemeClr val="accent1">
                    <a:lumMod val="75000"/>
                  </a:schemeClr>
                </a:solidFill>
                <a:latin typeface="Cambria" panose="02040503050406030204" pitchFamily="18" charset="0"/>
                <a:ea typeface="Cambria" panose="02040503050406030204" pitchFamily="18" charset="0"/>
              </a:rPr>
              <a:t>inviare</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il</a:t>
            </a:r>
            <a:r>
              <a:rPr lang="en-US" spc="-1" dirty="0">
                <a:solidFill>
                  <a:schemeClr val="accent1">
                    <a:lumMod val="75000"/>
                  </a:schemeClr>
                </a:solidFill>
                <a:latin typeface="Cambria" panose="02040503050406030204" pitchFamily="18" charset="0"/>
                <a:ea typeface="Cambria" panose="02040503050406030204" pitchFamily="18" charset="0"/>
              </a:rPr>
              <a:t> TS al </a:t>
            </a:r>
            <a:r>
              <a:rPr lang="en-US" spc="-1" dirty="0" err="1">
                <a:solidFill>
                  <a:schemeClr val="accent1">
                    <a:lumMod val="75000"/>
                  </a:schemeClr>
                </a:solidFill>
                <a:latin typeface="Cambria" panose="02040503050406030204" pitchFamily="18" charset="0"/>
                <a:ea typeface="Cambria" panose="02040503050406030204" pitchFamily="18" charset="0"/>
              </a:rPr>
              <a:t>responsabile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scientifico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spc="-1" dirty="0" err="1">
                <a:solidFill>
                  <a:schemeClr val="accent1">
                    <a:lumMod val="75000"/>
                  </a:schemeClr>
                </a:solidFill>
                <a:latin typeface="Cambria" panose="02040503050406030204" pitchFamily="18" charset="0"/>
                <a:ea typeface="Cambria" panose="02040503050406030204" pitchFamily="18" charset="0"/>
              </a:rPr>
              <a:t>progetto</a:t>
            </a:r>
            <a:endParaRPr lang="en-US" spc="-1" dirty="0">
              <a:solidFill>
                <a:schemeClr val="accent1">
                  <a:lumMod val="75000"/>
                </a:schemeClr>
              </a:solidFill>
              <a:latin typeface="Cambria" panose="02040503050406030204" pitchFamily="18" charset="0"/>
              <a:ea typeface="Cambria" panose="02040503050406030204" pitchFamily="18" charset="0"/>
            </a:endParaRPr>
          </a:p>
          <a:p>
            <a:pPr algn="just">
              <a:lnSpc>
                <a:spcPct val="100000"/>
              </a:lnSpc>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Vincoli</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informativi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avvisano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l’utente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superamento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vincolo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bordo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giallo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arancio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pc="-1" dirty="0">
                <a:solidFill>
                  <a:schemeClr val="accent1">
                    <a:lumMod val="75000"/>
                  </a:schemeClr>
                </a:solidFill>
                <a:latin typeface="Cambria" panose="02040503050406030204" pitchFamily="18" charset="0"/>
                <a:ea typeface="Cambria" panose="02040503050406030204" pitchFamily="18" charset="0"/>
              </a:rPr>
              <a:t>è </a:t>
            </a:r>
            <a:r>
              <a:rPr lang="en-US" spc="-1" dirty="0" err="1">
                <a:solidFill>
                  <a:schemeClr val="accent1">
                    <a:lumMod val="75000"/>
                  </a:schemeClr>
                </a:solidFill>
                <a:latin typeface="Cambria" panose="02040503050406030204" pitchFamily="18" charset="0"/>
                <a:ea typeface="Cambria" panose="02040503050406030204" pitchFamily="18" charset="0"/>
              </a:rPr>
              <a:t>comunque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ancora</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possibile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l’inserimento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delle</a:t>
            </a:r>
            <a:r>
              <a:rPr lang="en-US" spc="-1" dirty="0">
                <a:solidFill>
                  <a:schemeClr val="accent1">
                    <a:lumMod val="75000"/>
                  </a:schemeClr>
                </a:solidFill>
                <a:latin typeface="Cambria" panose="02040503050406030204" pitchFamily="18" charset="0"/>
                <a:ea typeface="Cambria" panose="02040503050406030204" pitchFamily="18" charset="0"/>
              </a:rPr>
              <a:t> ore e </a:t>
            </a:r>
            <a:r>
              <a:rPr lang="en-US" spc="-1" dirty="0" err="1">
                <a:solidFill>
                  <a:schemeClr val="accent1">
                    <a:lumMod val="75000"/>
                  </a:schemeClr>
                </a:solidFill>
                <a:latin typeface="Cambria" panose="02040503050406030204" pitchFamily="18" charset="0"/>
                <a:ea typeface="Cambria" panose="02040503050406030204" pitchFamily="18" charset="0"/>
              </a:rPr>
              <a:t>il</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salvataggio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i="1" spc="-1" dirty="0">
                <a:solidFill>
                  <a:schemeClr val="accent1">
                    <a:lumMod val="75000"/>
                  </a:schemeClr>
                </a:solidFill>
                <a:latin typeface="Cambria" panose="02040503050406030204" pitchFamily="18" charset="0"/>
                <a:ea typeface="Cambria" panose="02040503050406030204" pitchFamily="18" charset="0"/>
              </a:rPr>
              <a:t>timesheet</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u="sng" spc="-1" dirty="0">
                <a:solidFill>
                  <a:schemeClr val="accent1">
                    <a:lumMod val="75000"/>
                  </a:schemeClr>
                </a:solidFill>
                <a:latin typeface="Cambria" panose="02040503050406030204" pitchFamily="18" charset="0"/>
                <a:ea typeface="Cambria" panose="02040503050406030204" pitchFamily="18" charset="0"/>
              </a:rPr>
              <a:t>è </a:t>
            </a:r>
            <a:r>
              <a:rPr lang="en-US" u="sng" spc="-1" dirty="0" err="1">
                <a:solidFill>
                  <a:schemeClr val="accent1">
                    <a:lumMod val="75000"/>
                  </a:schemeClr>
                </a:solidFill>
                <a:latin typeface="Cambria" panose="02040503050406030204" pitchFamily="18" charset="0"/>
                <a:ea typeface="Cambria" panose="02040503050406030204" pitchFamily="18" charset="0"/>
              </a:rPr>
              <a:t>consentito</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all’utente</a:t>
            </a:r>
            <a:r>
              <a:rPr lang="en-US" u="sng" spc="-1" dirty="0">
                <a:solidFill>
                  <a:schemeClr val="accent1">
                    <a:lumMod val="75000"/>
                  </a:schemeClr>
                </a:solidFill>
                <a:latin typeface="Cambria" panose="02040503050406030204" pitchFamily="18" charset="0"/>
                <a:ea typeface="Cambria" panose="02040503050406030204" pitchFamily="18" charset="0"/>
              </a:rPr>
              <a:t> di </a:t>
            </a:r>
            <a:r>
              <a:rPr lang="en-US" u="sng" spc="-1" dirty="0" err="1">
                <a:solidFill>
                  <a:schemeClr val="accent1">
                    <a:lumMod val="75000"/>
                  </a:schemeClr>
                </a:solidFill>
                <a:latin typeface="Cambria" panose="02040503050406030204" pitchFamily="18" charset="0"/>
                <a:ea typeface="Cambria" panose="02040503050406030204" pitchFamily="18" charset="0"/>
              </a:rPr>
              <a:t>inviare</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il</a:t>
            </a:r>
            <a:r>
              <a:rPr lang="en-US" u="sng" spc="-1" dirty="0">
                <a:solidFill>
                  <a:schemeClr val="accent1">
                    <a:lumMod val="75000"/>
                  </a:schemeClr>
                </a:solidFill>
                <a:latin typeface="Cambria" panose="02040503050406030204" pitchFamily="18" charset="0"/>
                <a:ea typeface="Cambria" panose="02040503050406030204" pitchFamily="18" charset="0"/>
              </a:rPr>
              <a:t> TS al </a:t>
            </a:r>
            <a:r>
              <a:rPr lang="en-US" u="sng" spc="-1" dirty="0" err="1">
                <a:solidFill>
                  <a:schemeClr val="accent1">
                    <a:lumMod val="75000"/>
                  </a:schemeClr>
                </a:solidFill>
                <a:latin typeface="Cambria" panose="02040503050406030204" pitchFamily="18" charset="0"/>
                <a:ea typeface="Cambria" panose="02040503050406030204" pitchFamily="18" charset="0"/>
              </a:rPr>
              <a:t>responsabile</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scientifico</a:t>
            </a:r>
            <a:r>
              <a:rPr lang="en-US" u="sng" spc="-1" dirty="0">
                <a:solidFill>
                  <a:schemeClr val="accent1">
                    <a:lumMod val="75000"/>
                  </a:schemeClr>
                </a:solidFill>
                <a:latin typeface="Cambria" panose="02040503050406030204" pitchFamily="18" charset="0"/>
                <a:ea typeface="Cambria" panose="02040503050406030204" pitchFamily="18" charset="0"/>
              </a:rPr>
              <a:t> del </a:t>
            </a:r>
            <a:r>
              <a:rPr lang="en-US" u="sng" spc="-1" dirty="0" err="1">
                <a:solidFill>
                  <a:schemeClr val="accent1">
                    <a:lumMod val="75000"/>
                  </a:schemeClr>
                </a:solidFill>
                <a:latin typeface="Cambria" panose="02040503050406030204" pitchFamily="18" charset="0"/>
                <a:ea typeface="Cambria" panose="02040503050406030204" pitchFamily="18" charset="0"/>
              </a:rPr>
              <a:t>progetto</a:t>
            </a:r>
            <a:endParaRPr lang="en-US" u="sng" spc="-1" dirty="0">
              <a:solidFill>
                <a:schemeClr val="accent1">
                  <a:lumMod val="75000"/>
                </a:schemeClr>
              </a:solidFill>
              <a:latin typeface="Cambria" panose="02040503050406030204" pitchFamily="18" charset="0"/>
              <a:ea typeface="Cambria" panose="02040503050406030204" pitchFamily="18" charset="0"/>
            </a:endParaRPr>
          </a:p>
          <a:p>
            <a:pPr algn="just"/>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lnSpc>
                <a:spcPct val="100000"/>
              </a:lnSpc>
              <a:spcAft>
                <a:spcPts val="600"/>
              </a:spcAft>
            </a:pP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Vincoli</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standard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inseriti</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nel</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TS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Unina</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p>
          <a:p>
            <a:pPr marL="285750" indent="-285750" algn="just">
              <a:lnSpc>
                <a:spcPct val="100000"/>
              </a:lnSpc>
              <a:buFont typeface="Wingdings" panose="05000000000000000000" pitchFamily="2" charset="2"/>
              <a:buChar char="v"/>
            </a:pP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Inserimento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di max 1720 ore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bloccante</a:t>
            </a:r>
            <a:r>
              <a:rPr lang="en-US" spc="-1" dirty="0">
                <a:solidFill>
                  <a:schemeClr val="accent1">
                    <a:lumMod val="75000"/>
                  </a:schemeClr>
                </a:solidFill>
                <a:latin typeface="Cambria" panose="02040503050406030204" pitchFamily="18" charset="0"/>
                <a:ea typeface="Cambria" panose="02040503050406030204" pitchFamily="18" charset="0"/>
              </a:rPr>
              <a:t>) in un anno </a:t>
            </a:r>
            <a:r>
              <a:rPr lang="en-US" spc="-1" dirty="0" err="1">
                <a:solidFill>
                  <a:schemeClr val="accent1">
                    <a:lumMod val="75000"/>
                  </a:schemeClr>
                </a:solidFill>
                <a:latin typeface="Cambria" panose="02040503050406030204" pitchFamily="18" charset="0"/>
                <a:ea typeface="Cambria" panose="02040503050406030204" pitchFamily="18" charset="0"/>
              </a:rPr>
              <a:t>solare</a:t>
            </a: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r>
              <a:rPr lang="en-US" spc="-1" dirty="0" err="1">
                <a:solidFill>
                  <a:schemeClr val="accent1">
                    <a:lumMod val="75000"/>
                  </a:schemeClr>
                </a:solidFill>
                <a:latin typeface="Cambria" panose="02040503050406030204" pitchFamily="18" charset="0"/>
                <a:ea typeface="Cambria" panose="02040503050406030204" pitchFamily="18" charset="0"/>
              </a:rPr>
              <a:t>Inserimento</a:t>
            </a:r>
            <a:r>
              <a:rPr lang="en-US" spc="-1" dirty="0">
                <a:solidFill>
                  <a:schemeClr val="accent1">
                    <a:lumMod val="75000"/>
                  </a:schemeClr>
                </a:solidFill>
                <a:latin typeface="Cambria" panose="02040503050406030204" pitchFamily="18" charset="0"/>
                <a:ea typeface="Cambria" panose="02040503050406030204" pitchFamily="18" charset="0"/>
              </a:rPr>
              <a:t> di max 1500 ore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informativo</a:t>
            </a:r>
            <a:r>
              <a:rPr lang="en-US" spc="-1" dirty="0">
                <a:solidFill>
                  <a:schemeClr val="accent1">
                    <a:lumMod val="75000"/>
                  </a:schemeClr>
                </a:solidFill>
                <a:latin typeface="Cambria" panose="02040503050406030204" pitchFamily="18" charset="0"/>
                <a:ea typeface="Cambria" panose="02040503050406030204" pitchFamily="18" charset="0"/>
              </a:rPr>
              <a:t> o non </a:t>
            </a:r>
            <a:r>
              <a:rPr lang="en-US" spc="-1" dirty="0" err="1">
                <a:solidFill>
                  <a:schemeClr val="accent1">
                    <a:lumMod val="75000"/>
                  </a:schemeClr>
                </a:solidFill>
                <a:latin typeface="Cambria" panose="02040503050406030204" pitchFamily="18" charset="0"/>
                <a:ea typeface="Cambria" panose="02040503050406030204" pitchFamily="18" charset="0"/>
              </a:rPr>
              <a:t>bloccante</a:t>
            </a:r>
            <a:r>
              <a:rPr lang="en-US" spc="-1" dirty="0">
                <a:solidFill>
                  <a:schemeClr val="accent1">
                    <a:lumMod val="75000"/>
                  </a:schemeClr>
                </a:solidFill>
                <a:latin typeface="Cambria" panose="02040503050406030204" pitchFamily="18" charset="0"/>
                <a:ea typeface="Cambria" panose="02040503050406030204" pitchFamily="18" charset="0"/>
              </a:rPr>
              <a:t> ) in un anno </a:t>
            </a:r>
            <a:r>
              <a:rPr lang="en-US" spc="-1" dirty="0" err="1">
                <a:solidFill>
                  <a:schemeClr val="accent1">
                    <a:lumMod val="75000"/>
                  </a:schemeClr>
                </a:solidFill>
                <a:latin typeface="Cambria" panose="02040503050406030204" pitchFamily="18" charset="0"/>
                <a:ea typeface="Cambria" panose="02040503050406030204" pitchFamily="18" charset="0"/>
              </a:rPr>
              <a:t>solare</a:t>
            </a: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marL="285750" indent="-285750" algn="just">
              <a:lnSpc>
                <a:spcPct val="100000"/>
              </a:lnSpc>
              <a:buFont typeface="Wingdings" panose="05000000000000000000" pitchFamily="2" charset="2"/>
              <a:buChar char="v"/>
            </a:pPr>
            <a:r>
              <a:rPr lang="en-US" spc="-1" dirty="0" err="1">
                <a:solidFill>
                  <a:schemeClr val="accent1">
                    <a:lumMod val="75000"/>
                  </a:schemeClr>
                </a:solidFill>
                <a:latin typeface="Cambria" panose="02040503050406030204" pitchFamily="18" charset="0"/>
                <a:ea typeface="Cambria" panose="02040503050406030204" pitchFamily="18" charset="0"/>
              </a:rPr>
              <a:t>I</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nserimento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di max 8 ore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giornaliere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informativo</a:t>
            </a:r>
            <a:r>
              <a:rPr lang="en-US" spc="-1" dirty="0">
                <a:solidFill>
                  <a:schemeClr val="accent1">
                    <a:lumMod val="75000"/>
                  </a:schemeClr>
                </a:solidFill>
                <a:latin typeface="Cambria" panose="02040503050406030204" pitchFamily="18" charset="0"/>
                <a:ea typeface="Cambria" panose="02040503050406030204" pitchFamily="18" charset="0"/>
              </a:rPr>
              <a:t>) </a:t>
            </a:r>
          </a:p>
          <a:p>
            <a:pPr marL="285750" indent="-285750" algn="just">
              <a:lnSpc>
                <a:spcPct val="100000"/>
              </a:lnSpc>
              <a:buFont typeface="Wingdings" panose="05000000000000000000" pitchFamily="2" charset="2"/>
              <a:buChar char="v"/>
            </a:pPr>
            <a:r>
              <a:rPr lang="en-US" spc="-1" dirty="0" err="1">
                <a:solidFill>
                  <a:schemeClr val="accent1">
                    <a:lumMod val="75000"/>
                  </a:schemeClr>
                </a:solidFill>
                <a:latin typeface="Cambria" panose="02040503050406030204" pitchFamily="18" charset="0"/>
                <a:ea typeface="Cambria" panose="02040503050406030204" pitchFamily="18" charset="0"/>
              </a:rPr>
              <a:t>Nel</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weekend e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nei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giorni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festivi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non è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possibile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inserire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ore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informativo</a:t>
            </a:r>
            <a:r>
              <a:rPr lang="en-US" spc="-1" dirty="0">
                <a:solidFill>
                  <a:schemeClr val="accent1">
                    <a:lumMod val="75000"/>
                  </a:schemeClr>
                </a:solidFill>
                <a:latin typeface="Cambria" panose="02040503050406030204" pitchFamily="18" charset="0"/>
                <a:ea typeface="Cambria" panose="02040503050406030204" pitchFamily="18" charset="0"/>
              </a:rPr>
              <a:t>)</a:t>
            </a:r>
          </a:p>
          <a:p>
            <a:pPr marL="285750" indent="-285750" algn="just">
              <a:lnSpc>
                <a:spcPct val="100000"/>
              </a:lnSpc>
              <a:buFont typeface="Wingdings" panose="05000000000000000000" pitchFamily="2" charset="2"/>
              <a:buChar char="v"/>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marL="285750" indent="-285750" algn="just">
              <a:lnSpc>
                <a:spcPct val="100000"/>
              </a:lnSpc>
              <a:buFont typeface="Wingdings" panose="05000000000000000000" pitchFamily="2" charset="2"/>
              <a:buChar char="v"/>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p:txBody>
      </p:sp>
      <p:sp>
        <p:nvSpPr>
          <p:cNvPr id="5" name="CasellaDiTesto 4"/>
          <p:cNvSpPr txBox="1"/>
          <p:nvPr/>
        </p:nvSpPr>
        <p:spPr>
          <a:xfrm>
            <a:off x="7841174" y="-30736"/>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6" name="Immagine 5"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4"/>
            <a:ext cx="1221313" cy="1110285"/>
          </a:xfrm>
          <a:prstGeom prst="rect">
            <a:avLst/>
          </a:prstGeom>
        </p:spPr>
      </p:pic>
      <p:pic>
        <p:nvPicPr>
          <p:cNvPr id="7" name="Immagine 6"/>
          <p:cNvPicPr/>
          <p:nvPr/>
        </p:nvPicPr>
        <p:blipFill>
          <a:blip r:embed="rId3"/>
          <a:stretch/>
        </p:blipFill>
        <p:spPr>
          <a:xfrm>
            <a:off x="6978600" y="45084"/>
            <a:ext cx="1044429" cy="950760"/>
          </a:xfrm>
          <a:prstGeom prst="rect">
            <a:avLst/>
          </a:prstGeom>
          <a:ln>
            <a:noFill/>
          </a:ln>
        </p:spPr>
      </p:pic>
      <p:sp>
        <p:nvSpPr>
          <p:cNvPr id="8" name="TextShape 3"/>
          <p:cNvSpPr txBox="1"/>
          <p:nvPr/>
        </p:nvSpPr>
        <p:spPr>
          <a:xfrm>
            <a:off x="1549457" y="159564"/>
            <a:ext cx="5103134"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I vincoli nel </a:t>
            </a:r>
            <a:r>
              <a:rPr lang="it-IT" sz="2800" u="sng" spc="-1" dirty="0" err="1">
                <a:solidFill>
                  <a:schemeClr val="tx2">
                    <a:lumMod val="75000"/>
                  </a:schemeClr>
                </a:solidFill>
                <a:latin typeface="Athelas Regular"/>
                <a:cs typeface="Athelas Regular"/>
              </a:rPr>
              <a:t>timesheet</a:t>
            </a:r>
            <a:endParaRPr lang="it-IT" sz="28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14</a:t>
            </a:fld>
            <a:endParaRPr lang="it-IT"/>
          </a:p>
        </p:txBody>
      </p:sp>
    </p:spTree>
    <p:extLst>
      <p:ext uri="{BB962C8B-B14F-4D97-AF65-F5344CB8AC3E}">
        <p14:creationId xmlns:p14="http://schemas.microsoft.com/office/powerpoint/2010/main" val="222339038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323127" y="1591157"/>
            <a:ext cx="8496720" cy="4525560"/>
          </a:xfrm>
          <a:prstGeom prst="rect">
            <a:avLst/>
          </a:prstGeom>
          <a:noFill/>
          <a:ln>
            <a:noFill/>
          </a:ln>
        </p:spPr>
        <p:txBody>
          <a:bodyPr lIns="90000" tIns="45000" rIns="90000" bIns="45000"/>
          <a:lstStyle/>
          <a:p>
            <a:pPr marL="457200" indent="-456840" algn="ctr">
              <a:lnSpc>
                <a:spcPct val="100000"/>
              </a:lnSpc>
              <a:spcBef>
                <a:spcPts val="400"/>
              </a:spcBef>
            </a:pPr>
            <a:endParaRPr lang="it-IT" sz="3200" b="0" strike="noStrike" spc="-1" dirty="0">
              <a:solidFill>
                <a:srgbClr val="000000"/>
              </a:solidFill>
              <a:latin typeface="Cambria" panose="02040503050406030204" pitchFamily="18" charset="0"/>
              <a:ea typeface="Cambria" panose="02040503050406030204" pitchFamily="18" charset="0"/>
            </a:endParaRPr>
          </a:p>
          <a:p>
            <a:pPr marL="457200" indent="-456840">
              <a:lnSpc>
                <a:spcPct val="100000"/>
              </a:lnSpc>
              <a:spcBef>
                <a:spcPts val="1000"/>
              </a:spcBef>
              <a:spcAft>
                <a:spcPts val="600"/>
              </a:spcAft>
              <a:buClr>
                <a:srgbClr val="006EB6"/>
              </a:buClr>
              <a:buFont typeface="Wingdings" charset="2"/>
              <a:buChar char=""/>
            </a:pPr>
            <a:r>
              <a:rPr lang="it-IT" sz="2000" b="0" strike="noStrike" spc="-1" dirty="0">
                <a:solidFill>
                  <a:srgbClr val="000000"/>
                </a:solidFill>
                <a:latin typeface="Cambria" panose="02040503050406030204" pitchFamily="18" charset="0"/>
                <a:ea typeface="Cambria" panose="02040503050406030204" pitchFamily="18" charset="0"/>
              </a:rPr>
              <a:t>Ore preventivate: monte ore previste per ciascuna RU di progetto o di WP che può essere utilizzata come riferimento/limite superiore</a:t>
            </a:r>
          </a:p>
          <a:p>
            <a:pPr marL="457200" indent="-456840">
              <a:lnSpc>
                <a:spcPct val="100000"/>
              </a:lnSpc>
              <a:spcBef>
                <a:spcPts val="1000"/>
              </a:spcBef>
              <a:spcAft>
                <a:spcPts val="600"/>
              </a:spcAft>
              <a:buClr>
                <a:srgbClr val="006EB6"/>
              </a:buClr>
              <a:buFont typeface="Wingdings" charset="2"/>
              <a:buChar char=""/>
            </a:pPr>
            <a:r>
              <a:rPr lang="it-IT" sz="2000" b="0" strike="noStrike" spc="-1" dirty="0">
                <a:solidFill>
                  <a:srgbClr val="000000"/>
                </a:solidFill>
                <a:latin typeface="Cambria" panose="02040503050406030204" pitchFamily="18" charset="0"/>
                <a:ea typeface="Cambria" panose="02040503050406030204" pitchFamily="18" charset="0"/>
              </a:rPr>
              <a:t>Ore consuntivate: ore inserite dal singolo ricercatore sul progetto ed eventualmente approvate</a:t>
            </a:r>
          </a:p>
          <a:p>
            <a:pPr marL="457200" indent="-456840">
              <a:lnSpc>
                <a:spcPct val="100000"/>
              </a:lnSpc>
              <a:spcBef>
                <a:spcPts val="1000"/>
              </a:spcBef>
              <a:spcAft>
                <a:spcPts val="600"/>
              </a:spcAft>
              <a:buClr>
                <a:srgbClr val="006EB6"/>
              </a:buClr>
              <a:buFont typeface="Wingdings" charset="2"/>
              <a:buChar char=""/>
            </a:pPr>
            <a:r>
              <a:rPr lang="it-IT" sz="2000" b="0" strike="noStrike" spc="-1" dirty="0">
                <a:solidFill>
                  <a:srgbClr val="000000"/>
                </a:solidFill>
                <a:latin typeface="Cambria" panose="02040503050406030204" pitchFamily="18" charset="0"/>
                <a:ea typeface="Cambria" panose="02040503050406030204" pitchFamily="18" charset="0"/>
              </a:rPr>
              <a:t>Ore rendicontate: ore consuntivate che il responsabile di progetto ha “congelato” in prospettiva del rendiconto all’ente finanziatore</a:t>
            </a:r>
          </a:p>
          <a:p>
            <a:pPr marL="457200" indent="-456840" algn="ctr">
              <a:lnSpc>
                <a:spcPct val="100000"/>
              </a:lnSpc>
              <a:spcBef>
                <a:spcPts val="1000"/>
              </a:spcBef>
              <a:spcAft>
                <a:spcPts val="600"/>
              </a:spcAft>
            </a:pPr>
            <a:endParaRPr lang="it-IT" sz="2000" b="0" strike="noStrike" spc="-1" dirty="0">
              <a:solidFill>
                <a:srgbClr val="000000"/>
              </a:solidFill>
              <a:latin typeface="Cambria" panose="02040503050406030204" pitchFamily="18" charset="0"/>
              <a:ea typeface="Cambria" panose="02040503050406030204" pitchFamily="18" charset="0"/>
            </a:endParaRPr>
          </a:p>
          <a:p>
            <a:pPr marL="457200" indent="-456840" algn="ctr">
              <a:lnSpc>
                <a:spcPct val="100000"/>
              </a:lnSpc>
              <a:spcBef>
                <a:spcPts val="400"/>
              </a:spcBef>
            </a:pPr>
            <a:r>
              <a:rPr lang="it-IT" sz="2000" b="0" strike="noStrike" spc="-1" dirty="0">
                <a:solidFill>
                  <a:srgbClr val="000000"/>
                </a:solidFill>
                <a:latin typeface="Cambria" panose="02040503050406030204" pitchFamily="18" charset="0"/>
                <a:ea typeface="Cambria" panose="02040503050406030204" pitchFamily="18" charset="0"/>
              </a:rPr>
              <a:t>Verifiche attraverso reportistica e in fase di compilazione</a:t>
            </a:r>
          </a:p>
        </p:txBody>
      </p:sp>
      <p:sp>
        <p:nvSpPr>
          <p:cNvPr id="6" name="CasellaDiTesto 5"/>
          <p:cNvSpPr txBox="1"/>
          <p:nvPr/>
        </p:nvSpPr>
        <p:spPr>
          <a:xfrm>
            <a:off x="7841174" y="-30736"/>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04"/>
            <a:ext cx="1221313" cy="1110285"/>
          </a:xfrm>
          <a:prstGeom prst="rect">
            <a:avLst/>
          </a:prstGeom>
        </p:spPr>
      </p:pic>
      <p:pic>
        <p:nvPicPr>
          <p:cNvPr id="8" name="Immagine 6"/>
          <p:cNvPicPr/>
          <p:nvPr/>
        </p:nvPicPr>
        <p:blipFill>
          <a:blip r:embed="rId4"/>
          <a:stretch/>
        </p:blipFill>
        <p:spPr>
          <a:xfrm>
            <a:off x="6978600" y="45084"/>
            <a:ext cx="1044429" cy="950760"/>
          </a:xfrm>
          <a:prstGeom prst="rect">
            <a:avLst/>
          </a:prstGeom>
          <a:ln>
            <a:noFill/>
          </a:ln>
        </p:spPr>
      </p:pic>
      <p:sp>
        <p:nvSpPr>
          <p:cNvPr id="9" name="TextShape 3"/>
          <p:cNvSpPr txBox="1"/>
          <p:nvPr/>
        </p:nvSpPr>
        <p:spPr>
          <a:xfrm>
            <a:off x="1549457" y="334901"/>
            <a:ext cx="5103134" cy="836280"/>
          </a:xfrm>
          <a:prstGeom prst="rect">
            <a:avLst/>
          </a:prstGeom>
          <a:noFill/>
          <a:ln>
            <a:noFill/>
          </a:ln>
        </p:spPr>
        <p:txBody>
          <a:bodyPr anchor="ctr"/>
          <a:lstStyle/>
          <a:p>
            <a:pPr algn="ctr">
              <a:lnSpc>
                <a:spcPct val="100000"/>
              </a:lnSpc>
            </a:pP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elettronico integrato: </a:t>
            </a:r>
          </a:p>
          <a:p>
            <a:pPr algn="ctr">
              <a:lnSpc>
                <a:spcPct val="100000"/>
              </a:lnSpc>
            </a:pPr>
            <a:r>
              <a:rPr lang="it-IT" sz="2800" u="sng" spc="-1" dirty="0">
                <a:solidFill>
                  <a:schemeClr val="tx2">
                    <a:lumMod val="75000"/>
                  </a:schemeClr>
                </a:solidFill>
                <a:latin typeface="Athelas Regular"/>
                <a:cs typeface="Athelas Regular"/>
              </a:rPr>
              <a:t>i controlli</a:t>
            </a:r>
            <a:endParaRPr lang="it-IT" sz="28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15</a:t>
            </a:fld>
            <a:endParaRPr lang="it-IT"/>
          </a:p>
        </p:txBody>
      </p:sp>
    </p:spTree>
    <p:extLst>
      <p:ext uri="{BB962C8B-B14F-4D97-AF65-F5344CB8AC3E}">
        <p14:creationId xmlns:p14="http://schemas.microsoft.com/office/powerpoint/2010/main" val="312635479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AC062657-4B4F-4621-8076-2C3E5BF75310}"/>
              </a:ext>
            </a:extLst>
          </p:cNvPr>
          <p:cNvSpPr txBox="1"/>
          <p:nvPr/>
        </p:nvSpPr>
        <p:spPr>
          <a:xfrm>
            <a:off x="46160" y="1156188"/>
            <a:ext cx="8831872"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t>E’ possibile inserire messaggi esplicativi personalizzati che verranno visualizzati in interfaccia all’attivarsi dei vincoli:</a:t>
            </a:r>
          </a:p>
        </p:txBody>
      </p:sp>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41" y="1163055"/>
            <a:ext cx="8919005" cy="5021705"/>
          </a:xfrm>
          <a:prstGeom prst="rect">
            <a:avLst/>
          </a:prstGeom>
        </p:spPr>
      </p:pic>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0" name="Immagine 6"/>
          <p:cNvPicPr/>
          <p:nvPr/>
        </p:nvPicPr>
        <p:blipFill>
          <a:blip r:embed="rId5"/>
          <a:stretch/>
        </p:blipFill>
        <p:spPr>
          <a:xfrm>
            <a:off x="7018356" y="71588"/>
            <a:ext cx="1044429" cy="950760"/>
          </a:xfrm>
          <a:prstGeom prst="rect">
            <a:avLst/>
          </a:prstGeom>
          <a:ln>
            <a:noFill/>
          </a:ln>
        </p:spPr>
      </p:pic>
      <p:sp>
        <p:nvSpPr>
          <p:cNvPr id="11" name="TextShape 3"/>
          <p:cNvSpPr txBox="1"/>
          <p:nvPr/>
        </p:nvSpPr>
        <p:spPr>
          <a:xfrm>
            <a:off x="1567962" y="216514"/>
            <a:ext cx="5290038" cy="836280"/>
          </a:xfrm>
          <a:prstGeom prst="rect">
            <a:avLst/>
          </a:prstGeom>
          <a:noFill/>
          <a:ln>
            <a:noFill/>
          </a:ln>
        </p:spPr>
        <p:txBody>
          <a:bodyPr anchor="ctr"/>
          <a:lstStyle/>
          <a:p>
            <a:pPr algn="ctr">
              <a:lnSpc>
                <a:spcPct val="100000"/>
              </a:lnSpc>
            </a:pPr>
            <a:r>
              <a:rPr lang="it-IT" sz="2800" spc="-1" dirty="0">
                <a:solidFill>
                  <a:schemeClr val="tx2">
                    <a:lumMod val="75000"/>
                  </a:schemeClr>
                </a:solidFill>
                <a:latin typeface="Athelas Regular"/>
                <a:cs typeface="Athelas Regular"/>
              </a:rPr>
              <a:t>Esempio di messaggio relativo ad un vincolo personalizzato </a:t>
            </a:r>
            <a:endParaRPr lang="it-IT" sz="2800" b="0" strike="noStrike" spc="-1" dirty="0">
              <a:solidFill>
                <a:schemeClr val="tx2">
                  <a:lumMod val="75000"/>
                </a:schemeClr>
              </a:solidFill>
              <a:latin typeface="Athelas Regular"/>
              <a:cs typeface="Athelas Regular"/>
            </a:endParaRPr>
          </a:p>
        </p:txBody>
      </p:sp>
      <p:sp>
        <p:nvSpPr>
          <p:cNvPr id="12" name="CustomShape 2"/>
          <p:cNvSpPr/>
          <p:nvPr/>
        </p:nvSpPr>
        <p:spPr>
          <a:xfrm>
            <a:off x="165361" y="6294090"/>
            <a:ext cx="8919005" cy="566532"/>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r>
              <a:rPr lang="en-US" sz="1400" b="0" strike="noStrike" spc="-1" dirty="0" err="1">
                <a:solidFill>
                  <a:srgbClr val="000000"/>
                </a:solidFill>
                <a:latin typeface="Cambria" panose="02040503050406030204" pitchFamily="18" charset="0"/>
                <a:ea typeface="Cambria" panose="02040503050406030204" pitchFamily="18" charset="0"/>
              </a:rPr>
              <a:t>Eventuali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i="1" strike="noStrike" spc="-1" dirty="0">
                <a:solidFill>
                  <a:srgbClr val="000000"/>
                </a:solidFill>
                <a:latin typeface="Cambria" panose="02040503050406030204" pitchFamily="18" charset="0"/>
                <a:ea typeface="Cambria" panose="02040503050406030204" pitchFamily="18" charset="0"/>
              </a:rPr>
              <a:t>effort </a:t>
            </a:r>
            <a:r>
              <a:rPr lang="en-US" sz="1400" b="0" strike="noStrike" spc="-1" dirty="0" err="1">
                <a:solidFill>
                  <a:srgbClr val="000000"/>
                </a:solidFill>
                <a:latin typeface="Cambria" panose="02040503050406030204" pitchFamily="18" charset="0"/>
                <a:ea typeface="Cambria" panose="02040503050406030204" pitchFamily="18" charset="0"/>
              </a:rPr>
              <a:t>che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sforano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vincoli</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inserimento</a:t>
            </a:r>
            <a:r>
              <a:rPr lang="en-US" sz="1400" b="0" strike="noStrike" spc="-1" dirty="0">
                <a:solidFill>
                  <a:srgbClr val="000000"/>
                </a:solidFill>
                <a:latin typeface="Cambria" panose="02040503050406030204" pitchFamily="18" charset="0"/>
                <a:ea typeface="Cambria" panose="02040503050406030204" pitchFamily="18" charset="0"/>
              </a:rPr>
              <a:t> in U-</a:t>
            </a:r>
            <a:r>
              <a:rPr lang="en-US" sz="1400" b="0" strike="noStrike" spc="-1" dirty="0" err="1">
                <a:solidFill>
                  <a:srgbClr val="000000"/>
                </a:solidFill>
                <a:latin typeface="Cambria" panose="02040503050406030204" pitchFamily="18" charset="0"/>
                <a:ea typeface="Cambria" panose="02040503050406030204" pitchFamily="18" charset="0"/>
              </a:rPr>
              <a:t>Gov</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sono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evidenziati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spc="-1" dirty="0" err="1">
                <a:solidFill>
                  <a:srgbClr val="000000"/>
                </a:solidFill>
                <a:latin typeface="Cambria" panose="02040503050406030204" pitchFamily="18" charset="0"/>
                <a:ea typeface="Cambria" panose="02040503050406030204" pitchFamily="18" charset="0"/>
              </a:rPr>
              <a:t>nel</a:t>
            </a:r>
            <a:r>
              <a:rPr lang="en-US" sz="1400" spc="-1" dirty="0">
                <a:solidFill>
                  <a:srgbClr val="000000"/>
                </a:solidFill>
                <a:latin typeface="Cambria" panose="02040503050406030204" pitchFamily="18" charset="0"/>
                <a:ea typeface="Cambria" panose="02040503050406030204" pitchFamily="18" charset="0"/>
              </a:rPr>
              <a:t> </a:t>
            </a:r>
            <a:r>
              <a:rPr lang="en-US" sz="1400" b="0" strike="noStrike" spc="-1" dirty="0">
                <a:solidFill>
                  <a:srgbClr val="000000"/>
                </a:solidFill>
                <a:latin typeface="Cambria" panose="02040503050406030204" pitchFamily="18" charset="0"/>
                <a:ea typeface="Cambria" panose="02040503050406030204" pitchFamily="18" charset="0"/>
              </a:rPr>
              <a:t>TS in </a:t>
            </a:r>
            <a:r>
              <a:rPr lang="en-US" sz="1400" b="0" strike="noStrike" spc="-1" dirty="0" err="1">
                <a:solidFill>
                  <a:srgbClr val="000000"/>
                </a:solidFill>
                <a:latin typeface="Cambria" panose="02040503050406030204" pitchFamily="18" charset="0"/>
                <a:ea typeface="Cambria" panose="02040503050406030204" pitchFamily="18" charset="0"/>
              </a:rPr>
              <a:t>giallo</a:t>
            </a:r>
            <a:r>
              <a:rPr lang="en-US" sz="1400" b="0" strike="noStrike" spc="-1" dirty="0">
                <a:solidFill>
                  <a:srgbClr val="000000"/>
                </a:solidFill>
                <a:latin typeface="Cambria" panose="02040503050406030204" pitchFamily="18" charset="0"/>
                <a:ea typeface="Cambria" panose="02040503050406030204" pitchFamily="18" charset="0"/>
              </a:rPr>
              <a:t>/</a:t>
            </a:r>
            <a:r>
              <a:rPr lang="en-US" sz="1400" b="0" strike="noStrike" spc="-1" dirty="0" err="1">
                <a:solidFill>
                  <a:srgbClr val="000000"/>
                </a:solidFill>
                <a:latin typeface="Cambria" panose="02040503050406030204" pitchFamily="18" charset="0"/>
                <a:ea typeface="Cambria" panose="02040503050406030204" pitchFamily="18" charset="0"/>
              </a:rPr>
              <a:t>arancione</a:t>
            </a:r>
            <a:r>
              <a:rPr lang="en-US" sz="1400" b="0" strike="noStrike" spc="-1" dirty="0">
                <a:solidFill>
                  <a:srgbClr val="000000"/>
                </a:solidFill>
                <a:latin typeface="Cambria" panose="02040503050406030204" pitchFamily="18" charset="0"/>
                <a:ea typeface="Cambria" panose="02040503050406030204" pitchFamily="18" charset="0"/>
              </a:rPr>
              <a:t>, se </a:t>
            </a:r>
            <a:r>
              <a:rPr lang="en-US" sz="1400" b="0" strike="noStrike" spc="-1" dirty="0" err="1">
                <a:solidFill>
                  <a:srgbClr val="000000"/>
                </a:solidFill>
                <a:latin typeface="Cambria" panose="02040503050406030204" pitchFamily="18" charset="0"/>
                <a:ea typeface="Cambria" panose="02040503050406030204" pitchFamily="18" charset="0"/>
              </a:rPr>
              <a:t>si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tratta</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vincoli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informativi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oppure</a:t>
            </a:r>
            <a:r>
              <a:rPr lang="en-US" sz="1400" b="0" strike="noStrike" spc="-1" dirty="0">
                <a:solidFill>
                  <a:srgbClr val="000000"/>
                </a:solidFill>
                <a:latin typeface="Cambria" panose="02040503050406030204" pitchFamily="18" charset="0"/>
                <a:ea typeface="Cambria" panose="02040503050406030204" pitchFamily="18" charset="0"/>
              </a:rPr>
              <a:t> in </a:t>
            </a:r>
            <a:r>
              <a:rPr lang="en-US" sz="1400" b="0" strike="noStrike" spc="-1" dirty="0" err="1">
                <a:solidFill>
                  <a:srgbClr val="000000"/>
                </a:solidFill>
                <a:latin typeface="Cambria" panose="02040503050406030204" pitchFamily="18" charset="0"/>
                <a:ea typeface="Cambria" panose="02040503050406030204" pitchFamily="18" charset="0"/>
              </a:rPr>
              <a:t>rosso</a:t>
            </a:r>
            <a:r>
              <a:rPr lang="en-US" sz="1400" spc="-1" dirty="0">
                <a:solidFill>
                  <a:srgbClr val="000000"/>
                </a:solidFill>
                <a:latin typeface="Cambria" panose="02040503050406030204" pitchFamily="18" charset="0"/>
                <a:ea typeface="Cambria" panose="02040503050406030204" pitchFamily="18" charset="0"/>
              </a:rPr>
              <a:t> se </a:t>
            </a:r>
            <a:r>
              <a:rPr lang="en-US" sz="1400" spc="-1" dirty="0" err="1">
                <a:solidFill>
                  <a:srgbClr val="000000"/>
                </a:solidFill>
                <a:latin typeface="Cambria" panose="02040503050406030204" pitchFamily="18" charset="0"/>
                <a:ea typeface="Cambria" panose="02040503050406030204" pitchFamily="18" charset="0"/>
              </a:rPr>
              <a:t>si</a:t>
            </a:r>
            <a:r>
              <a:rPr lang="en-US" sz="1400" spc="-1" dirty="0">
                <a:solidFill>
                  <a:srgbClr val="000000"/>
                </a:solidFill>
                <a:latin typeface="Cambria" panose="02040503050406030204" pitchFamily="18" charset="0"/>
                <a:ea typeface="Cambria" panose="02040503050406030204" pitchFamily="18" charset="0"/>
              </a:rPr>
              <a:t> </a:t>
            </a:r>
            <a:r>
              <a:rPr lang="en-US" sz="1400" spc="-1" dirty="0" err="1">
                <a:solidFill>
                  <a:srgbClr val="000000"/>
                </a:solidFill>
                <a:latin typeface="Cambria" panose="02040503050406030204" pitchFamily="18" charset="0"/>
                <a:ea typeface="Cambria" panose="02040503050406030204" pitchFamily="18" charset="0"/>
              </a:rPr>
              <a:t>tratta</a:t>
            </a:r>
            <a:r>
              <a:rPr lang="en-US" sz="1400" spc="-1" dirty="0">
                <a:solidFill>
                  <a:srgbClr val="000000"/>
                </a:solidFill>
                <a:latin typeface="Cambria" panose="02040503050406030204" pitchFamily="18" charset="0"/>
                <a:ea typeface="Cambria" panose="02040503050406030204" pitchFamily="18" charset="0"/>
              </a:rPr>
              <a:t> di </a:t>
            </a:r>
            <a:r>
              <a:rPr lang="en-US" sz="1400" spc="-1" dirty="0" err="1">
                <a:solidFill>
                  <a:srgbClr val="000000"/>
                </a:solidFill>
                <a:latin typeface="Cambria" panose="02040503050406030204" pitchFamily="18" charset="0"/>
                <a:ea typeface="Cambria" panose="02040503050406030204" pitchFamily="18" charset="0"/>
              </a:rPr>
              <a:t>vincoli</a:t>
            </a:r>
            <a:r>
              <a:rPr lang="en-US" sz="1400" spc="-1" dirty="0">
                <a:solidFill>
                  <a:srgbClr val="000000"/>
                </a:solidFill>
                <a:latin typeface="Cambria" panose="02040503050406030204" pitchFamily="18" charset="0"/>
                <a:ea typeface="Cambria" panose="02040503050406030204" pitchFamily="18" charset="0"/>
              </a:rPr>
              <a:t> </a:t>
            </a:r>
            <a:r>
              <a:rPr lang="en-US" sz="1400" spc="-1" dirty="0" err="1">
                <a:solidFill>
                  <a:srgbClr val="000000"/>
                </a:solidFill>
                <a:latin typeface="Cambria" panose="02040503050406030204" pitchFamily="18" charset="0"/>
                <a:ea typeface="Cambria" panose="02040503050406030204" pitchFamily="18" charset="0"/>
              </a:rPr>
              <a:t>bloccanti</a:t>
            </a:r>
            <a:endParaRPr lang="en-US" sz="1400" spc="-1" dirty="0">
              <a:latin typeface="Arial"/>
            </a:endParaRPr>
          </a:p>
        </p:txBody>
      </p:sp>
    </p:spTree>
    <p:extLst>
      <p:ext uri="{BB962C8B-B14F-4D97-AF65-F5344CB8AC3E}">
        <p14:creationId xmlns:p14="http://schemas.microsoft.com/office/powerpoint/2010/main" val="162944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2"/>
          <p:cNvSpPr/>
          <p:nvPr/>
        </p:nvSpPr>
        <p:spPr>
          <a:xfrm>
            <a:off x="796034" y="1476357"/>
            <a:ext cx="7890766" cy="1097571"/>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000000"/>
                </a:solidFill>
                <a:latin typeface="Cambria" panose="02040503050406030204" pitchFamily="18" charset="0"/>
                <a:ea typeface="Cambria" panose="02040503050406030204" pitchFamily="18" charset="0"/>
              </a:rPr>
              <a:t>La </a:t>
            </a:r>
            <a:r>
              <a:rPr lang="en-US" sz="1600" b="0" strike="noStrike" spc="-1" dirty="0" err="1">
                <a:solidFill>
                  <a:srgbClr val="000000"/>
                </a:solidFill>
                <a:latin typeface="Cambria" panose="02040503050406030204" pitchFamily="18" charset="0"/>
                <a:ea typeface="Cambria" panose="02040503050406030204" pitchFamily="18" charset="0"/>
              </a:rPr>
              <a:t>scheda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Amministra</a:t>
            </a:r>
            <a:r>
              <a:rPr lang="en-US" sz="1600" b="0" strike="noStrike" spc="-1" dirty="0">
                <a:solidFill>
                  <a:srgbClr val="000000"/>
                </a:solidFill>
                <a:latin typeface="Cambria" panose="02040503050406030204" pitchFamily="18" charset="0"/>
                <a:ea typeface="Cambria" panose="02040503050406030204" pitchFamily="18" charset="0"/>
              </a:rPr>
              <a:t> Timesheet” </a:t>
            </a:r>
            <a:r>
              <a:rPr lang="en-US" sz="1600" b="0" strike="noStrike" spc="-1" dirty="0" err="1">
                <a:solidFill>
                  <a:srgbClr val="000000"/>
                </a:solidFill>
                <a:latin typeface="Cambria" panose="02040503050406030204" pitchFamily="18" charset="0"/>
                <a:ea typeface="Cambria" panose="02040503050406030204" pitchFamily="18" charset="0"/>
              </a:rPr>
              <a:t>permette</a:t>
            </a:r>
            <a:r>
              <a:rPr lang="en-US" sz="1600" b="0" strike="noStrike" spc="-1" dirty="0">
                <a:solidFill>
                  <a:srgbClr val="000000"/>
                </a:solidFill>
                <a:latin typeface="Cambria" panose="02040503050406030204" pitchFamily="18" charset="0"/>
                <a:ea typeface="Cambria" panose="02040503050406030204" pitchFamily="18" charset="0"/>
              </a:rPr>
              <a:t> ad un </a:t>
            </a:r>
            <a:r>
              <a:rPr lang="en-US" sz="1600" b="0" strike="noStrike" spc="-1" dirty="0" err="1">
                <a:solidFill>
                  <a:srgbClr val="000000"/>
                </a:solidFill>
                <a:latin typeface="Cambria" panose="02040503050406030204" pitchFamily="18" charset="0"/>
                <a:ea typeface="Cambria" panose="02040503050406030204" pitchFamily="18" charset="0"/>
              </a:rPr>
              <a:t>amministratore</a:t>
            </a:r>
            <a:r>
              <a:rPr lang="en-US" sz="1600" b="0" strike="noStrike" spc="-1" dirty="0">
                <a:solidFill>
                  <a:srgbClr val="000000"/>
                </a:solidFill>
                <a:latin typeface="Cambria" panose="02040503050406030204" pitchFamily="18" charset="0"/>
                <a:ea typeface="Cambria" panose="02040503050406030204" pitchFamily="18" charset="0"/>
              </a:rPr>
              <a:t> di timesheet di </a:t>
            </a:r>
            <a:r>
              <a:rPr lang="en-US" sz="1600" b="0" strike="noStrike" spc="-1" dirty="0" err="1">
                <a:solidFill>
                  <a:srgbClr val="000000"/>
                </a:solidFill>
                <a:latin typeface="Cambria" panose="02040503050406030204" pitchFamily="18" charset="0"/>
                <a:ea typeface="Cambria" panose="02040503050406030204" pitchFamily="18" charset="0"/>
              </a:rPr>
              <a:t>gestire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dati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delle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risorse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umane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collegate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progetti</a:t>
            </a:r>
            <a:r>
              <a:rPr lang="en-US" sz="1600" b="0" strike="noStrike" spc="-1" dirty="0">
                <a:solidFill>
                  <a:srgbClr val="000000"/>
                </a:solidFill>
                <a:latin typeface="Cambria" panose="02040503050406030204" pitchFamily="18" charset="0"/>
                <a:ea typeface="Cambria" panose="02040503050406030204" pitchFamily="18" charset="0"/>
              </a:rPr>
              <a:t> sotto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suo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controllo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inoltre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gli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consente</a:t>
            </a:r>
            <a:r>
              <a:rPr lang="en-US" sz="1600" b="0" strike="noStrike" spc="-1" dirty="0">
                <a:solidFill>
                  <a:srgbClr val="000000"/>
                </a:solidFill>
                <a:latin typeface="Cambria" panose="02040503050406030204" pitchFamily="18" charset="0"/>
                <a:ea typeface="Cambria" panose="02040503050406030204" pitchFamily="18" charset="0"/>
              </a:rPr>
              <a:t> di </a:t>
            </a:r>
            <a:r>
              <a:rPr lang="en-US" sz="1600" b="0" strike="noStrike" spc="-1" dirty="0" err="1">
                <a:solidFill>
                  <a:srgbClr val="000000"/>
                </a:solidFill>
                <a:latin typeface="Cambria" panose="02040503050406030204" pitchFamily="18" charset="0"/>
                <a:ea typeface="Cambria" panose="02040503050406030204" pitchFamily="18" charset="0"/>
              </a:rPr>
              <a:t>riaprire</a:t>
            </a:r>
            <a:r>
              <a:rPr lang="en-US" sz="1600" b="0" strike="noStrike" spc="-1" dirty="0">
                <a:solidFill>
                  <a:srgbClr val="000000"/>
                </a:solidFill>
                <a:latin typeface="Cambria" panose="02040503050406030204" pitchFamily="18" charset="0"/>
                <a:ea typeface="Cambria" panose="02040503050406030204" pitchFamily="18" charset="0"/>
              </a:rPr>
              <a:t>/</a:t>
            </a:r>
            <a:r>
              <a:rPr lang="en-US" sz="1600" b="0" strike="noStrike" spc="-1" dirty="0" err="1">
                <a:solidFill>
                  <a:srgbClr val="000000"/>
                </a:solidFill>
                <a:latin typeface="Cambria" panose="02040503050406030204" pitchFamily="18" charset="0"/>
                <a:ea typeface="Cambria" panose="02040503050406030204" pitchFamily="18" charset="0"/>
              </a:rPr>
              <a:t>approvare</a:t>
            </a:r>
            <a:r>
              <a:rPr lang="en-US" sz="1600" b="0" strike="noStrike" spc="-1" dirty="0">
                <a:solidFill>
                  <a:srgbClr val="000000"/>
                </a:solidFill>
                <a:latin typeface="Cambria" panose="02040503050406030204" pitchFamily="18" charset="0"/>
                <a:ea typeface="Cambria" panose="02040503050406030204" pitchFamily="18" charset="0"/>
              </a:rPr>
              <a:t>/</a:t>
            </a:r>
            <a:r>
              <a:rPr lang="en-US" sz="1600" b="0" strike="noStrike" spc="-1" dirty="0" err="1">
                <a:solidFill>
                  <a:srgbClr val="000000"/>
                </a:solidFill>
                <a:latin typeface="Cambria" panose="02040503050406030204" pitchFamily="18" charset="0"/>
                <a:ea typeface="Cambria" panose="02040503050406030204" pitchFamily="18" charset="0"/>
              </a:rPr>
              <a:t>rendicontare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timesheet di un </a:t>
            </a:r>
            <a:r>
              <a:rPr lang="en-US" sz="1600" b="0" strike="noStrike" spc="-1" dirty="0" err="1">
                <a:solidFill>
                  <a:srgbClr val="000000"/>
                </a:solidFill>
                <a:latin typeface="Cambria" panose="02040503050406030204" pitchFamily="18" charset="0"/>
                <a:ea typeface="Cambria" panose="02040503050406030204" pitchFamily="18" charset="0"/>
              </a:rPr>
              <a:t>progetto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alla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volta</a:t>
            </a:r>
            <a:r>
              <a:rPr lang="en-US" sz="1600" b="0" strike="noStrike" spc="-1" dirty="0">
                <a:solidFill>
                  <a:srgbClr val="000000"/>
                </a:solidFill>
                <a:latin typeface="Cambria" panose="02040503050406030204" pitchFamily="18" charset="0"/>
                <a:ea typeface="Cambria" panose="02040503050406030204" pitchFamily="18" charset="0"/>
              </a:rPr>
              <a:t>, per </a:t>
            </a:r>
            <a:r>
              <a:rPr lang="en-US" sz="1600" b="0" strike="noStrike" spc="-1" dirty="0" err="1">
                <a:solidFill>
                  <a:srgbClr val="000000"/>
                </a:solidFill>
                <a:latin typeface="Cambria" panose="02040503050406030204" pitchFamily="18" charset="0"/>
                <a:ea typeface="Cambria" panose="02040503050406030204" pitchFamily="18" charset="0"/>
              </a:rPr>
              <a:t>una</a:t>
            </a:r>
            <a:r>
              <a:rPr lang="en-US" sz="1600" b="0" strike="noStrike" spc="-1" dirty="0">
                <a:solidFill>
                  <a:srgbClr val="000000"/>
                </a:solidFill>
                <a:latin typeface="Cambria" panose="02040503050406030204" pitchFamily="18" charset="0"/>
                <a:ea typeface="Cambria" panose="02040503050406030204" pitchFamily="18" charset="0"/>
              </a:rPr>
              <a:t> o </a:t>
            </a:r>
            <a:r>
              <a:rPr lang="en-US" sz="1600" b="0" strike="noStrike" spc="-1" dirty="0" err="1">
                <a:solidFill>
                  <a:srgbClr val="000000"/>
                </a:solidFill>
                <a:latin typeface="Cambria" panose="02040503050406030204" pitchFamily="18" charset="0"/>
                <a:ea typeface="Cambria" panose="02040503050406030204" pitchFamily="18" charset="0"/>
              </a:rPr>
              <a:t>più</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risorse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umane</a:t>
            </a:r>
            <a:endParaRPr lang="en-US" sz="1600" b="0" strike="noStrike" spc="-1" dirty="0">
              <a:latin typeface="Cambria" panose="02040503050406030204" pitchFamily="18" charset="0"/>
              <a:ea typeface="Cambria" panose="02040503050406030204" pitchFamily="18" charset="0"/>
            </a:endParaRPr>
          </a:p>
        </p:txBody>
      </p:sp>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610139" y="216514"/>
            <a:ext cx="5247861" cy="836280"/>
          </a:xfrm>
          <a:prstGeom prst="rect">
            <a:avLst/>
          </a:prstGeom>
          <a:noFill/>
          <a:ln>
            <a:noFill/>
          </a:ln>
        </p:spPr>
        <p:txBody>
          <a:bodyPr anchor="ctr"/>
          <a:lstStyle/>
          <a:p>
            <a:pPr algn="ctr">
              <a:lnSpc>
                <a:spcPct val="100000"/>
              </a:lnSpc>
            </a:pPr>
            <a:r>
              <a:rPr lang="it-IT" sz="2800" u="sng" spc="-1" dirty="0">
                <a:solidFill>
                  <a:schemeClr val="tx1">
                    <a:lumMod val="65000"/>
                    <a:lumOff val="35000"/>
                  </a:schemeClr>
                </a:solidFill>
                <a:latin typeface="Athelas Regular"/>
                <a:cs typeface="Athelas Regular"/>
              </a:rPr>
              <a:t>AMMINISTRA TIMESHEET (1)</a:t>
            </a:r>
            <a:endParaRPr lang="it-IT" sz="2800" b="0" u="sng" strike="noStrike" spc="-1" dirty="0">
              <a:solidFill>
                <a:schemeClr val="tx1">
                  <a:lumMod val="65000"/>
                  <a:lumOff val="35000"/>
                </a:schemeClr>
              </a:solidFill>
              <a:latin typeface="Athelas Regular"/>
              <a:cs typeface="Athelas Regular"/>
            </a:endParaRPr>
          </a:p>
        </p:txBody>
      </p:sp>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973" y="3160640"/>
            <a:ext cx="7880827" cy="2892700"/>
          </a:xfrm>
          <a:prstGeom prst="rect">
            <a:avLst/>
          </a:prstGeom>
          <a:noFill/>
          <a:ln>
            <a:noFill/>
          </a:ln>
        </p:spPr>
      </p:pic>
      <p:sp>
        <p:nvSpPr>
          <p:cNvPr id="2" name="Freccia circolare in giù 1"/>
          <p:cNvSpPr/>
          <p:nvPr/>
        </p:nvSpPr>
        <p:spPr>
          <a:xfrm>
            <a:off x="1826380" y="2885659"/>
            <a:ext cx="666750" cy="4445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3" name="Segnaposto numero diapositiva 2"/>
          <p:cNvSpPr>
            <a:spLocks noGrp="1"/>
          </p:cNvSpPr>
          <p:nvPr>
            <p:ph type="sldNum" sz="quarter" idx="12"/>
          </p:nvPr>
        </p:nvSpPr>
        <p:spPr/>
        <p:txBody>
          <a:bodyPr/>
          <a:lstStyle/>
          <a:p>
            <a:fld id="{589818BB-026E-B045-9149-3EE600410FF9}" type="slidenum">
              <a:rPr lang="it-IT" smtClean="0"/>
              <a:t>17</a:t>
            </a:fld>
            <a:endParaRPr lang="it-IT"/>
          </a:p>
        </p:txBody>
      </p:sp>
    </p:spTree>
    <p:extLst>
      <p:ext uri="{BB962C8B-B14F-4D97-AF65-F5344CB8AC3E}">
        <p14:creationId xmlns:p14="http://schemas.microsoft.com/office/powerpoint/2010/main" val="374737758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12"/>
            <a:ext cx="1221313" cy="1110285"/>
          </a:xfrm>
          <a:prstGeom prst="rect">
            <a:avLst/>
          </a:prstGeom>
        </p:spPr>
      </p:pic>
      <p:pic>
        <p:nvPicPr>
          <p:cNvPr id="9" name="Immagine 6"/>
          <p:cNvPicPr/>
          <p:nvPr/>
        </p:nvPicPr>
        <p:blipFill>
          <a:blip r:embed="rId3"/>
          <a:stretch/>
        </p:blipFill>
        <p:spPr>
          <a:xfrm>
            <a:off x="7018356" y="71588"/>
            <a:ext cx="1044429" cy="950760"/>
          </a:xfrm>
          <a:prstGeom prst="rect">
            <a:avLst/>
          </a:prstGeom>
          <a:ln>
            <a:noFill/>
          </a:ln>
        </p:spPr>
      </p:pic>
      <p:sp>
        <p:nvSpPr>
          <p:cNvPr id="10" name="TextShape 3"/>
          <p:cNvSpPr txBox="1"/>
          <p:nvPr/>
        </p:nvSpPr>
        <p:spPr>
          <a:xfrm>
            <a:off x="1530626" y="216514"/>
            <a:ext cx="5058876" cy="836280"/>
          </a:xfrm>
          <a:prstGeom prst="rect">
            <a:avLst/>
          </a:prstGeom>
          <a:noFill/>
          <a:ln>
            <a:noFill/>
          </a:ln>
        </p:spPr>
        <p:txBody>
          <a:bodyPr anchor="ctr"/>
          <a:lstStyle/>
          <a:p>
            <a:pPr algn="ctr">
              <a:lnSpc>
                <a:spcPct val="100000"/>
              </a:lnSpc>
            </a:pPr>
            <a:r>
              <a:rPr lang="it-IT" sz="2800" u="sng" spc="-1" dirty="0">
                <a:solidFill>
                  <a:schemeClr val="tx1">
                    <a:lumMod val="65000"/>
                    <a:lumOff val="35000"/>
                  </a:schemeClr>
                </a:solidFill>
                <a:latin typeface="Athelas Regular"/>
                <a:cs typeface="Athelas Regular"/>
              </a:rPr>
              <a:t>AMMINISTRA TIMESHEET (2)</a:t>
            </a:r>
            <a:endParaRPr lang="it-IT" sz="2800" b="0" u="sng" strike="noStrike" spc="-1" dirty="0">
              <a:solidFill>
                <a:schemeClr val="tx1">
                  <a:lumMod val="65000"/>
                  <a:lumOff val="35000"/>
                </a:schemeClr>
              </a:solidFill>
              <a:latin typeface="Athelas Regular"/>
              <a:cs typeface="Athelas Regular"/>
            </a:endParaRPr>
          </a:p>
        </p:txBody>
      </p:sp>
      <p:grpSp>
        <p:nvGrpSpPr>
          <p:cNvPr id="6" name="Gruppo 5"/>
          <p:cNvGrpSpPr/>
          <p:nvPr/>
        </p:nvGrpSpPr>
        <p:grpSpPr>
          <a:xfrm>
            <a:off x="270380" y="1359244"/>
            <a:ext cx="8498520" cy="5149506"/>
            <a:chOff x="270380" y="1359244"/>
            <a:chExt cx="8498520" cy="5149506"/>
          </a:xfrm>
        </p:grpSpPr>
        <p:pic>
          <p:nvPicPr>
            <p:cNvPr id="11" name="Immagin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380" y="1573426"/>
              <a:ext cx="8416420" cy="2892700"/>
            </a:xfrm>
            <a:prstGeom prst="rect">
              <a:avLst/>
            </a:prstGeom>
            <a:noFill/>
            <a:ln>
              <a:noFill/>
            </a:ln>
          </p:spPr>
        </p:pic>
        <p:sp>
          <p:nvSpPr>
            <p:cNvPr id="350" name="CustomShape 2"/>
            <p:cNvSpPr/>
            <p:nvPr/>
          </p:nvSpPr>
          <p:spPr>
            <a:xfrm>
              <a:off x="270380" y="4694880"/>
              <a:ext cx="8498520" cy="181387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000000"/>
                  </a:solidFill>
                  <a:latin typeface="Cambria" panose="02040503050406030204" pitchFamily="18" charset="0"/>
                  <a:ea typeface="Cambria" panose="02040503050406030204" pitchFamily="18" charset="0"/>
                </a:rPr>
                <a:t>È </a:t>
              </a:r>
              <a:r>
                <a:rPr lang="en-US" sz="1600" b="0" strike="noStrike" spc="-1" dirty="0" err="1">
                  <a:solidFill>
                    <a:srgbClr val="000000"/>
                  </a:solidFill>
                  <a:latin typeface="Cambria" panose="02040503050406030204" pitchFamily="18" charset="0"/>
                  <a:ea typeface="Cambria" panose="02040503050406030204" pitchFamily="18" charset="0"/>
                </a:rPr>
                <a:t>importante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ricordare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spc="-1" dirty="0">
                  <a:solidFill>
                    <a:srgbClr val="000000"/>
                  </a:solidFill>
                  <a:latin typeface="Cambria" panose="02040503050406030204" pitchFamily="18" charset="0"/>
                  <a:ea typeface="Cambria" panose="02040503050406030204" pitchFamily="18" charset="0"/>
                </a:rPr>
                <a:t>:</a:t>
              </a:r>
              <a:endParaRPr lang="en-US" sz="1600" b="0" strike="noStrike" spc="-1" dirty="0">
                <a:solidFill>
                  <a:srgbClr val="000000"/>
                </a:solidFill>
                <a:latin typeface="Cambria" panose="02040503050406030204" pitchFamily="18" charset="0"/>
                <a:ea typeface="Cambria" panose="02040503050406030204" pitchFamily="18" charset="0"/>
              </a:endParaRPr>
            </a:p>
            <a:p>
              <a:pPr marL="285750" indent="-285750" algn="just">
                <a:lnSpc>
                  <a:spcPct val="100000"/>
                </a:lnSpc>
                <a:spcBef>
                  <a:spcPts val="360"/>
                </a:spcBef>
                <a:buFont typeface="Courier New"/>
                <a:buChar char="o"/>
              </a:pPr>
              <a:r>
                <a:rPr lang="en-US" sz="1600" b="0" strike="noStrike" spc="-1" dirty="0">
                  <a:solidFill>
                    <a:srgbClr val="000000"/>
                  </a:solidFill>
                  <a:latin typeface="Cambria" panose="02040503050406030204" pitchFamily="18" charset="0"/>
                  <a:ea typeface="Cambria" panose="02040503050406030204" pitchFamily="18" charset="0"/>
                </a:rPr>
                <a:t>solo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titolare</a:t>
              </a:r>
              <a:r>
                <a:rPr lang="en-US" sz="1600" b="0" strike="noStrike" spc="-1" dirty="0">
                  <a:solidFill>
                    <a:srgbClr val="000000"/>
                  </a:solidFill>
                  <a:latin typeface="Cambria" panose="02040503050406030204" pitchFamily="18" charset="0"/>
                  <a:ea typeface="Cambria" panose="02040503050406030204" pitchFamily="18" charset="0"/>
                </a:rPr>
                <a:t> del timesheet, </a:t>
              </a:r>
              <a:r>
                <a:rPr lang="en-US" sz="1600" b="0" strike="noStrike" spc="-1" dirty="0" err="1">
                  <a:solidFill>
                    <a:srgbClr val="000000"/>
                  </a:solidFill>
                  <a:latin typeface="Cambria" panose="02040503050406030204" pitchFamily="18" charset="0"/>
                  <a:ea typeface="Cambria" panose="02040503050406030204" pitchFamily="18" charset="0"/>
                </a:rPr>
                <a:t>ovvero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colui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compila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proprio</a:t>
              </a:r>
              <a:r>
                <a:rPr lang="en-US" sz="1600" b="0" strike="noStrike" spc="-1" dirty="0">
                  <a:solidFill>
                    <a:srgbClr val="000000"/>
                  </a:solidFill>
                  <a:latin typeface="Cambria" panose="02040503050406030204" pitchFamily="18" charset="0"/>
                  <a:ea typeface="Cambria" panose="02040503050406030204" pitchFamily="18" charset="0"/>
                </a:rPr>
                <a:t> timesheet, è </a:t>
              </a:r>
              <a:r>
                <a:rPr lang="en-US" sz="1600" b="0" strike="noStrike" spc="-1" dirty="0" err="1">
                  <a:solidFill>
                    <a:srgbClr val="000000"/>
                  </a:solidFill>
                  <a:latin typeface="Cambria" panose="02040503050406030204" pitchFamily="18" charset="0"/>
                  <a:ea typeface="Cambria" panose="02040503050406030204" pitchFamily="18" charset="0"/>
                </a:rPr>
                <a:t>abilitato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alla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modifica</a:t>
              </a:r>
              <a:r>
                <a:rPr lang="en-US" sz="1600" b="0" strike="noStrike" spc="-1" dirty="0">
                  <a:solidFill>
                    <a:srgbClr val="000000"/>
                  </a:solidFill>
                  <a:latin typeface="Cambria" panose="02040503050406030204" pitchFamily="18" charset="0"/>
                  <a:ea typeface="Cambria" panose="02040503050406030204" pitchFamily="18" charset="0"/>
                </a:rPr>
                <a:t> e </a:t>
              </a:r>
              <a:r>
                <a:rPr lang="en-US" sz="1600" b="0" strike="noStrike" spc="-1" dirty="0" err="1">
                  <a:solidFill>
                    <a:srgbClr val="000000"/>
                  </a:solidFill>
                  <a:latin typeface="Cambria" panose="02040503050406030204" pitchFamily="18" charset="0"/>
                  <a:ea typeface="Cambria" panose="02040503050406030204" pitchFamily="18" charset="0"/>
                </a:rPr>
                <a:t>alla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registrazione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degli</a:t>
              </a:r>
              <a:r>
                <a:rPr lang="en-US" sz="1600" b="0" strike="noStrike" spc="-1" dirty="0">
                  <a:solidFill>
                    <a:srgbClr val="000000"/>
                  </a:solidFill>
                  <a:latin typeface="Cambria" panose="02040503050406030204" pitchFamily="18" charset="0"/>
                  <a:ea typeface="Cambria" panose="02040503050406030204" pitchFamily="18" charset="0"/>
                </a:rPr>
                <a:t> effort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b="0" strike="noStrike" spc="-1" dirty="0">
                  <a:solidFill>
                    <a:srgbClr val="000000"/>
                  </a:solidFill>
                  <a:latin typeface="Cambria" panose="02040503050406030204" pitchFamily="18" charset="0"/>
                  <a:ea typeface="Cambria" panose="02040503050406030204" pitchFamily="18" charset="0"/>
                </a:rPr>
                <a:t> lo </a:t>
              </a:r>
              <a:r>
                <a:rPr lang="en-US" sz="1600" b="0" strike="noStrike" spc="-1" dirty="0" err="1">
                  <a:solidFill>
                    <a:srgbClr val="000000"/>
                  </a:solidFill>
                  <a:latin typeface="Cambria" panose="02040503050406030204" pitchFamily="18" charset="0"/>
                  <a:ea typeface="Cambria" panose="02040503050406030204" pitchFamily="18" charset="0"/>
                </a:rPr>
                <a:t>riguardano</a:t>
              </a:r>
              <a:r>
                <a:rPr lang="en-US" sz="1600" b="0" strike="noStrike" spc="-1" dirty="0">
                  <a:solidFill>
                    <a:srgbClr val="000000"/>
                  </a:solidFill>
                  <a:latin typeface="Cambria" panose="02040503050406030204" pitchFamily="18" charset="0"/>
                  <a:ea typeface="Cambria" panose="02040503050406030204" pitchFamily="18" charset="0"/>
                </a:rPr>
                <a:t> </a:t>
              </a:r>
            </a:p>
            <a:p>
              <a:pPr marL="285750" indent="-285750" algn="just">
                <a:lnSpc>
                  <a:spcPct val="100000"/>
                </a:lnSpc>
                <a:spcBef>
                  <a:spcPts val="360"/>
                </a:spcBef>
                <a:buFont typeface="Courier New"/>
                <a:buChar char="o"/>
              </a:pPr>
              <a:r>
                <a:rPr lang="en-US" sz="1600" spc="-1" dirty="0">
                  <a:solidFill>
                    <a:srgbClr val="000000"/>
                  </a:solidFill>
                  <a:latin typeface="Cambria" panose="02040503050406030204" pitchFamily="18" charset="0"/>
                  <a:ea typeface="Cambria" panose="02040503050406030204" pitchFamily="18" charset="0"/>
                </a:rPr>
                <a:t>per </a:t>
              </a:r>
              <a:r>
                <a:rPr lang="en-US" sz="1600" spc="-1" dirty="0" err="1">
                  <a:solidFill>
                    <a:srgbClr val="000000"/>
                  </a:solidFill>
                  <a:latin typeface="Cambria" panose="02040503050406030204" pitchFamily="18" charset="0"/>
                  <a:ea typeface="Cambria" panose="02040503050406030204" pitchFamily="18" charset="0"/>
                </a:rPr>
                <a:t>l’amministratore</a:t>
              </a:r>
              <a:r>
                <a:rPr lang="en-US" sz="1600" spc="-1" dirty="0">
                  <a:solidFill>
                    <a:srgbClr val="000000"/>
                  </a:solidFill>
                  <a:latin typeface="Cambria" panose="02040503050406030204" pitchFamily="18" charset="0"/>
                  <a:ea typeface="Cambria" panose="02040503050406030204" pitchFamily="18" charset="0"/>
                </a:rPr>
                <a:t> del timesheet, </a:t>
              </a:r>
              <a:r>
                <a:rPr lang="en-US" sz="1600" spc="-1" dirty="0" err="1">
                  <a:solidFill>
                    <a:srgbClr val="000000"/>
                  </a:solidFill>
                  <a:latin typeface="Cambria" panose="02040503050406030204" pitchFamily="18" charset="0"/>
                  <a:ea typeface="Cambria" panose="02040503050406030204" pitchFamily="18" charset="0"/>
                </a:rPr>
                <a:t>l’interfaccia</a:t>
              </a:r>
              <a:r>
                <a:rPr lang="en-US" sz="1600" spc="-1" dirty="0">
                  <a:solidFill>
                    <a:srgbClr val="000000"/>
                  </a:solidFill>
                  <a:latin typeface="Cambria" panose="02040503050406030204" pitchFamily="18" charset="0"/>
                  <a:ea typeface="Cambria" panose="02040503050406030204" pitchFamily="18" charset="0"/>
                </a:rPr>
                <a:t> </a:t>
              </a:r>
              <a:r>
                <a:rPr lang="en-US" sz="1600" b="0" strike="noStrike" spc="-1" dirty="0">
                  <a:solidFill>
                    <a:srgbClr val="000000"/>
                  </a:solidFill>
                  <a:latin typeface="Cambria" panose="02040503050406030204" pitchFamily="18" charset="0"/>
                  <a:ea typeface="Cambria" panose="02040503050406030204" pitchFamily="18" charset="0"/>
                </a:rPr>
                <a:t>“</a:t>
              </a:r>
              <a:r>
                <a:rPr lang="en-US" sz="1600" spc="-1" dirty="0" err="1">
                  <a:solidFill>
                    <a:srgbClr val="000000"/>
                  </a:solidFill>
                  <a:latin typeface="Cambria" panose="02040503050406030204" pitchFamily="18" charset="0"/>
                  <a:ea typeface="Cambria" panose="02040503050406030204" pitchFamily="18" charset="0"/>
                </a:rPr>
                <a:t>A</a:t>
              </a:r>
              <a:r>
                <a:rPr lang="en-US" sz="1600" b="0" strike="noStrike" spc="-1" dirty="0" err="1">
                  <a:solidFill>
                    <a:srgbClr val="000000"/>
                  </a:solidFill>
                  <a:latin typeface="Cambria" panose="02040503050406030204" pitchFamily="18" charset="0"/>
                  <a:ea typeface="Cambria" panose="02040503050406030204" pitchFamily="18" charset="0"/>
                </a:rPr>
                <a:t>mministra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a:solidFill>
                    <a:srgbClr val="000000"/>
                  </a:solidFill>
                  <a:latin typeface="Cambria" panose="02040503050406030204" pitchFamily="18" charset="0"/>
                  <a:ea typeface="Cambria" panose="02040503050406030204" pitchFamily="18" charset="0"/>
                </a:rPr>
                <a:t>T</a:t>
              </a:r>
              <a:r>
                <a:rPr lang="en-US" sz="1600" b="0" strike="noStrike" spc="-1" dirty="0">
                  <a:solidFill>
                    <a:srgbClr val="000000"/>
                  </a:solidFill>
                  <a:latin typeface="Cambria" panose="02040503050406030204" pitchFamily="18" charset="0"/>
                  <a:ea typeface="Cambria" panose="02040503050406030204" pitchFamily="18" charset="0"/>
                </a:rPr>
                <a:t>imesheet” è </a:t>
              </a:r>
              <a:r>
                <a:rPr lang="en-US" sz="1600" spc="-1" dirty="0">
                  <a:solidFill>
                    <a:srgbClr val="000000"/>
                  </a:solidFill>
                  <a:latin typeface="Cambria" panose="02040503050406030204" pitchFamily="18" charset="0"/>
                  <a:ea typeface="Cambria" panose="02040503050406030204" pitchFamily="18" charset="0"/>
                </a:rPr>
                <a:t>in </a:t>
              </a:r>
              <a:r>
                <a:rPr lang="en-US" sz="1600" b="0" strike="noStrike" spc="-1" dirty="0">
                  <a:solidFill>
                    <a:srgbClr val="000000"/>
                  </a:solidFill>
                  <a:latin typeface="Cambria" panose="02040503050406030204" pitchFamily="18" charset="0"/>
                  <a:ea typeface="Cambria" panose="02040503050406030204" pitchFamily="18" charset="0"/>
                </a:rPr>
                <a:t>sola </a:t>
              </a:r>
              <a:r>
                <a:rPr lang="en-US" sz="1600" b="0" strike="noStrike" spc="-1" dirty="0" err="1">
                  <a:solidFill>
                    <a:srgbClr val="000000"/>
                  </a:solidFill>
                  <a:latin typeface="Cambria" panose="02040503050406030204" pitchFamily="18" charset="0"/>
                  <a:ea typeface="Cambria" panose="02040503050406030204" pitchFamily="18" charset="0"/>
                </a:rPr>
                <a:t>lettura</a:t>
              </a:r>
              <a:r>
                <a:rPr lang="en-US" sz="1600" b="0" strike="noStrike" spc="-1" dirty="0">
                  <a:solidFill>
                    <a:srgbClr val="000000"/>
                  </a:solidFill>
                  <a:latin typeface="Cambria" panose="02040503050406030204" pitchFamily="18" charset="0"/>
                  <a:ea typeface="Cambria" panose="02040503050406030204" pitchFamily="18" charset="0"/>
                </a:rPr>
                <a:t> e ha lo </a:t>
              </a:r>
              <a:r>
                <a:rPr lang="en-US" sz="1600" b="0" strike="noStrike" spc="-1" dirty="0" err="1">
                  <a:solidFill>
                    <a:srgbClr val="000000"/>
                  </a:solidFill>
                  <a:latin typeface="Cambria" panose="02040503050406030204" pitchFamily="18" charset="0"/>
                  <a:ea typeface="Cambria" panose="02040503050406030204" pitchFamily="18" charset="0"/>
                </a:rPr>
                <a:t>scopo</a:t>
              </a:r>
              <a:r>
                <a:rPr lang="en-US" sz="1600" b="0" strike="noStrike" spc="-1" dirty="0">
                  <a:solidFill>
                    <a:srgbClr val="000000"/>
                  </a:solidFill>
                  <a:latin typeface="Cambria" panose="02040503050406030204" pitchFamily="18" charset="0"/>
                  <a:ea typeface="Cambria" panose="02040503050406030204" pitchFamily="18" charset="0"/>
                </a:rPr>
                <a:t> di </a:t>
              </a:r>
              <a:r>
                <a:rPr lang="en-US" sz="1600" b="0" strike="noStrike" spc="-1" dirty="0" err="1">
                  <a:solidFill>
                    <a:srgbClr val="000000"/>
                  </a:solidFill>
                  <a:latin typeface="Cambria" panose="02040503050406030204" pitchFamily="18" charset="0"/>
                  <a:ea typeface="Cambria" panose="02040503050406030204" pitchFamily="18" charset="0"/>
                </a:rPr>
                <a:t>monitorare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gli</a:t>
              </a:r>
              <a:r>
                <a:rPr lang="en-US" sz="1600" b="0" strike="noStrike" spc="-1" dirty="0">
                  <a:solidFill>
                    <a:srgbClr val="000000"/>
                  </a:solidFill>
                  <a:latin typeface="Cambria" panose="02040503050406030204" pitchFamily="18" charset="0"/>
                  <a:ea typeface="Cambria" panose="02040503050406030204" pitchFamily="18" charset="0"/>
                </a:rPr>
                <a:t> effort </a:t>
              </a:r>
              <a:r>
                <a:rPr lang="en-US" sz="1600" b="0" strike="noStrike" spc="-1" dirty="0" err="1">
                  <a:solidFill>
                    <a:srgbClr val="000000"/>
                  </a:solidFill>
                  <a:latin typeface="Cambria" panose="02040503050406030204" pitchFamily="18" charset="0"/>
                  <a:ea typeface="Cambria" panose="02040503050406030204" pitchFamily="18" charset="0"/>
                </a:rPr>
                <a:t>sul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progetto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coordina</a:t>
              </a:r>
              <a:r>
                <a:rPr lang="en-US" sz="1600" b="0" strike="noStrike" spc="-1" dirty="0">
                  <a:solidFill>
                    <a:srgbClr val="000000"/>
                  </a:solidFill>
                  <a:latin typeface="Cambria" panose="02040503050406030204" pitchFamily="18" charset="0"/>
                  <a:ea typeface="Cambria" panose="02040503050406030204" pitchFamily="18" charset="0"/>
                </a:rPr>
                <a:t> e/o di </a:t>
              </a:r>
              <a:r>
                <a:rPr lang="en-US" sz="1600" b="0" strike="noStrike" spc="-1" dirty="0" err="1">
                  <a:solidFill>
                    <a:srgbClr val="000000"/>
                  </a:solidFill>
                  <a:latin typeface="Cambria" panose="02040503050406030204" pitchFamily="18" charset="0"/>
                  <a:ea typeface="Cambria" panose="02040503050406030204" pitchFamily="18" charset="0"/>
                </a:rPr>
                <a:t>modificare</a:t>
              </a:r>
              <a:r>
                <a:rPr lang="en-US" sz="1600" b="0" strike="noStrike" spc="-1" dirty="0">
                  <a:solidFill>
                    <a:srgbClr val="000000"/>
                  </a:solidFill>
                  <a:latin typeface="Cambria" panose="02040503050406030204" pitchFamily="18" charset="0"/>
                  <a:ea typeface="Cambria" panose="02040503050406030204" pitchFamily="18" charset="0"/>
                </a:rPr>
                <a:t> lo </a:t>
              </a:r>
              <a:r>
                <a:rPr lang="en-US" sz="1600" b="0" strike="noStrike" spc="-1" dirty="0" err="1">
                  <a:solidFill>
                    <a:srgbClr val="000000"/>
                  </a:solidFill>
                  <a:latin typeface="Cambria" panose="02040503050406030204" pitchFamily="18" charset="0"/>
                  <a:ea typeface="Cambria" panose="02040503050406030204" pitchFamily="18" charset="0"/>
                </a:rPr>
                <a:t>stato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degli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stessi</a:t>
              </a:r>
              <a:r>
                <a:rPr lang="en-US" sz="1600" b="0" strike="noStrike" spc="-1" dirty="0">
                  <a:solidFill>
                    <a:srgbClr val="000000"/>
                  </a:solidFill>
                  <a:latin typeface="Cambria" panose="02040503050406030204" pitchFamily="18" charset="0"/>
                  <a:ea typeface="Cambria" panose="02040503050406030204" pitchFamily="18" charset="0"/>
                </a:rPr>
                <a:t> al fine di </a:t>
              </a:r>
              <a:r>
                <a:rPr lang="en-US" sz="1600" b="0" strike="noStrike" spc="-1" dirty="0" err="1">
                  <a:solidFill>
                    <a:srgbClr val="000000"/>
                  </a:solidFill>
                  <a:latin typeface="Cambria" panose="02040503050406030204" pitchFamily="18" charset="0"/>
                  <a:ea typeface="Cambria" panose="02040503050406030204" pitchFamily="18" charset="0"/>
                </a:rPr>
                <a:t>approvare</a:t>
              </a:r>
              <a:r>
                <a:rPr lang="en-US" sz="1600" b="0" strike="noStrike" spc="-1" dirty="0">
                  <a:solidFill>
                    <a:srgbClr val="000000"/>
                  </a:solidFill>
                  <a:latin typeface="Cambria" panose="02040503050406030204" pitchFamily="18" charset="0"/>
                  <a:ea typeface="Cambria" panose="02040503050406030204" pitchFamily="18" charset="0"/>
                </a:rPr>
                <a:t> e </a:t>
              </a:r>
              <a:r>
                <a:rPr lang="en-US" sz="1600" b="0" strike="noStrike" spc="-1" dirty="0" err="1">
                  <a:solidFill>
                    <a:srgbClr val="000000"/>
                  </a:solidFill>
                  <a:latin typeface="Cambria" panose="02040503050406030204" pitchFamily="18" charset="0"/>
                  <a:ea typeface="Cambria" panose="02040503050406030204" pitchFamily="18" charset="0"/>
                </a:rPr>
                <a:t>rendicontare</a:t>
              </a:r>
              <a:endParaRPr lang="en-US" sz="1600" b="0" strike="noStrike" spc="-1" dirty="0">
                <a:latin typeface="Cambria" panose="02040503050406030204" pitchFamily="18" charset="0"/>
                <a:ea typeface="Cambria" panose="02040503050406030204" pitchFamily="18" charset="0"/>
              </a:endParaRPr>
            </a:p>
          </p:txBody>
        </p:sp>
        <p:sp>
          <p:nvSpPr>
            <p:cNvPr id="2" name="Freccia in giù 1"/>
            <p:cNvSpPr/>
            <p:nvPr/>
          </p:nvSpPr>
          <p:spPr>
            <a:xfrm>
              <a:off x="840258" y="1359244"/>
              <a:ext cx="502508" cy="428367"/>
            </a:xfrm>
            <a:prstGeom prst="downArrow">
              <a:avLst/>
            </a:prstGeom>
            <a:solidFill>
              <a:schemeClr val="tx2">
                <a:lumMod val="20000"/>
                <a:lumOff val="8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Triangolo isoscele 2"/>
            <p:cNvSpPr/>
            <p:nvPr/>
          </p:nvSpPr>
          <p:spPr>
            <a:xfrm>
              <a:off x="980301" y="1374076"/>
              <a:ext cx="224535" cy="26937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Triangolo isoscele 12"/>
            <p:cNvSpPr/>
            <p:nvPr/>
          </p:nvSpPr>
          <p:spPr>
            <a:xfrm>
              <a:off x="311568" y="5035788"/>
              <a:ext cx="224535" cy="26937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311568" y="5589455"/>
              <a:ext cx="214183" cy="2168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Ovale 4"/>
            <p:cNvSpPr/>
            <p:nvPr/>
          </p:nvSpPr>
          <p:spPr>
            <a:xfrm>
              <a:off x="1865877" y="1426575"/>
              <a:ext cx="214183" cy="21687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2" name="Freccia in giù 11"/>
          <p:cNvSpPr/>
          <p:nvPr/>
        </p:nvSpPr>
        <p:spPr>
          <a:xfrm>
            <a:off x="1721715" y="1359242"/>
            <a:ext cx="502508" cy="428367"/>
          </a:xfrm>
          <a:prstGeom prst="downArrow">
            <a:avLst/>
          </a:prstGeom>
          <a:solidFill>
            <a:schemeClr val="tx2">
              <a:lumMod val="20000"/>
              <a:lumOff val="8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1865876" y="1451916"/>
            <a:ext cx="214183" cy="2430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fld id="{589818BB-026E-B045-9149-3EE600410FF9}" type="slidenum">
              <a:rPr lang="it-IT" smtClean="0"/>
              <a:t>18</a:t>
            </a:fld>
            <a:endParaRPr lang="it-IT"/>
          </a:p>
        </p:txBody>
      </p:sp>
    </p:spTree>
    <p:extLst>
      <p:ext uri="{BB962C8B-B14F-4D97-AF65-F5344CB8AC3E}">
        <p14:creationId xmlns:p14="http://schemas.microsoft.com/office/powerpoint/2010/main" val="9403119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2"/>
          <p:cNvSpPr/>
          <p:nvPr/>
        </p:nvSpPr>
        <p:spPr>
          <a:xfrm>
            <a:off x="349185" y="4979898"/>
            <a:ext cx="8498520" cy="63900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000000"/>
                </a:solidFill>
                <a:latin typeface="Cambria" panose="02040503050406030204" pitchFamily="18" charset="0"/>
                <a:ea typeface="Cambria" panose="02040503050406030204" pitchFamily="18" charset="0"/>
              </a:rPr>
              <a:t>AMMINISTRATORE-&gt; Per </a:t>
            </a:r>
            <a:r>
              <a:rPr lang="en-US" sz="1600" b="0" strike="noStrike" spc="-1" dirty="0" err="1">
                <a:solidFill>
                  <a:srgbClr val="000000"/>
                </a:solidFill>
                <a:latin typeface="Cambria" panose="02040503050406030204" pitchFamily="18" charset="0"/>
                <a:ea typeface="Cambria" panose="02040503050406030204" pitchFamily="18" charset="0"/>
              </a:rPr>
              <a:t>approvare</a:t>
            </a:r>
            <a:r>
              <a:rPr lang="en-US" sz="1600" b="0" strike="noStrike" spc="-1" dirty="0">
                <a:solidFill>
                  <a:srgbClr val="000000"/>
                </a:solidFill>
                <a:latin typeface="Cambria" panose="02040503050406030204" pitchFamily="18" charset="0"/>
                <a:ea typeface="Cambria" panose="02040503050406030204" pitchFamily="18" charset="0"/>
              </a:rPr>
              <a:t> il TS </a:t>
            </a:r>
            <a:r>
              <a:rPr lang="en-US" sz="1600" b="0" strike="noStrike" spc="-1" dirty="0" err="1">
                <a:solidFill>
                  <a:srgbClr val="000000"/>
                </a:solidFill>
                <a:latin typeface="Cambria" panose="02040503050406030204" pitchFamily="18" charset="0"/>
                <a:ea typeface="Cambria" panose="02040503050406030204" pitchFamily="18" charset="0"/>
              </a:rPr>
              <a:t>della</a:t>
            </a:r>
            <a:r>
              <a:rPr lang="en-US" sz="1600" b="0" strike="noStrike" spc="-1" dirty="0">
                <a:solidFill>
                  <a:srgbClr val="000000"/>
                </a:solidFill>
                <a:latin typeface="Cambria" panose="02040503050406030204" pitchFamily="18" charset="0"/>
                <a:ea typeface="Cambria" panose="02040503050406030204" pitchFamily="18" charset="0"/>
              </a:rPr>
              <a:t> RU “x” </a:t>
            </a:r>
            <a:r>
              <a:rPr lang="en-US" sz="1600" b="0" strike="noStrike" spc="-1" dirty="0" err="1">
                <a:solidFill>
                  <a:srgbClr val="000000"/>
                </a:solidFill>
                <a:latin typeface="Cambria" panose="02040503050406030204" pitchFamily="18" charset="0"/>
                <a:ea typeface="Cambria" panose="02040503050406030204" pitchFamily="18" charset="0"/>
              </a:rPr>
              <a:t>vai</a:t>
            </a:r>
            <a:r>
              <a:rPr lang="en-US" sz="1600" b="0" strike="noStrike" spc="-1" dirty="0">
                <a:solidFill>
                  <a:srgbClr val="000000"/>
                </a:solidFill>
                <a:latin typeface="Cambria" panose="02040503050406030204" pitchFamily="18" charset="0"/>
                <a:ea typeface="Cambria" panose="02040503050406030204" pitchFamily="18" charset="0"/>
              </a:rPr>
              <a:t> in “</a:t>
            </a:r>
            <a:r>
              <a:rPr lang="en-US" sz="1600" b="0" strike="noStrike" spc="-1" dirty="0" err="1">
                <a:solidFill>
                  <a:srgbClr val="000000"/>
                </a:solidFill>
                <a:latin typeface="Cambria" panose="02040503050406030204" pitchFamily="18" charset="0"/>
                <a:ea typeface="Cambria" panose="02040503050406030204" pitchFamily="18" charset="0"/>
              </a:rPr>
              <a:t>Approva</a:t>
            </a:r>
            <a:r>
              <a:rPr lang="en-US" sz="1600" b="0" strike="noStrike" spc="-1" dirty="0">
                <a:solidFill>
                  <a:srgbClr val="000000"/>
                </a:solidFill>
                <a:latin typeface="Cambria" panose="02040503050406030204" pitchFamily="18" charset="0"/>
                <a:ea typeface="Cambria" panose="02040503050406030204" pitchFamily="18" charset="0"/>
              </a:rPr>
              <a:t>” e da </a:t>
            </a:r>
            <a:r>
              <a:rPr lang="en-US" sz="1600" b="0" strike="noStrike" spc="-1" dirty="0" err="1">
                <a:solidFill>
                  <a:srgbClr val="000000"/>
                </a:solidFill>
                <a:latin typeface="Cambria" panose="02040503050406030204" pitchFamily="18" charset="0"/>
                <a:ea typeface="Cambria" panose="02040503050406030204" pitchFamily="18" charset="0"/>
              </a:rPr>
              <a:t>lì</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apre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a:solidFill>
                  <a:srgbClr val="000000"/>
                </a:solidFill>
                <a:latin typeface="Cambria" panose="02040503050406030204" pitchFamily="18" charset="0"/>
                <a:ea typeface="Cambria" panose="02040503050406030204" pitchFamily="18" charset="0"/>
              </a:rPr>
              <a:t>la </a:t>
            </a:r>
            <a:r>
              <a:rPr lang="en-US" sz="1600" spc="-1" dirty="0" err="1">
                <a:solidFill>
                  <a:srgbClr val="000000"/>
                </a:solidFill>
                <a:latin typeface="Cambria" panose="02040503050406030204" pitchFamily="18" charset="0"/>
                <a:ea typeface="Cambria" panose="02040503050406030204" pitchFamily="18" charset="0"/>
              </a:rPr>
              <a:t>funzione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che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consente</a:t>
            </a:r>
            <a:r>
              <a:rPr lang="en-US" sz="1600" spc="-1" dirty="0">
                <a:solidFill>
                  <a:srgbClr val="000000"/>
                </a:solidFill>
                <a:latin typeface="Cambria" panose="02040503050406030204" pitchFamily="18" charset="0"/>
                <a:ea typeface="Cambria" panose="02040503050406030204" pitchFamily="18" charset="0"/>
              </a:rPr>
              <a:t> di </a:t>
            </a:r>
            <a:r>
              <a:rPr lang="en-US" sz="1600" spc="-1" dirty="0" err="1">
                <a:solidFill>
                  <a:srgbClr val="000000"/>
                </a:solidFill>
                <a:latin typeface="Cambria" panose="02040503050406030204" pitchFamily="18" charset="0"/>
                <a:ea typeface="Cambria" panose="02040503050406030204" pitchFamily="18" charset="0"/>
              </a:rPr>
              <a:t>selezionare</a:t>
            </a:r>
            <a:r>
              <a:rPr lang="en-US" sz="1600" spc="-1" dirty="0">
                <a:solidFill>
                  <a:srgbClr val="000000"/>
                </a:solidFill>
                <a:latin typeface="Cambria" panose="02040503050406030204" pitchFamily="18" charset="0"/>
                <a:ea typeface="Cambria" panose="02040503050406030204" pitchFamily="18" charset="0"/>
              </a:rPr>
              <a:t> o </a:t>
            </a:r>
            <a:r>
              <a:rPr lang="en-US" sz="1600" spc="-1" dirty="0" err="1">
                <a:solidFill>
                  <a:srgbClr val="000000"/>
                </a:solidFill>
                <a:latin typeface="Cambria" panose="02040503050406030204" pitchFamily="18" charset="0"/>
                <a:ea typeface="Cambria" panose="02040503050406030204" pitchFamily="18" charset="0"/>
              </a:rPr>
              <a:t>deselezionare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l’utente</a:t>
            </a:r>
            <a:r>
              <a:rPr lang="en-US" sz="1600" spc="-1" dirty="0">
                <a:solidFill>
                  <a:srgbClr val="000000"/>
                </a:solidFill>
                <a:latin typeface="Cambria" panose="02040503050406030204" pitchFamily="18" charset="0"/>
                <a:ea typeface="Cambria" panose="02040503050406030204" pitchFamily="18" charset="0"/>
              </a:rPr>
              <a:t> del quale </a:t>
            </a:r>
            <a:r>
              <a:rPr lang="en-US" sz="1600" spc="-1" dirty="0" err="1">
                <a:solidFill>
                  <a:srgbClr val="000000"/>
                </a:solidFill>
                <a:latin typeface="Cambria" panose="02040503050406030204" pitchFamily="18" charset="0"/>
                <a:ea typeface="Cambria" panose="02040503050406030204" pitchFamily="18" charset="0"/>
              </a:rPr>
              <a:t>si</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vuole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approvare</a:t>
            </a:r>
            <a:r>
              <a:rPr lang="en-US" sz="1600" spc="-1" dirty="0">
                <a:solidFill>
                  <a:srgbClr val="000000"/>
                </a:solidFill>
                <a:latin typeface="Cambria" panose="02040503050406030204" pitchFamily="18" charset="0"/>
                <a:ea typeface="Cambria" panose="02040503050406030204" pitchFamily="18" charset="0"/>
              </a:rPr>
              <a:t> il TS</a:t>
            </a:r>
            <a:endParaRPr lang="en-US" sz="1600" b="0" strike="noStrike" spc="-1" dirty="0">
              <a:latin typeface="Cambria" panose="02040503050406030204" pitchFamily="18" charset="0"/>
              <a:ea typeface="Cambria" panose="02040503050406030204" pitchFamily="18" charset="0"/>
            </a:endParaRPr>
          </a:p>
        </p:txBody>
      </p:sp>
      <p:sp>
        <p:nvSpPr>
          <p:cNvPr id="355" name="CustomShape 3"/>
          <p:cNvSpPr/>
          <p:nvPr/>
        </p:nvSpPr>
        <p:spPr>
          <a:xfrm>
            <a:off x="343440" y="5748990"/>
            <a:ext cx="8498520"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FF0000"/>
                </a:solidFill>
                <a:latin typeface="Cambria" panose="02040503050406030204" pitchFamily="18" charset="0"/>
                <a:ea typeface="Cambria" panose="02040503050406030204" pitchFamily="18" charset="0"/>
              </a:rPr>
              <a:t>In </a:t>
            </a:r>
            <a:r>
              <a:rPr lang="en-US" sz="1600" b="0" strike="noStrike" spc="-1" dirty="0" err="1">
                <a:solidFill>
                  <a:srgbClr val="FF0000"/>
                </a:solidFill>
                <a:latin typeface="Cambria" panose="02040503050406030204" pitchFamily="18" charset="0"/>
                <a:ea typeface="Cambria" panose="02040503050406030204" pitchFamily="18" charset="0"/>
              </a:rPr>
              <a:t>caso</a:t>
            </a:r>
            <a:r>
              <a:rPr lang="en-US" sz="1600" b="0" strike="noStrike" spc="-1" dirty="0">
                <a:solidFill>
                  <a:srgbClr val="FF0000"/>
                </a:solidFill>
                <a:latin typeface="Cambria" panose="02040503050406030204" pitchFamily="18" charset="0"/>
                <a:ea typeface="Cambria" panose="02040503050406030204" pitchFamily="18" charset="0"/>
              </a:rPr>
              <a:t> di </a:t>
            </a:r>
            <a:r>
              <a:rPr lang="en-US" sz="1600" b="0" strike="noStrike" spc="-1" dirty="0" err="1">
                <a:solidFill>
                  <a:srgbClr val="FF0000"/>
                </a:solidFill>
                <a:latin typeface="Cambria" panose="02040503050406030204" pitchFamily="18" charset="0"/>
                <a:ea typeface="Cambria" panose="02040503050406030204" pitchFamily="18" charset="0"/>
              </a:rPr>
              <a:t>Riapertura</a:t>
            </a:r>
            <a:r>
              <a:rPr lang="en-US" sz="1600" b="0" strike="noStrike" spc="-1" dirty="0">
                <a:solidFill>
                  <a:srgbClr val="FF0000"/>
                </a:solidFill>
                <a:latin typeface="Cambria" panose="02040503050406030204" pitchFamily="18" charset="0"/>
                <a:ea typeface="Cambria" panose="02040503050406030204" pitchFamily="18" charset="0"/>
              </a:rPr>
              <a:t>, è </a:t>
            </a:r>
            <a:r>
              <a:rPr lang="en-US" sz="1600" b="0" strike="noStrike" spc="-1" dirty="0" err="1">
                <a:solidFill>
                  <a:srgbClr val="FF0000"/>
                </a:solidFill>
                <a:latin typeface="Cambria" panose="02040503050406030204" pitchFamily="18" charset="0"/>
                <a:ea typeface="Cambria" panose="02040503050406030204" pitchFamily="18" charset="0"/>
              </a:rPr>
              <a:t>possibile</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inserire</a:t>
            </a:r>
            <a:r>
              <a:rPr lang="en-US" sz="1600" b="0" strike="noStrike" spc="-1" dirty="0">
                <a:solidFill>
                  <a:srgbClr val="FF0000"/>
                </a:solidFill>
                <a:latin typeface="Cambria" panose="02040503050406030204" pitchFamily="18" charset="0"/>
                <a:ea typeface="Cambria" panose="02040503050406030204" pitchFamily="18" charset="0"/>
              </a:rPr>
              <a:t> una nota </a:t>
            </a:r>
            <a:r>
              <a:rPr lang="en-US" sz="1600" b="0" strike="noStrike" spc="-1" dirty="0" err="1">
                <a:solidFill>
                  <a:srgbClr val="FF0000"/>
                </a:solidFill>
                <a:latin typeface="Cambria" panose="02040503050406030204" pitchFamily="18" charset="0"/>
                <a:ea typeface="Cambria" panose="02040503050406030204" pitchFamily="18" charset="0"/>
              </a:rPr>
              <a:t>che</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dettaglia</a:t>
            </a:r>
            <a:r>
              <a:rPr lang="en-US" sz="1600" b="0" strike="noStrike" spc="-1" dirty="0">
                <a:solidFill>
                  <a:srgbClr val="FF0000"/>
                </a:solidFill>
                <a:latin typeface="Cambria" panose="02040503050406030204" pitchFamily="18" charset="0"/>
                <a:ea typeface="Cambria" panose="02040503050406030204" pitchFamily="18" charset="0"/>
              </a:rPr>
              <a:t> il </a:t>
            </a:r>
            <a:r>
              <a:rPr lang="en-US" sz="1600" b="0" strike="noStrike" spc="-1" dirty="0" err="1">
                <a:solidFill>
                  <a:srgbClr val="FF0000"/>
                </a:solidFill>
                <a:latin typeface="Cambria" panose="02040503050406030204" pitchFamily="18" charset="0"/>
                <a:ea typeface="Cambria" panose="02040503050406030204" pitchFamily="18" charset="0"/>
              </a:rPr>
              <a:t>motivo</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della</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riapertura</a:t>
            </a:r>
            <a:r>
              <a:rPr lang="en-US" sz="1600" b="0" strike="noStrike" spc="-1" dirty="0">
                <a:solidFill>
                  <a:srgbClr val="FF0000"/>
                </a:solidFill>
                <a:latin typeface="Cambria" panose="02040503050406030204" pitchFamily="18" charset="0"/>
                <a:ea typeface="Cambria" panose="02040503050406030204" pitchFamily="18" charset="0"/>
              </a:rPr>
              <a:t>. La nota </a:t>
            </a:r>
            <a:r>
              <a:rPr lang="en-US" sz="1600" b="0" strike="noStrike" spc="-1" dirty="0" err="1">
                <a:solidFill>
                  <a:srgbClr val="FF0000"/>
                </a:solidFill>
                <a:latin typeface="Cambria" panose="02040503050406030204" pitchFamily="18" charset="0"/>
                <a:ea typeface="Cambria" panose="02040503050406030204" pitchFamily="18" charset="0"/>
              </a:rPr>
              <a:t>sarà</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visualizzata</a:t>
            </a:r>
            <a:r>
              <a:rPr lang="en-US" sz="1600" b="0" strike="noStrike" spc="-1" dirty="0">
                <a:solidFill>
                  <a:srgbClr val="FF0000"/>
                </a:solidFill>
                <a:latin typeface="Cambria" panose="02040503050406030204" pitchFamily="18" charset="0"/>
                <a:ea typeface="Cambria" panose="02040503050406030204" pitchFamily="18" charset="0"/>
              </a:rPr>
              <a:t> dal </a:t>
            </a:r>
            <a:r>
              <a:rPr lang="en-US" sz="1600" b="0" strike="noStrike" spc="-1" dirty="0" err="1">
                <a:solidFill>
                  <a:srgbClr val="FF0000"/>
                </a:solidFill>
                <a:latin typeface="Cambria" panose="02040503050406030204" pitchFamily="18" charset="0"/>
                <a:ea typeface="Cambria" panose="02040503050406030204" pitchFamily="18" charset="0"/>
              </a:rPr>
              <a:t>titolare</a:t>
            </a:r>
            <a:r>
              <a:rPr lang="en-US" sz="1600" b="0" strike="noStrike" spc="-1" dirty="0">
                <a:solidFill>
                  <a:srgbClr val="FF0000"/>
                </a:solidFill>
                <a:latin typeface="Cambria" panose="02040503050406030204" pitchFamily="18" charset="0"/>
                <a:ea typeface="Cambria" panose="02040503050406030204" pitchFamily="18" charset="0"/>
              </a:rPr>
              <a:t> del timesheet </a:t>
            </a:r>
            <a:r>
              <a:rPr lang="en-US" sz="1600" b="0" strike="noStrike" spc="-1" dirty="0" err="1">
                <a:solidFill>
                  <a:srgbClr val="FF0000"/>
                </a:solidFill>
                <a:latin typeface="Cambria" panose="02040503050406030204" pitchFamily="18" charset="0"/>
                <a:ea typeface="Cambria" panose="02040503050406030204" pitchFamily="18" charset="0"/>
              </a:rPr>
              <a:t>riaperto</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nella</a:t>
            </a:r>
            <a:r>
              <a:rPr lang="en-US" sz="1600" b="0" strike="noStrike" spc="-1" dirty="0">
                <a:solidFill>
                  <a:srgbClr val="FF0000"/>
                </a:solidFill>
                <a:latin typeface="Cambria" panose="02040503050406030204" pitchFamily="18" charset="0"/>
                <a:ea typeface="Cambria" panose="02040503050406030204" pitchFamily="18" charset="0"/>
              </a:rPr>
              <a:t> propria </a:t>
            </a:r>
            <a:r>
              <a:rPr lang="en-US" sz="1600" b="0" strike="noStrike" spc="-1" dirty="0" err="1">
                <a:solidFill>
                  <a:srgbClr val="FF0000"/>
                </a:solidFill>
                <a:latin typeface="Cambria" panose="02040503050406030204" pitchFamily="18" charset="0"/>
                <a:ea typeface="Cambria" panose="02040503050406030204" pitchFamily="18" charset="0"/>
              </a:rPr>
              <a:t>schermata</a:t>
            </a:r>
            <a:r>
              <a:rPr lang="en-US" sz="1600" b="0" strike="noStrike" spc="-1" dirty="0">
                <a:solidFill>
                  <a:srgbClr val="FF0000"/>
                </a:solidFill>
                <a:latin typeface="Cambria" panose="02040503050406030204" pitchFamily="18" charset="0"/>
                <a:ea typeface="Cambria" panose="02040503050406030204" pitchFamily="18" charset="0"/>
              </a:rPr>
              <a:t> «Il </a:t>
            </a:r>
            <a:r>
              <a:rPr lang="en-US" sz="1600" b="0" strike="noStrike" spc="-1" dirty="0" err="1">
                <a:solidFill>
                  <a:srgbClr val="FF0000"/>
                </a:solidFill>
                <a:latin typeface="Cambria" panose="02040503050406030204" pitchFamily="18" charset="0"/>
                <a:ea typeface="Cambria" panose="02040503050406030204" pitchFamily="18" charset="0"/>
              </a:rPr>
              <a:t>mio</a:t>
            </a:r>
            <a:r>
              <a:rPr lang="en-US" sz="1600" b="0" strike="noStrike" spc="-1" dirty="0">
                <a:solidFill>
                  <a:srgbClr val="FF0000"/>
                </a:solidFill>
                <a:latin typeface="Cambria" panose="02040503050406030204" pitchFamily="18" charset="0"/>
                <a:ea typeface="Cambria" panose="02040503050406030204" pitchFamily="18" charset="0"/>
              </a:rPr>
              <a:t> timesheet»</a:t>
            </a:r>
          </a:p>
        </p:txBody>
      </p:sp>
      <p:sp>
        <p:nvSpPr>
          <p:cNvPr id="9" name="CasellaDiTesto 8"/>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10" name="Immagine 9"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12"/>
            <a:ext cx="1221313" cy="1110285"/>
          </a:xfrm>
          <a:prstGeom prst="rect">
            <a:avLst/>
          </a:prstGeom>
        </p:spPr>
      </p:pic>
      <p:pic>
        <p:nvPicPr>
          <p:cNvPr id="11" name="Immagine 6"/>
          <p:cNvPicPr/>
          <p:nvPr/>
        </p:nvPicPr>
        <p:blipFill>
          <a:blip r:embed="rId3"/>
          <a:stretch/>
        </p:blipFill>
        <p:spPr>
          <a:xfrm>
            <a:off x="7018356" y="71588"/>
            <a:ext cx="1044429" cy="950760"/>
          </a:xfrm>
          <a:prstGeom prst="rect">
            <a:avLst/>
          </a:prstGeom>
          <a:ln>
            <a:noFill/>
          </a:ln>
        </p:spPr>
      </p:pic>
      <p:sp>
        <p:nvSpPr>
          <p:cNvPr id="12" name="TextShape 3"/>
          <p:cNvSpPr txBox="1"/>
          <p:nvPr/>
        </p:nvSpPr>
        <p:spPr>
          <a:xfrm>
            <a:off x="1826380" y="216514"/>
            <a:ext cx="4763122" cy="836280"/>
          </a:xfrm>
          <a:prstGeom prst="rect">
            <a:avLst/>
          </a:prstGeom>
          <a:noFill/>
          <a:ln>
            <a:noFill/>
          </a:ln>
        </p:spPr>
        <p:txBody>
          <a:bodyPr anchor="ctr"/>
          <a:lstStyle/>
          <a:p>
            <a:pPr algn="ctr">
              <a:lnSpc>
                <a:spcPct val="100000"/>
              </a:lnSpc>
            </a:pPr>
            <a:r>
              <a:rPr lang="it-IT" sz="2400" u="sng" spc="-1" dirty="0">
                <a:solidFill>
                  <a:schemeClr val="tx2">
                    <a:lumMod val="75000"/>
                  </a:schemeClr>
                </a:solidFill>
                <a:latin typeface="Athelas Regular"/>
                <a:cs typeface="Athelas Regular"/>
              </a:rPr>
              <a:t>AMMINISTRA TIMESHEET (3)</a:t>
            </a:r>
            <a:endParaRPr lang="it-IT" sz="2400" b="0" u="sng" strike="noStrike" spc="-1" dirty="0">
              <a:solidFill>
                <a:schemeClr val="tx2">
                  <a:lumMod val="75000"/>
                </a:schemeClr>
              </a:solidFill>
              <a:latin typeface="Athelas Regular"/>
              <a:cs typeface="Athelas Regular"/>
            </a:endParaRPr>
          </a:p>
        </p:txBody>
      </p:sp>
      <p:pic>
        <p:nvPicPr>
          <p:cNvPr id="2" name="Immagine 1" descr="Amministrazione.diapo_18+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19" y="1133854"/>
            <a:ext cx="7569772" cy="3694207"/>
          </a:xfrm>
          <a:prstGeom prst="rect">
            <a:avLst/>
          </a:prstGeom>
        </p:spPr>
      </p:pic>
      <p:sp>
        <p:nvSpPr>
          <p:cNvPr id="3" name="Segnaposto numero diapositiva 2"/>
          <p:cNvSpPr>
            <a:spLocks noGrp="1"/>
          </p:cNvSpPr>
          <p:nvPr>
            <p:ph type="sldNum" sz="quarter" idx="12"/>
          </p:nvPr>
        </p:nvSpPr>
        <p:spPr/>
        <p:txBody>
          <a:bodyPr/>
          <a:lstStyle/>
          <a:p>
            <a:fld id="{589818BB-026E-B045-9149-3EE600410FF9}" type="slidenum">
              <a:rPr lang="it-IT" smtClean="0"/>
              <a:t>19</a:t>
            </a:fld>
            <a:endParaRPr lang="it-IT"/>
          </a:p>
        </p:txBody>
      </p:sp>
    </p:spTree>
    <p:extLst>
      <p:ext uri="{BB962C8B-B14F-4D97-AF65-F5344CB8AC3E}">
        <p14:creationId xmlns:p14="http://schemas.microsoft.com/office/powerpoint/2010/main" val="12656543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3124080" y="6356520"/>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
        <p:nvSpPr>
          <p:cNvPr id="236" name="TextShape 2"/>
          <p:cNvSpPr txBox="1"/>
          <p:nvPr/>
        </p:nvSpPr>
        <p:spPr>
          <a:xfrm>
            <a:off x="436320" y="720"/>
            <a:ext cx="8229240" cy="836280"/>
          </a:xfrm>
          <a:prstGeom prst="rect">
            <a:avLst/>
          </a:prstGeom>
          <a:noFill/>
          <a:ln>
            <a:noFill/>
          </a:ln>
        </p:spPr>
        <p:txBody>
          <a:bodyPr anchor="ctr"/>
          <a:lstStyle/>
          <a:p>
            <a:pPr algn="ctr">
              <a:lnSpc>
                <a:spcPct val="100000"/>
              </a:lnSpc>
            </a:pPr>
            <a:r>
              <a:rPr lang="it-IT" sz="3200" b="0" strike="noStrike" spc="-1">
                <a:solidFill>
                  <a:srgbClr val="FFFFFF"/>
                </a:solidFill>
                <a:latin typeface="Dosis"/>
              </a:rPr>
              <a:t>U-Web Timesheet</a:t>
            </a:r>
            <a:endParaRPr lang="it-IT" sz="3200" b="0" strike="noStrike" spc="-1">
              <a:solidFill>
                <a:srgbClr val="000000"/>
              </a:solidFill>
              <a:latin typeface="Trebuchet MS"/>
            </a:endParaRPr>
          </a:p>
        </p:txBody>
      </p:sp>
      <p:sp>
        <p:nvSpPr>
          <p:cNvPr id="238" name="CustomShape 4"/>
          <p:cNvSpPr/>
          <p:nvPr/>
        </p:nvSpPr>
        <p:spPr>
          <a:xfrm>
            <a:off x="706320" y="1124280"/>
            <a:ext cx="7919640" cy="2093400"/>
          </a:xfrm>
          <a:prstGeom prst="rect">
            <a:avLst/>
          </a:prstGeom>
          <a:solidFill>
            <a:schemeClr val="accent1">
              <a:lumMod val="20000"/>
              <a:lumOff val="80000"/>
            </a:schemeClr>
          </a:solidFill>
          <a:ln>
            <a:solidFill>
              <a:schemeClr val="accent6">
                <a:lumMod val="50000"/>
              </a:schemeClr>
            </a:solidFill>
            <a:round/>
          </a:ln>
        </p:spPr>
        <p:style>
          <a:lnRef idx="2">
            <a:schemeClr val="accent1">
              <a:shade val="50000"/>
            </a:schemeClr>
          </a:lnRef>
          <a:fillRef idx="1">
            <a:schemeClr val="accent1"/>
          </a:fillRef>
          <a:effectRef idx="0">
            <a:schemeClr val="accent1"/>
          </a:effectRef>
          <a:fontRef idx="minor"/>
        </p:style>
      </p:sp>
      <p:sp>
        <p:nvSpPr>
          <p:cNvPr id="239" name="CustomShape 5"/>
          <p:cNvSpPr/>
          <p:nvPr/>
        </p:nvSpPr>
        <p:spPr>
          <a:xfrm>
            <a:off x="820800" y="1197360"/>
            <a:ext cx="3018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Censimento del progetto</a:t>
            </a:r>
            <a:endParaRPr lang="en-US" sz="1800" b="0" strike="noStrike" spc="-1">
              <a:latin typeface="Arial"/>
            </a:endParaRPr>
          </a:p>
        </p:txBody>
      </p:sp>
      <p:sp>
        <p:nvSpPr>
          <p:cNvPr id="240" name="CustomShape 6"/>
          <p:cNvSpPr/>
          <p:nvPr/>
        </p:nvSpPr>
        <p:spPr>
          <a:xfrm>
            <a:off x="1952640" y="2349360"/>
            <a:ext cx="2779200" cy="363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err="1">
                <a:solidFill>
                  <a:srgbClr val="000000"/>
                </a:solidFill>
                <a:latin typeface="Calibri"/>
              </a:rPr>
              <a:t>Assegnazione</a:t>
            </a:r>
            <a:r>
              <a:rPr lang="en-US" sz="1800" b="0" strike="noStrike" spc="-1" dirty="0">
                <a:solidFill>
                  <a:srgbClr val="000000"/>
                </a:solidFill>
                <a:latin typeface="Calibri"/>
              </a:rPr>
              <a:t> </a:t>
            </a:r>
            <a:r>
              <a:rPr lang="en-US" sz="1800" b="0" strike="noStrike" spc="-1" dirty="0" err="1">
                <a:solidFill>
                  <a:srgbClr val="000000"/>
                </a:solidFill>
                <a:latin typeface="Calibri"/>
              </a:rPr>
              <a:t>delle</a:t>
            </a:r>
            <a:r>
              <a:rPr lang="en-US" sz="1800" b="0" strike="noStrike" spc="-1" dirty="0">
                <a:solidFill>
                  <a:srgbClr val="000000"/>
                </a:solidFill>
                <a:latin typeface="Calibri"/>
              </a:rPr>
              <a:t> </a:t>
            </a:r>
            <a:r>
              <a:rPr lang="en-US" sz="1800" b="0" strike="noStrike" spc="-1" dirty="0" err="1">
                <a:solidFill>
                  <a:srgbClr val="000000"/>
                </a:solidFill>
                <a:latin typeface="Calibri"/>
              </a:rPr>
              <a:t>Risorse</a:t>
            </a:r>
            <a:r>
              <a:rPr lang="en-US" sz="1800" b="0" strike="noStrike" spc="-1" dirty="0">
                <a:solidFill>
                  <a:srgbClr val="000000"/>
                </a:solidFill>
                <a:latin typeface="Calibri"/>
              </a:rPr>
              <a:t> </a:t>
            </a:r>
            <a:r>
              <a:rPr lang="en-US" sz="1800" b="0" strike="noStrike" spc="-1" dirty="0" err="1">
                <a:solidFill>
                  <a:srgbClr val="000000"/>
                </a:solidFill>
                <a:latin typeface="Calibri"/>
              </a:rPr>
              <a:t>Umane</a:t>
            </a:r>
            <a:endParaRPr lang="en-US" sz="1800" b="0" strike="noStrike" spc="-1" dirty="0">
              <a:latin typeface="Arial"/>
            </a:endParaRPr>
          </a:p>
        </p:txBody>
      </p:sp>
      <p:sp>
        <p:nvSpPr>
          <p:cNvPr id="244" name="CustomShape 10"/>
          <p:cNvSpPr/>
          <p:nvPr/>
        </p:nvSpPr>
        <p:spPr>
          <a:xfrm rot="16200000" flipH="1">
            <a:off x="2331360" y="1338120"/>
            <a:ext cx="780840" cy="123804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45" name="CustomShape 11"/>
          <p:cNvSpPr/>
          <p:nvPr/>
        </p:nvSpPr>
        <p:spPr>
          <a:xfrm rot="16200000" flipH="1">
            <a:off x="3816000" y="2245680"/>
            <a:ext cx="637920" cy="158544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pic>
        <p:nvPicPr>
          <p:cNvPr id="249" name="Picture 2"/>
          <p:cNvPicPr/>
          <p:nvPr/>
        </p:nvPicPr>
        <p:blipFill>
          <a:blip r:embed="rId3"/>
          <a:stretch/>
        </p:blipFill>
        <p:spPr>
          <a:xfrm>
            <a:off x="6175440" y="1057320"/>
            <a:ext cx="361440" cy="599760"/>
          </a:xfrm>
          <a:prstGeom prst="rect">
            <a:avLst/>
          </a:prstGeom>
          <a:ln>
            <a:noFill/>
          </a:ln>
        </p:spPr>
      </p:pic>
      <p:sp>
        <p:nvSpPr>
          <p:cNvPr id="252" name="CustomShape 15"/>
          <p:cNvSpPr/>
          <p:nvPr/>
        </p:nvSpPr>
        <p:spPr>
          <a:xfrm>
            <a:off x="5475240" y="1557360"/>
            <a:ext cx="215388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000000"/>
                </a:solidFill>
                <a:latin typeface="Calibri"/>
              </a:rPr>
              <a:t>Amministrativo U-Gov</a:t>
            </a:r>
            <a:endParaRPr lang="en-US" sz="1400" b="0" strike="noStrike" spc="-1">
              <a:latin typeface="Arial"/>
            </a:endParaRPr>
          </a:p>
        </p:txBody>
      </p:sp>
      <p:sp>
        <p:nvSpPr>
          <p:cNvPr id="259" name="CustomShape 22"/>
          <p:cNvSpPr/>
          <p:nvPr/>
        </p:nvSpPr>
        <p:spPr>
          <a:xfrm flipH="1">
            <a:off x="4642560" y="1917720"/>
            <a:ext cx="1007640" cy="50292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60" name="CustomShape 23"/>
          <p:cNvSpPr/>
          <p:nvPr/>
        </p:nvSpPr>
        <p:spPr>
          <a:xfrm flipH="1">
            <a:off x="4137840" y="1413000"/>
            <a:ext cx="1439640" cy="36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62" name="CustomShape 25"/>
          <p:cNvSpPr/>
          <p:nvPr/>
        </p:nvSpPr>
        <p:spPr>
          <a:xfrm>
            <a:off x="6470640" y="2570040"/>
            <a:ext cx="2344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err="1">
                <a:solidFill>
                  <a:srgbClr val="1F497D"/>
                </a:solidFill>
                <a:latin typeface="Calibri"/>
              </a:rPr>
              <a:t>Definizione</a:t>
            </a:r>
            <a:r>
              <a:rPr lang="en-US" sz="1800" b="0" strike="noStrike" spc="-1" dirty="0">
                <a:solidFill>
                  <a:srgbClr val="1F497D"/>
                </a:solidFill>
                <a:latin typeface="Calibri"/>
              </a:rPr>
              <a:t> </a:t>
            </a:r>
            <a:r>
              <a:rPr lang="en-US" sz="1800" b="0" strike="noStrike" spc="-1" dirty="0" err="1">
                <a:solidFill>
                  <a:srgbClr val="1F497D"/>
                </a:solidFill>
                <a:latin typeface="Calibri"/>
              </a:rPr>
              <a:t>vincolo</a:t>
            </a:r>
            <a:endParaRPr lang="en-US" sz="1800" b="0" strike="noStrike" spc="-1" dirty="0">
              <a:latin typeface="Arial"/>
            </a:endParaRPr>
          </a:p>
        </p:txBody>
      </p:sp>
      <p:sp>
        <p:nvSpPr>
          <p:cNvPr id="263" name="CustomShape 26"/>
          <p:cNvSpPr/>
          <p:nvPr/>
        </p:nvSpPr>
        <p:spPr>
          <a:xfrm>
            <a:off x="7093080" y="1917720"/>
            <a:ext cx="790200" cy="50292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pic>
        <p:nvPicPr>
          <p:cNvPr id="265" name="Picture 27"/>
          <p:cNvPicPr/>
          <p:nvPr/>
        </p:nvPicPr>
        <p:blipFill>
          <a:blip r:embed="rId4"/>
          <a:stretch/>
        </p:blipFill>
        <p:spPr>
          <a:xfrm>
            <a:off x="801720" y="1778400"/>
            <a:ext cx="1080000" cy="1048320"/>
          </a:xfrm>
          <a:prstGeom prst="rect">
            <a:avLst/>
          </a:prstGeom>
          <a:ln w="9360">
            <a:noFill/>
          </a:ln>
        </p:spPr>
      </p:pic>
      <p:grpSp>
        <p:nvGrpSpPr>
          <p:cNvPr id="4" name="Gruppo 3"/>
          <p:cNvGrpSpPr/>
          <p:nvPr/>
        </p:nvGrpSpPr>
        <p:grpSpPr>
          <a:xfrm>
            <a:off x="706320" y="2754360"/>
            <a:ext cx="8437320" cy="3643200"/>
            <a:chOff x="706320" y="2754360"/>
            <a:chExt cx="8437320" cy="3643200"/>
          </a:xfrm>
        </p:grpSpPr>
        <p:sp>
          <p:nvSpPr>
            <p:cNvPr id="264" name="CustomShape 27"/>
            <p:cNvSpPr/>
            <p:nvPr/>
          </p:nvSpPr>
          <p:spPr>
            <a:xfrm flipV="1">
              <a:off x="6094440" y="2754360"/>
              <a:ext cx="2531880" cy="3492000"/>
            </a:xfrm>
            <a:prstGeom prst="bentConnector3">
              <a:avLst>
                <a:gd name="adj1" fmla="val 109030"/>
              </a:avLst>
            </a:prstGeom>
            <a:noFill/>
            <a:ln>
              <a:solidFill>
                <a:schemeClr val="tx1"/>
              </a:solidFill>
              <a:custDash>
                <a:ds d="100000" sp="100000"/>
              </a:custDash>
              <a:round/>
              <a:tailEnd type="triangle" w="med" len="med"/>
            </a:ln>
          </p:spPr>
          <p:style>
            <a:lnRef idx="1">
              <a:schemeClr val="accent1"/>
            </a:lnRef>
            <a:fillRef idx="0">
              <a:schemeClr val="accent1"/>
            </a:fillRef>
            <a:effectRef idx="0">
              <a:schemeClr val="accent1"/>
            </a:effectRef>
            <a:fontRef idx="minor"/>
          </p:style>
        </p:sp>
        <p:grpSp>
          <p:nvGrpSpPr>
            <p:cNvPr id="3" name="Gruppo 2"/>
            <p:cNvGrpSpPr/>
            <p:nvPr/>
          </p:nvGrpSpPr>
          <p:grpSpPr>
            <a:xfrm>
              <a:off x="706320" y="3325320"/>
              <a:ext cx="8437320" cy="3072240"/>
              <a:chOff x="706320" y="3325320"/>
              <a:chExt cx="8437320" cy="3072240"/>
            </a:xfrm>
          </p:grpSpPr>
          <p:sp>
            <p:nvSpPr>
              <p:cNvPr id="237" name="CustomShape 3"/>
              <p:cNvSpPr/>
              <p:nvPr/>
            </p:nvSpPr>
            <p:spPr>
              <a:xfrm>
                <a:off x="706320" y="3325320"/>
                <a:ext cx="7959240" cy="3030480"/>
              </a:xfrm>
              <a:prstGeom prst="rect">
                <a:avLst/>
              </a:prstGeom>
              <a:solidFill>
                <a:schemeClr val="accent3">
                  <a:lumMod val="40000"/>
                  <a:lumOff val="60000"/>
                </a:schemeClr>
              </a:solidFill>
              <a:ln>
                <a:solidFill>
                  <a:srgbClr val="006EB6"/>
                </a:solidFill>
                <a:round/>
              </a:ln>
            </p:spPr>
            <p:style>
              <a:lnRef idx="2">
                <a:schemeClr val="accent1">
                  <a:shade val="50000"/>
                </a:schemeClr>
              </a:lnRef>
              <a:fillRef idx="1">
                <a:schemeClr val="accent1"/>
              </a:fillRef>
              <a:effectRef idx="0">
                <a:schemeClr val="accent1"/>
              </a:effectRef>
              <a:fontRef idx="minor"/>
            </p:style>
          </p:sp>
          <p:sp>
            <p:nvSpPr>
              <p:cNvPr id="241" name="CustomShape 7"/>
              <p:cNvSpPr/>
              <p:nvPr/>
            </p:nvSpPr>
            <p:spPr>
              <a:xfrm>
                <a:off x="3243240" y="3357720"/>
                <a:ext cx="3371400" cy="363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Compilazione del timesheet</a:t>
                </a:r>
                <a:endParaRPr lang="en-US" sz="1800" b="0" strike="noStrike" spc="-1">
                  <a:latin typeface="Arial"/>
                </a:endParaRPr>
              </a:p>
            </p:txBody>
          </p:sp>
          <p:sp>
            <p:nvSpPr>
              <p:cNvPr id="242" name="CustomShape 8"/>
              <p:cNvSpPr/>
              <p:nvPr/>
            </p:nvSpPr>
            <p:spPr>
              <a:xfrm>
                <a:off x="6084720" y="4432320"/>
                <a:ext cx="3058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err="1">
                    <a:solidFill>
                      <a:srgbClr val="000000"/>
                    </a:solidFill>
                    <a:latin typeface="Calibri"/>
                  </a:rPr>
                  <a:t>Revisione</a:t>
                </a:r>
                <a:r>
                  <a:rPr lang="en-US" sz="1800" b="0" strike="noStrike" spc="-1" dirty="0">
                    <a:solidFill>
                      <a:srgbClr val="000000"/>
                    </a:solidFill>
                    <a:latin typeface="Calibri"/>
                  </a:rPr>
                  <a:t> / </a:t>
                </a:r>
                <a:r>
                  <a:rPr lang="en-US" sz="1800" b="0" strike="noStrike" spc="-1" dirty="0" err="1">
                    <a:solidFill>
                      <a:srgbClr val="000000"/>
                    </a:solidFill>
                    <a:latin typeface="Calibri"/>
                  </a:rPr>
                  <a:t>Approvazione</a:t>
                </a:r>
                <a:endParaRPr lang="en-US" sz="1800" b="0" strike="noStrike" spc="-1" dirty="0">
                  <a:latin typeface="Arial"/>
                </a:endParaRPr>
              </a:p>
            </p:txBody>
          </p:sp>
          <p:sp>
            <p:nvSpPr>
              <p:cNvPr id="243" name="CustomShape 9"/>
              <p:cNvSpPr/>
              <p:nvPr/>
            </p:nvSpPr>
            <p:spPr>
              <a:xfrm>
                <a:off x="6175440" y="5373720"/>
                <a:ext cx="2071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Rendicontazione</a:t>
                </a:r>
                <a:endParaRPr lang="en-US" sz="1800" b="0" strike="noStrike" spc="-1">
                  <a:latin typeface="Arial"/>
                </a:endParaRPr>
              </a:p>
            </p:txBody>
          </p:sp>
          <p:sp>
            <p:nvSpPr>
              <p:cNvPr id="246" name="CustomShape 12"/>
              <p:cNvSpPr/>
              <p:nvPr/>
            </p:nvSpPr>
            <p:spPr>
              <a:xfrm rot="16200000" flipH="1">
                <a:off x="5576400" y="3080520"/>
                <a:ext cx="709200" cy="200304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47" name="CustomShape 13"/>
              <p:cNvSpPr/>
              <p:nvPr/>
            </p:nvSpPr>
            <p:spPr>
              <a:xfrm rot="16200000" flipH="1">
                <a:off x="6789240" y="4951440"/>
                <a:ext cx="566280" cy="27756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48" name="CustomShape 14"/>
              <p:cNvSpPr/>
              <p:nvPr/>
            </p:nvSpPr>
            <p:spPr>
              <a:xfrm rot="10800000">
                <a:off x="6111720" y="4646520"/>
                <a:ext cx="1179000" cy="569520"/>
              </a:xfrm>
              <a:prstGeom prst="bentConnector3">
                <a:avLst>
                  <a:gd name="adj1" fmla="val 115117"/>
                </a:avLst>
              </a:prstGeom>
              <a:noFill/>
              <a:ln>
                <a:solidFill>
                  <a:schemeClr val="tx1"/>
                </a:solidFill>
                <a:custDash>
                  <a:ds d="600000" sp="500000"/>
                </a:custDash>
                <a:round/>
                <a:tailEnd type="triangle" w="med" len="med"/>
              </a:ln>
            </p:spPr>
            <p:style>
              <a:lnRef idx="1">
                <a:schemeClr val="accent1"/>
              </a:lnRef>
              <a:fillRef idx="0">
                <a:schemeClr val="accent1"/>
              </a:fillRef>
              <a:effectRef idx="0">
                <a:schemeClr val="accent1"/>
              </a:effectRef>
              <a:fontRef idx="minor"/>
            </p:style>
          </p:sp>
          <p:pic>
            <p:nvPicPr>
              <p:cNvPr id="250" name="Picture 4"/>
              <p:cNvPicPr/>
              <p:nvPr/>
            </p:nvPicPr>
            <p:blipFill>
              <a:blip r:embed="rId3"/>
              <a:stretch/>
            </p:blipFill>
            <p:spPr>
              <a:xfrm>
                <a:off x="1952640" y="4061520"/>
                <a:ext cx="360000" cy="599760"/>
              </a:xfrm>
              <a:prstGeom prst="rect">
                <a:avLst/>
              </a:prstGeom>
              <a:ln>
                <a:noFill/>
              </a:ln>
            </p:spPr>
          </p:pic>
          <p:pic>
            <p:nvPicPr>
              <p:cNvPr id="251" name="Picture 6"/>
              <p:cNvPicPr/>
              <p:nvPr/>
            </p:nvPicPr>
            <p:blipFill>
              <a:blip r:embed="rId3"/>
              <a:stretch/>
            </p:blipFill>
            <p:spPr>
              <a:xfrm>
                <a:off x="4057200" y="5357160"/>
                <a:ext cx="361440" cy="599760"/>
              </a:xfrm>
              <a:prstGeom prst="rect">
                <a:avLst/>
              </a:prstGeom>
              <a:ln>
                <a:noFill/>
              </a:ln>
            </p:spPr>
          </p:pic>
          <p:sp>
            <p:nvSpPr>
              <p:cNvPr id="253" name="CustomShape 16"/>
              <p:cNvSpPr/>
              <p:nvPr/>
            </p:nvSpPr>
            <p:spPr>
              <a:xfrm>
                <a:off x="1117440" y="4692791"/>
                <a:ext cx="11952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err="1">
                    <a:solidFill>
                      <a:srgbClr val="000000"/>
                    </a:solidFill>
                    <a:latin typeface="Calibri"/>
                  </a:rPr>
                  <a:t>Ricercatore</a:t>
                </a:r>
                <a:endParaRPr lang="en-US" sz="1400" b="0" strike="noStrike" spc="-1" dirty="0">
                  <a:latin typeface="Arial"/>
                </a:endParaRPr>
              </a:p>
            </p:txBody>
          </p:sp>
          <p:sp>
            <p:nvSpPr>
              <p:cNvPr id="254" name="CustomShape 17"/>
              <p:cNvSpPr/>
              <p:nvPr/>
            </p:nvSpPr>
            <p:spPr>
              <a:xfrm>
                <a:off x="2108160" y="6093000"/>
                <a:ext cx="4362120" cy="30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000000"/>
                    </a:solidFill>
                    <a:latin typeface="Calibri"/>
                  </a:rPr>
                  <a:t>Responsabile Scientifico / Validatore timesheet</a:t>
                </a:r>
                <a:endParaRPr lang="en-US" sz="1400" b="0" strike="noStrike" spc="-1">
                  <a:latin typeface="Arial"/>
                </a:endParaRPr>
              </a:p>
            </p:txBody>
          </p:sp>
          <p:sp>
            <p:nvSpPr>
              <p:cNvPr id="255" name="CustomShape 18"/>
              <p:cNvSpPr/>
              <p:nvPr/>
            </p:nvSpPr>
            <p:spPr>
              <a:xfrm flipV="1">
                <a:off x="2383920" y="3712680"/>
                <a:ext cx="934560" cy="36000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56" name="CustomShape 19"/>
              <p:cNvSpPr/>
              <p:nvPr/>
            </p:nvSpPr>
            <p:spPr>
              <a:xfrm flipV="1">
                <a:off x="4276080" y="3871800"/>
                <a:ext cx="164520" cy="1280160"/>
              </a:xfrm>
              <a:custGeom>
                <a:avLst/>
                <a:gdLst/>
                <a:ahLst/>
                <a:cxnLst/>
                <a:rect l="l" t="t" r="r" b="b"/>
                <a:pathLst>
                  <a:path w="21600" h="21600">
                    <a:moveTo>
                      <a:pt x="0" y="0"/>
                    </a:moveTo>
                    <a:lnTo>
                      <a:pt x="21600" y="21600"/>
                    </a:lnTo>
                  </a:path>
                </a:pathLst>
              </a:custGeom>
              <a:noFill/>
              <a:ln>
                <a:solidFill>
                  <a:schemeClr val="tx1"/>
                </a:solidFill>
                <a:custDash>
                  <a:ds d="600000" sp="500000"/>
                </a:custDash>
                <a:round/>
                <a:tailEnd type="triangle" w="med" len="med"/>
              </a:ln>
            </p:spPr>
            <p:style>
              <a:lnRef idx="1">
                <a:schemeClr val="accent1"/>
              </a:lnRef>
              <a:fillRef idx="0">
                <a:schemeClr val="accent1"/>
              </a:fillRef>
              <a:effectRef idx="0">
                <a:schemeClr val="accent1"/>
              </a:effectRef>
              <a:fontRef idx="minor"/>
            </p:style>
          </p:sp>
          <p:sp>
            <p:nvSpPr>
              <p:cNvPr id="257" name="CustomShape 20"/>
              <p:cNvSpPr/>
              <p:nvPr/>
            </p:nvSpPr>
            <p:spPr>
              <a:xfrm flipV="1">
                <a:off x="4572000" y="4795200"/>
                <a:ext cx="1150560" cy="79164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58" name="CustomShape 21"/>
              <p:cNvSpPr/>
              <p:nvPr/>
            </p:nvSpPr>
            <p:spPr>
              <a:xfrm flipV="1">
                <a:off x="4716360" y="5587920"/>
                <a:ext cx="1439640" cy="28872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61" name="CustomShape 24"/>
              <p:cNvSpPr/>
              <p:nvPr/>
            </p:nvSpPr>
            <p:spPr>
              <a:xfrm flipH="1" flipV="1">
                <a:off x="6436440" y="3540960"/>
                <a:ext cx="1757160" cy="2015640"/>
              </a:xfrm>
              <a:prstGeom prst="bentConnector3">
                <a:avLst>
                  <a:gd name="adj1" fmla="val -13013"/>
                </a:avLst>
              </a:prstGeom>
              <a:noFill/>
              <a:ln>
                <a:solidFill>
                  <a:schemeClr val="tx1"/>
                </a:solidFill>
                <a:custDash>
                  <a:ds d="600000" sp="500000"/>
                </a:custDash>
                <a:round/>
                <a:tailEnd type="triangle" w="med" len="med"/>
              </a:ln>
            </p:spPr>
            <p:style>
              <a:lnRef idx="1">
                <a:schemeClr val="accent1"/>
              </a:lnRef>
              <a:fillRef idx="0">
                <a:schemeClr val="accent1"/>
              </a:fillRef>
              <a:effectRef idx="0">
                <a:schemeClr val="accent1"/>
              </a:effectRef>
              <a:fontRef idx="minor"/>
            </p:style>
          </p:sp>
          <p:pic>
            <p:nvPicPr>
              <p:cNvPr id="266" name="Immagine 6"/>
              <p:cNvPicPr/>
              <p:nvPr/>
            </p:nvPicPr>
            <p:blipFill>
              <a:blip r:embed="rId5"/>
              <a:stretch/>
            </p:blipFill>
            <p:spPr>
              <a:xfrm>
                <a:off x="768649" y="3490993"/>
                <a:ext cx="1064880" cy="950760"/>
              </a:xfrm>
              <a:prstGeom prst="rect">
                <a:avLst/>
              </a:prstGeom>
              <a:ln>
                <a:noFill/>
              </a:ln>
            </p:spPr>
          </p:pic>
        </p:grpSp>
      </p:grpSp>
      <p:sp>
        <p:nvSpPr>
          <p:cNvPr id="2" name="CasellaDiTesto 1"/>
          <p:cNvSpPr txBox="1"/>
          <p:nvPr/>
        </p:nvSpPr>
        <p:spPr>
          <a:xfrm>
            <a:off x="-86310" y="1197360"/>
            <a:ext cx="854959" cy="369332"/>
          </a:xfrm>
          <a:prstGeom prst="rect">
            <a:avLst/>
          </a:prstGeom>
          <a:noFill/>
        </p:spPr>
        <p:txBody>
          <a:bodyPr wrap="none" rtlCol="0">
            <a:spAutoFit/>
          </a:bodyPr>
          <a:lstStyle/>
          <a:p>
            <a:r>
              <a:rPr lang="it-IT" dirty="0">
                <a:solidFill>
                  <a:schemeClr val="tx2">
                    <a:lumMod val="75000"/>
                  </a:schemeClr>
                </a:solidFill>
              </a:rPr>
              <a:t>1^ fase</a:t>
            </a:r>
          </a:p>
        </p:txBody>
      </p:sp>
      <p:sp>
        <p:nvSpPr>
          <p:cNvPr id="39" name="CasellaDiTesto 38"/>
          <p:cNvSpPr txBox="1"/>
          <p:nvPr/>
        </p:nvSpPr>
        <p:spPr>
          <a:xfrm>
            <a:off x="-86310" y="3375799"/>
            <a:ext cx="854959" cy="369332"/>
          </a:xfrm>
          <a:prstGeom prst="rect">
            <a:avLst/>
          </a:prstGeom>
          <a:noFill/>
        </p:spPr>
        <p:txBody>
          <a:bodyPr wrap="none" rtlCol="0">
            <a:spAutoFit/>
          </a:bodyPr>
          <a:lstStyle/>
          <a:p>
            <a:r>
              <a:rPr lang="it-IT" dirty="0">
                <a:solidFill>
                  <a:schemeClr val="tx2">
                    <a:lumMod val="75000"/>
                  </a:schemeClr>
                </a:solidFill>
              </a:rPr>
              <a:t>2^ fase</a:t>
            </a:r>
          </a:p>
        </p:txBody>
      </p:sp>
      <p:sp>
        <p:nvSpPr>
          <p:cNvPr id="40" name="CasellaDiTesto 39"/>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41" name="Immagine 40" descr="Schermata 2020-12-08 alle 12.50.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sp>
        <p:nvSpPr>
          <p:cNvPr id="5" name="Segnaposto numero diapositiva 4"/>
          <p:cNvSpPr>
            <a:spLocks noGrp="1"/>
          </p:cNvSpPr>
          <p:nvPr>
            <p:ph type="sldNum" sz="quarter" idx="12"/>
          </p:nvPr>
        </p:nvSpPr>
        <p:spPr/>
        <p:txBody>
          <a:bodyPr/>
          <a:lstStyle/>
          <a:p>
            <a:fld id="{589818BB-026E-B045-9149-3EE600410FF9}" type="slidenum">
              <a:rPr lang="it-IT" smtClean="0"/>
              <a:t>2</a:t>
            </a:fld>
            <a:endParaRPr lang="it-IT"/>
          </a:p>
        </p:txBody>
      </p:sp>
      <p:pic>
        <p:nvPicPr>
          <p:cNvPr id="42" name="Immagine 6"/>
          <p:cNvPicPr/>
          <p:nvPr/>
        </p:nvPicPr>
        <p:blipFill>
          <a:blip r:embed="rId5"/>
          <a:stretch/>
        </p:blipFill>
        <p:spPr>
          <a:xfrm>
            <a:off x="7093080" y="49316"/>
            <a:ext cx="929949" cy="787684"/>
          </a:xfrm>
          <a:prstGeom prst="rect">
            <a:avLst/>
          </a:prstGeom>
          <a:ln>
            <a:noFill/>
          </a:ln>
        </p:spPr>
      </p:pic>
    </p:spTree>
    <p:extLst>
      <p:ext uri="{BB962C8B-B14F-4D97-AF65-F5344CB8AC3E}">
        <p14:creationId xmlns:p14="http://schemas.microsoft.com/office/powerpoint/2010/main" val="34501940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6" name="Immagine 5"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7" name="Immagine 6"/>
          <p:cNvPicPr/>
          <p:nvPr/>
        </p:nvPicPr>
        <p:blipFill>
          <a:blip r:embed="rId4"/>
          <a:stretch/>
        </p:blipFill>
        <p:spPr>
          <a:xfrm>
            <a:off x="7018356" y="71588"/>
            <a:ext cx="1044429" cy="950760"/>
          </a:xfrm>
          <a:prstGeom prst="rect">
            <a:avLst/>
          </a:prstGeom>
          <a:ln>
            <a:noFill/>
          </a:ln>
        </p:spPr>
      </p:pic>
      <p:sp>
        <p:nvSpPr>
          <p:cNvPr id="8" name="TextShape 3"/>
          <p:cNvSpPr txBox="1"/>
          <p:nvPr/>
        </p:nvSpPr>
        <p:spPr>
          <a:xfrm>
            <a:off x="1261069" y="216514"/>
            <a:ext cx="5757287" cy="836280"/>
          </a:xfrm>
          <a:prstGeom prst="rect">
            <a:avLst/>
          </a:prstGeom>
          <a:noFill/>
          <a:ln>
            <a:noFill/>
          </a:ln>
        </p:spPr>
        <p:txBody>
          <a:bodyPr anchor="ctr"/>
          <a:lstStyle/>
          <a:p>
            <a:pPr algn="ctr">
              <a:lnSpc>
                <a:spcPct val="100000"/>
              </a:lnSpc>
            </a:pPr>
            <a:r>
              <a:rPr lang="it-IT" sz="2800" u="sng" spc="-1" dirty="0">
                <a:solidFill>
                  <a:srgbClr val="C00000"/>
                </a:solidFill>
                <a:latin typeface="Athelas Regular"/>
                <a:cs typeface="Athelas Regular"/>
              </a:rPr>
              <a:t>Report </a:t>
            </a:r>
            <a:r>
              <a:rPr lang="it-IT" sz="2800" u="sng" spc="-1" dirty="0" err="1">
                <a:solidFill>
                  <a:srgbClr val="800000"/>
                </a:solidFill>
                <a:latin typeface="Athelas Regular"/>
                <a:cs typeface="Athelas Regular"/>
              </a:rPr>
              <a:t>Timesheet</a:t>
            </a:r>
            <a:r>
              <a:rPr lang="it-IT" sz="2800" u="sng" spc="-1" dirty="0">
                <a:solidFill>
                  <a:srgbClr val="C00000"/>
                </a:solidFill>
                <a:latin typeface="Athelas Regular"/>
                <a:cs typeface="Athelas Regular"/>
              </a:rPr>
              <a:t> (TS)</a:t>
            </a:r>
          </a:p>
          <a:p>
            <a:pPr algn="ctr">
              <a:lnSpc>
                <a:spcPct val="100000"/>
              </a:lnSpc>
            </a:pPr>
            <a:r>
              <a:rPr lang="it-IT" sz="1600" b="0" strike="noStrike" spc="-1" dirty="0">
                <a:solidFill>
                  <a:srgbClr val="17375E"/>
                </a:solidFill>
                <a:latin typeface="Athelas Regular"/>
                <a:cs typeface="Athelas Regular"/>
              </a:rPr>
              <a:t>(</a:t>
            </a:r>
            <a:r>
              <a:rPr lang="it-IT" sz="1600" spc="-1" dirty="0">
                <a:solidFill>
                  <a:srgbClr val="17375E"/>
                </a:solidFill>
                <a:latin typeface="Athelas Regular"/>
                <a:cs typeface="Athelas Regular"/>
              </a:rPr>
              <a:t>per ogni utente che compila il TS)</a:t>
            </a:r>
            <a:endParaRPr lang="it-IT" sz="1600" b="0" strike="noStrike" spc="-1" dirty="0">
              <a:solidFill>
                <a:srgbClr val="17375E"/>
              </a:solidFill>
              <a:latin typeface="Athelas Regular"/>
              <a:cs typeface="Athelas Regular"/>
            </a:endParaRPr>
          </a:p>
        </p:txBody>
      </p:sp>
      <p:sp>
        <p:nvSpPr>
          <p:cNvPr id="10" name="CustomShape 2"/>
          <p:cNvSpPr/>
          <p:nvPr/>
        </p:nvSpPr>
        <p:spPr>
          <a:xfrm>
            <a:off x="457200" y="1735661"/>
            <a:ext cx="7740047" cy="63900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nSpc>
                <a:spcPct val="100000"/>
              </a:lnSpc>
              <a:spcBef>
                <a:spcPts val="360"/>
              </a:spcBef>
            </a:pPr>
            <a:r>
              <a:rPr lang="en-US" spc="-1" dirty="0">
                <a:solidFill>
                  <a:srgbClr val="000000"/>
                </a:solidFill>
                <a:latin typeface="Cambria" panose="02040503050406030204" pitchFamily="18" charset="0"/>
                <a:ea typeface="Cambria" panose="02040503050406030204" pitchFamily="18" charset="0"/>
              </a:rPr>
              <a:t>Con </a:t>
            </a:r>
            <a:r>
              <a:rPr lang="en-US" spc="-1" dirty="0" err="1">
                <a:solidFill>
                  <a:srgbClr val="000000"/>
                </a:solidFill>
                <a:latin typeface="Cambria" panose="02040503050406030204" pitchFamily="18" charset="0"/>
                <a:ea typeface="Cambria" panose="02040503050406030204" pitchFamily="18" charset="0"/>
              </a:rPr>
              <a:t>il</a:t>
            </a:r>
            <a:r>
              <a:rPr lang="en-US" spc="-1" dirty="0">
                <a:solidFill>
                  <a:srgbClr val="000000"/>
                </a:solidFill>
                <a:latin typeface="Cambria" panose="02040503050406030204" pitchFamily="18" charset="0"/>
                <a:ea typeface="Cambria" panose="02040503050406030204" pitchFamily="18" charset="0"/>
              </a:rPr>
              <a:t> </a:t>
            </a:r>
            <a:r>
              <a:rPr lang="en-US" i="1" spc="-1" dirty="0">
                <a:solidFill>
                  <a:srgbClr val="000000"/>
                </a:solidFill>
                <a:latin typeface="Cambria" panose="02040503050406030204" pitchFamily="18" charset="0"/>
                <a:ea typeface="Cambria" panose="02040503050406030204" pitchFamily="18" charset="0"/>
              </a:rPr>
              <a:t>tab menu</a:t>
            </a:r>
            <a:r>
              <a:rPr lang="en-US" sz="1800" b="0" strike="noStrike" spc="-1" dirty="0">
                <a:solidFill>
                  <a:srgbClr val="000000"/>
                </a:solidFill>
                <a:latin typeface="Cambria" panose="02040503050406030204" pitchFamily="18" charset="0"/>
                <a:ea typeface="Cambria" panose="02040503050406030204" pitchFamily="18" charset="0"/>
              </a:rPr>
              <a:t> “Report Timesheet” </a:t>
            </a:r>
            <a:r>
              <a:rPr lang="en-US" sz="1800" b="0" strike="noStrike" spc="-1" dirty="0" err="1">
                <a:solidFill>
                  <a:srgbClr val="000000"/>
                </a:solidFill>
                <a:latin typeface="Cambria" panose="02040503050406030204" pitchFamily="18" charset="0"/>
                <a:ea typeface="Cambria" panose="02040503050406030204" pitchFamily="18" charset="0"/>
              </a:rPr>
              <a:t>sarà</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possibile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estrarre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i</a:t>
            </a:r>
            <a:r>
              <a:rPr lang="en-US" sz="1800" b="0" strike="noStrike" spc="-1" dirty="0">
                <a:solidFill>
                  <a:srgbClr val="000000"/>
                </a:solidFill>
                <a:latin typeface="Cambria" panose="02040503050406030204" pitchFamily="18" charset="0"/>
                <a:ea typeface="Cambria" panose="02040503050406030204" pitchFamily="18" charset="0"/>
              </a:rPr>
              <a:t> report </a:t>
            </a:r>
            <a:r>
              <a:rPr lang="en-US" sz="1800" b="0" strike="noStrike" spc="-1" dirty="0" err="1">
                <a:solidFill>
                  <a:srgbClr val="000000"/>
                </a:solidFill>
                <a:latin typeface="Cambria" panose="02040503050406030204" pitchFamily="18" charset="0"/>
                <a:ea typeface="Cambria" panose="02040503050406030204" pitchFamily="18" charset="0"/>
              </a:rPr>
              <a:t>relativi</a:t>
            </a:r>
            <a:r>
              <a:rPr lang="en-US" sz="1800" b="0" strike="noStrike" spc="-1" dirty="0">
                <a:solidFill>
                  <a:srgbClr val="000000"/>
                </a:solidFill>
                <a:latin typeface="Cambria" panose="02040503050406030204" pitchFamily="18" charset="0"/>
                <a:ea typeface="Cambria" panose="02040503050406030204" pitchFamily="18" charset="0"/>
              </a:rPr>
              <a:t> al timesheet</a:t>
            </a:r>
            <a:endParaRPr lang="en-US" sz="1800" b="0" strike="noStrike" spc="-1" dirty="0">
              <a:latin typeface="Cambria" panose="02040503050406030204" pitchFamily="18" charset="0"/>
              <a:ea typeface="Cambria" panose="02040503050406030204" pitchFamily="18" charset="0"/>
            </a:endParaRPr>
          </a:p>
        </p:txBody>
      </p:sp>
      <p:sp>
        <p:nvSpPr>
          <p:cNvPr id="11" name="CasellaDiTesto 10"/>
          <p:cNvSpPr txBox="1"/>
          <p:nvPr/>
        </p:nvSpPr>
        <p:spPr>
          <a:xfrm>
            <a:off x="372219" y="6415013"/>
            <a:ext cx="3607278" cy="276999"/>
          </a:xfrm>
          <a:prstGeom prst="rect">
            <a:avLst/>
          </a:prstGeom>
          <a:noFill/>
        </p:spPr>
        <p:txBody>
          <a:bodyPr wrap="none" rtlCol="0">
            <a:spAutoFit/>
          </a:bodyPr>
          <a:lstStyle/>
          <a:p>
            <a:r>
              <a:rPr lang="it-IT" sz="1200" i="1" dirty="0"/>
              <a:t>* </a:t>
            </a:r>
            <a:r>
              <a:rPr lang="it-IT" sz="1200" i="1" u="sng" dirty="0" err="1"/>
              <a:t>Vd</a:t>
            </a:r>
            <a:r>
              <a:rPr lang="it-IT" sz="1200" i="1" u="sng" dirty="0"/>
              <a:t>. Legenda Report </a:t>
            </a:r>
            <a:r>
              <a:rPr lang="it-IT" sz="1200" i="1" u="sng" dirty="0" err="1"/>
              <a:t>Timesheet</a:t>
            </a:r>
            <a:r>
              <a:rPr lang="it-IT" sz="1200" i="1" u="sng" dirty="0"/>
              <a:t> nella diapo che segue </a:t>
            </a:r>
          </a:p>
        </p:txBody>
      </p:sp>
      <p:grpSp>
        <p:nvGrpSpPr>
          <p:cNvPr id="20" name="Gruppo 19"/>
          <p:cNvGrpSpPr/>
          <p:nvPr/>
        </p:nvGrpSpPr>
        <p:grpSpPr>
          <a:xfrm>
            <a:off x="183444" y="3090223"/>
            <a:ext cx="8729342" cy="2866682"/>
            <a:chOff x="317077" y="3033401"/>
            <a:chExt cx="8595709" cy="2730512"/>
          </a:xfrm>
        </p:grpSpPr>
        <p:pic>
          <p:nvPicPr>
            <p:cNvPr id="12" name="Immagine 11" descr="Schermata 2021-05-18 alle 15.19.5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75" y="3033401"/>
              <a:ext cx="8376211" cy="2730512"/>
            </a:xfrm>
            <a:prstGeom prst="rect">
              <a:avLst/>
            </a:prstGeom>
          </p:spPr>
        </p:pic>
        <p:sp>
          <p:nvSpPr>
            <p:cNvPr id="13" name="CasellaDiTesto 12"/>
            <p:cNvSpPr txBox="1"/>
            <p:nvPr/>
          </p:nvSpPr>
          <p:spPr>
            <a:xfrm>
              <a:off x="6629258" y="3621193"/>
              <a:ext cx="1449039" cy="397024"/>
            </a:xfrm>
            <a:prstGeom prst="rect">
              <a:avLst/>
            </a:prstGeom>
            <a:solidFill>
              <a:srgbClr val="FFFF00">
                <a:alpha val="47000"/>
              </a:srgbClr>
            </a:solidFill>
          </p:spPr>
          <p:txBody>
            <a:bodyPr wrap="square" rtlCol="0">
              <a:spAutoFit/>
            </a:bodyPr>
            <a:lstStyle/>
            <a:p>
              <a:r>
                <a:rPr lang="it-IT" sz="1200" dirty="0"/>
                <a:t>Selezionare il report desiderato*</a:t>
              </a:r>
            </a:p>
          </p:txBody>
        </p:sp>
        <p:cxnSp>
          <p:nvCxnSpPr>
            <p:cNvPr id="17" name="Connettore 2 16"/>
            <p:cNvCxnSpPr/>
            <p:nvPr/>
          </p:nvCxnSpPr>
          <p:spPr>
            <a:xfrm>
              <a:off x="317077" y="3409849"/>
              <a:ext cx="424432" cy="17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flipH="1">
              <a:off x="6295491" y="4082858"/>
              <a:ext cx="333767" cy="18392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CasellaDiTesto 1"/>
          <p:cNvSpPr txBox="1"/>
          <p:nvPr/>
        </p:nvSpPr>
        <p:spPr>
          <a:xfrm>
            <a:off x="4632476" y="6325810"/>
            <a:ext cx="184666" cy="369332"/>
          </a:xfrm>
          <a:prstGeom prst="rect">
            <a:avLst/>
          </a:prstGeom>
          <a:noFill/>
        </p:spPr>
        <p:txBody>
          <a:bodyPr wrap="none" rtlCol="0">
            <a:spAutoFit/>
          </a:bodyPr>
          <a:lstStyle/>
          <a:p>
            <a:endParaRPr lang="it-IT" dirty="0"/>
          </a:p>
        </p:txBody>
      </p:sp>
      <p:pic>
        <p:nvPicPr>
          <p:cNvPr id="16" name="Immagine 15" descr="Schermata 2021-06-17 alle 11.23.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5571672"/>
            <a:ext cx="3086705" cy="499048"/>
          </a:xfrm>
          <a:prstGeom prst="rect">
            <a:avLst/>
          </a:prstGeom>
        </p:spPr>
      </p:pic>
      <p:sp>
        <p:nvSpPr>
          <p:cNvPr id="18" name="CasellaDiTesto 17"/>
          <p:cNvSpPr txBox="1"/>
          <p:nvPr/>
        </p:nvSpPr>
        <p:spPr>
          <a:xfrm>
            <a:off x="3580190" y="5637572"/>
            <a:ext cx="5116285" cy="400110"/>
          </a:xfrm>
          <a:prstGeom prst="rect">
            <a:avLst/>
          </a:prstGeom>
          <a:noFill/>
        </p:spPr>
        <p:txBody>
          <a:bodyPr wrap="square" rtlCol="0">
            <a:spAutoFit/>
          </a:bodyPr>
          <a:lstStyle/>
          <a:p>
            <a:pPr algn="just"/>
            <a:r>
              <a:rPr lang="en-US" sz="1000" spc="-1" dirty="0" err="1">
                <a:solidFill>
                  <a:srgbClr val="17375E"/>
                </a:solidFill>
                <a:latin typeface="Cambria" panose="02040503050406030204" pitchFamily="18" charset="0"/>
                <a:ea typeface="Cambria" panose="02040503050406030204" pitchFamily="18" charset="0"/>
              </a:rPr>
              <a:t>Mostra</a:t>
            </a:r>
            <a:r>
              <a:rPr lang="en-US" sz="1000" spc="-1" dirty="0">
                <a:solidFill>
                  <a:srgbClr val="17375E"/>
                </a:solidFill>
                <a:latin typeface="Cambria" panose="02040503050406030204" pitchFamily="18" charset="0"/>
                <a:ea typeface="Cambria" panose="02040503050406030204" pitchFamily="18" charset="0"/>
              </a:rPr>
              <a:t> solo ore </a:t>
            </a:r>
            <a:r>
              <a:rPr lang="en-US" sz="1000" spc="-1" dirty="0" err="1">
                <a:solidFill>
                  <a:srgbClr val="17375E"/>
                </a:solidFill>
                <a:latin typeface="Cambria" panose="02040503050406030204" pitchFamily="18" charset="0"/>
                <a:ea typeface="Cambria" panose="02040503050406030204" pitchFamily="18" charset="0"/>
              </a:rPr>
              <a:t>approvate</a:t>
            </a:r>
            <a:r>
              <a:rPr lang="en-US" sz="1000" spc="-1" dirty="0">
                <a:solidFill>
                  <a:srgbClr val="17375E"/>
                </a:solidFill>
                <a:latin typeface="Cambria" panose="02040503050406030204" pitchFamily="18" charset="0"/>
                <a:ea typeface="Cambria" panose="02040503050406030204" pitchFamily="18" charset="0"/>
              </a:rPr>
              <a:t>/</a:t>
            </a:r>
            <a:r>
              <a:rPr lang="en-US" sz="1000" spc="-1" dirty="0" err="1">
                <a:solidFill>
                  <a:srgbClr val="17375E"/>
                </a:solidFill>
                <a:latin typeface="Cambria" panose="02040503050406030204" pitchFamily="18" charset="0"/>
                <a:ea typeface="Cambria" panose="02040503050406030204" pitchFamily="18" charset="0"/>
              </a:rPr>
              <a:t>rendicontate</a:t>
            </a:r>
            <a:r>
              <a:rPr lang="en-US" sz="1000" spc="-1" dirty="0">
                <a:solidFill>
                  <a:srgbClr val="17375E"/>
                </a:solidFill>
                <a:latin typeface="Cambria" panose="02040503050406030204" pitchFamily="18" charset="0"/>
                <a:ea typeface="Cambria" panose="02040503050406030204" pitchFamily="18" charset="0"/>
              </a:rPr>
              <a:t>: </a:t>
            </a:r>
            <a:r>
              <a:rPr lang="en-US" sz="1000" spc="-1" dirty="0" err="1">
                <a:solidFill>
                  <a:srgbClr val="17375E"/>
                </a:solidFill>
                <a:latin typeface="Cambria" panose="02040503050406030204" pitchFamily="18" charset="0"/>
                <a:ea typeface="Cambria" panose="02040503050406030204" pitchFamily="18" charset="0"/>
              </a:rPr>
              <a:t>agevola</a:t>
            </a:r>
            <a:r>
              <a:rPr lang="en-US" sz="1000" spc="-1" dirty="0">
                <a:solidFill>
                  <a:srgbClr val="17375E"/>
                </a:solidFill>
                <a:latin typeface="Cambria" panose="02040503050406030204" pitchFamily="18" charset="0"/>
                <a:ea typeface="Cambria" panose="02040503050406030204" pitchFamily="18" charset="0"/>
              </a:rPr>
              <a:t> la </a:t>
            </a:r>
            <a:r>
              <a:rPr lang="en-US" sz="1000" spc="-1" dirty="0" err="1">
                <a:solidFill>
                  <a:srgbClr val="17375E"/>
                </a:solidFill>
                <a:latin typeface="Cambria" panose="02040503050406030204" pitchFamily="18" charset="0"/>
                <a:ea typeface="Cambria" panose="02040503050406030204" pitchFamily="18" charset="0"/>
              </a:rPr>
              <a:t>lettura</a:t>
            </a:r>
            <a:r>
              <a:rPr lang="en-US" sz="1000" spc="-1" dirty="0">
                <a:solidFill>
                  <a:srgbClr val="17375E"/>
                </a:solidFill>
                <a:latin typeface="Cambria" panose="02040503050406030204" pitchFamily="18" charset="0"/>
                <a:ea typeface="Cambria" panose="02040503050406030204" pitchFamily="18" charset="0"/>
              </a:rPr>
              <a:t> del report in </a:t>
            </a:r>
            <a:r>
              <a:rPr lang="en-US" sz="1000" spc="-1" dirty="0" err="1">
                <a:solidFill>
                  <a:srgbClr val="17375E"/>
                </a:solidFill>
                <a:latin typeface="Cambria" panose="02040503050406030204" pitchFamily="18" charset="0"/>
                <a:ea typeface="Cambria" panose="02040503050406030204" pitchFamily="18" charset="0"/>
              </a:rPr>
              <a:t>modo</a:t>
            </a:r>
            <a:r>
              <a:rPr lang="en-US" sz="1000" spc="-1" dirty="0">
                <a:solidFill>
                  <a:srgbClr val="17375E"/>
                </a:solidFill>
                <a:latin typeface="Cambria" panose="02040503050406030204" pitchFamily="18" charset="0"/>
                <a:ea typeface="Cambria" panose="02040503050406030204" pitchFamily="18" charset="0"/>
              </a:rPr>
              <a:t> da </a:t>
            </a:r>
            <a:r>
              <a:rPr lang="en-US" sz="1000" spc="-1" dirty="0" err="1">
                <a:solidFill>
                  <a:srgbClr val="17375E"/>
                </a:solidFill>
                <a:latin typeface="Cambria" panose="02040503050406030204" pitchFamily="18" charset="0"/>
                <a:ea typeface="Cambria" panose="02040503050406030204" pitchFamily="18" charset="0"/>
              </a:rPr>
              <a:t>monitorare</a:t>
            </a:r>
            <a:r>
              <a:rPr lang="en-US" sz="1000" spc="-1" dirty="0">
                <a:solidFill>
                  <a:srgbClr val="17375E"/>
                </a:solidFill>
                <a:latin typeface="Cambria" panose="02040503050406030204" pitchFamily="18" charset="0"/>
                <a:ea typeface="Cambria" panose="02040503050406030204" pitchFamily="18" charset="0"/>
              </a:rPr>
              <a:t> le ore consolidate</a:t>
            </a:r>
            <a:endParaRPr lang="it-IT" sz="1000" dirty="0">
              <a:solidFill>
                <a:srgbClr val="17375E"/>
              </a:solidFill>
            </a:endParaRPr>
          </a:p>
        </p:txBody>
      </p:sp>
    </p:spTree>
    <p:extLst>
      <p:ext uri="{BB962C8B-B14F-4D97-AF65-F5344CB8AC3E}">
        <p14:creationId xmlns:p14="http://schemas.microsoft.com/office/powerpoint/2010/main" val="68491808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0" name="Immagine 6"/>
          <p:cNvPicPr/>
          <p:nvPr/>
        </p:nvPicPr>
        <p:blipFill>
          <a:blip r:embed="rId4"/>
          <a:stretch/>
        </p:blipFill>
        <p:spPr>
          <a:xfrm>
            <a:off x="7018356" y="71588"/>
            <a:ext cx="1044429" cy="950760"/>
          </a:xfrm>
          <a:prstGeom prst="rect">
            <a:avLst/>
          </a:prstGeom>
          <a:ln>
            <a:noFill/>
          </a:ln>
        </p:spPr>
      </p:pic>
      <p:sp>
        <p:nvSpPr>
          <p:cNvPr id="11" name="TextShape 3"/>
          <p:cNvSpPr txBox="1"/>
          <p:nvPr/>
        </p:nvSpPr>
        <p:spPr>
          <a:xfrm>
            <a:off x="1261069" y="216514"/>
            <a:ext cx="5757287" cy="836280"/>
          </a:xfrm>
          <a:prstGeom prst="rect">
            <a:avLst/>
          </a:prstGeom>
          <a:noFill/>
          <a:ln>
            <a:noFill/>
          </a:ln>
        </p:spPr>
        <p:txBody>
          <a:bodyPr anchor="ctr"/>
          <a:lstStyle/>
          <a:p>
            <a:pPr algn="ctr"/>
            <a:r>
              <a:rPr lang="it-IT" sz="2400" u="sng" spc="-1" dirty="0">
                <a:solidFill>
                  <a:schemeClr val="tx2">
                    <a:lumMod val="75000"/>
                  </a:schemeClr>
                </a:solidFill>
                <a:latin typeface="Athelas Regular"/>
                <a:cs typeface="Athelas Regular"/>
              </a:rPr>
              <a:t>* Legenda </a:t>
            </a:r>
            <a:r>
              <a:rPr lang="it-IT" sz="2400" u="sng" spc="-1" dirty="0">
                <a:solidFill>
                  <a:srgbClr val="FF0000"/>
                </a:solidFill>
                <a:latin typeface="Athelas Regular"/>
                <a:cs typeface="Athelas Regular"/>
              </a:rPr>
              <a:t>Report Timesheet </a:t>
            </a:r>
          </a:p>
        </p:txBody>
      </p:sp>
      <p:graphicFrame>
        <p:nvGraphicFramePr>
          <p:cNvPr id="6" name="Tabella 5"/>
          <p:cNvGraphicFramePr>
            <a:graphicFrameLocks noGrp="1"/>
          </p:cNvGraphicFramePr>
          <p:nvPr>
            <p:extLst>
              <p:ext uri="{D42A27DB-BD31-4B8C-83A1-F6EECF244321}">
                <p14:modId xmlns:p14="http://schemas.microsoft.com/office/powerpoint/2010/main" val="169484231"/>
              </p:ext>
            </p:extLst>
          </p:nvPr>
        </p:nvGraphicFramePr>
        <p:xfrm>
          <a:off x="682190" y="1575586"/>
          <a:ext cx="7538021" cy="4179908"/>
        </p:xfrm>
        <a:graphic>
          <a:graphicData uri="http://schemas.openxmlformats.org/drawingml/2006/table">
            <a:tbl>
              <a:tblPr firstRow="1" bandRow="1">
                <a:tableStyleId>{5C22544A-7EE6-4342-B048-85BDC9FD1C3A}</a:tableStyleId>
              </a:tblPr>
              <a:tblGrid>
                <a:gridCol w="1925578">
                  <a:extLst>
                    <a:ext uri="{9D8B030D-6E8A-4147-A177-3AD203B41FA5}">
                      <a16:colId xmlns="" xmlns:a16="http://schemas.microsoft.com/office/drawing/2014/main" val="33753293"/>
                    </a:ext>
                  </a:extLst>
                </a:gridCol>
                <a:gridCol w="5612443">
                  <a:extLst>
                    <a:ext uri="{9D8B030D-6E8A-4147-A177-3AD203B41FA5}">
                      <a16:colId xmlns="" xmlns:a16="http://schemas.microsoft.com/office/drawing/2014/main" val="1231345354"/>
                    </a:ext>
                  </a:extLst>
                </a:gridCol>
              </a:tblGrid>
              <a:tr h="388124">
                <a:tc>
                  <a:txBody>
                    <a:bodyPr/>
                    <a:lstStyle/>
                    <a:p>
                      <a:r>
                        <a:rPr lang="it-IT" dirty="0"/>
                        <a:t>Nome report</a:t>
                      </a:r>
                    </a:p>
                  </a:txBody>
                  <a:tcPr/>
                </a:tc>
                <a:tc>
                  <a:txBody>
                    <a:bodyPr/>
                    <a:lstStyle/>
                    <a:p>
                      <a:pPr algn="ctr"/>
                      <a:r>
                        <a:rPr lang="it-IT" dirty="0"/>
                        <a:t>Descrizione</a:t>
                      </a:r>
                    </a:p>
                  </a:txBody>
                  <a:tcPr/>
                </a:tc>
                <a:extLst>
                  <a:ext uri="{0D108BD9-81ED-4DB2-BD59-A6C34878D82A}">
                    <a16:rowId xmlns="" xmlns:a16="http://schemas.microsoft.com/office/drawing/2014/main" val="3331441056"/>
                  </a:ext>
                </a:extLst>
              </a:tr>
              <a:tr h="681350">
                <a:tc>
                  <a:txBody>
                    <a:bodyPr/>
                    <a:lstStyle/>
                    <a:p>
                      <a:r>
                        <a:rPr lang="it-IT" sz="1400" dirty="0"/>
                        <a:t>Report Timesheet Sintesi RU</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PDF del</a:t>
                      </a:r>
                      <a:r>
                        <a:rPr lang="it-IT" sz="1400" u="sng" dirty="0"/>
                        <a:t> </a:t>
                      </a:r>
                      <a:r>
                        <a:rPr lang="it-IT" sz="1400" b="1" u="sng" dirty="0" err="1"/>
                        <a:t>timesheet</a:t>
                      </a:r>
                      <a:r>
                        <a:rPr lang="it-IT" sz="1400" b="1" u="sng" dirty="0"/>
                        <a:t> annuale</a:t>
                      </a:r>
                      <a:r>
                        <a:rPr lang="it-IT" sz="1400" b="1" u="none" dirty="0">
                          <a:solidFill>
                            <a:srgbClr val="FF0000"/>
                          </a:solidFill>
                        </a:rPr>
                        <a:t> </a:t>
                      </a:r>
                      <a:r>
                        <a:rPr lang="it-IT" sz="1400" b="1" u="sng" dirty="0">
                          <a:solidFill>
                            <a:srgbClr val="FF0000"/>
                          </a:solidFill>
                        </a:rPr>
                        <a:t>integrato</a:t>
                      </a:r>
                      <a:r>
                        <a:rPr lang="it-IT" sz="1400" b="1" dirty="0">
                          <a:solidFill>
                            <a:srgbClr val="FF0000"/>
                          </a:solidFill>
                        </a:rPr>
                        <a:t> </a:t>
                      </a:r>
                      <a:r>
                        <a:rPr lang="it-IT" sz="1400" dirty="0"/>
                        <a:t>dei</a:t>
                      </a:r>
                      <a:r>
                        <a:rPr lang="it-IT" sz="1400" baseline="0" dirty="0"/>
                        <a:t> componenti del gruppo di ricerca del progetto coordinato, riporta il logo </a:t>
                      </a:r>
                      <a:r>
                        <a:rPr lang="it-IT" sz="1400" baseline="0" dirty="0" err="1"/>
                        <a:t>Unina</a:t>
                      </a:r>
                      <a:r>
                        <a:rPr lang="it-IT" sz="1400" baseline="0" dirty="0"/>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 xmlns:a16="http://schemas.microsoft.com/office/drawing/2014/main" val="822358768"/>
                  </a:ext>
                </a:extLst>
              </a:tr>
              <a:tr h="6740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Report Timesheet Sintesi RU Mensile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PDF del </a:t>
                      </a:r>
                      <a:r>
                        <a:rPr lang="it-IT" sz="1400" b="1" u="sng" dirty="0" err="1"/>
                        <a:t>timesheet</a:t>
                      </a:r>
                      <a:r>
                        <a:rPr lang="it-IT" sz="1400" b="1" u="sng" dirty="0"/>
                        <a:t> mensile</a:t>
                      </a:r>
                      <a:r>
                        <a:rPr lang="it-IT" sz="1400" dirty="0"/>
                        <a:t> </a:t>
                      </a:r>
                      <a:r>
                        <a:rPr lang="it-IT" sz="1400" b="1" u="sng" dirty="0">
                          <a:solidFill>
                            <a:srgbClr val="FF0000"/>
                          </a:solidFill>
                        </a:rPr>
                        <a:t>integrato </a:t>
                      </a:r>
                      <a:r>
                        <a:rPr lang="it-IT" sz="1400" dirty="0"/>
                        <a:t>dei</a:t>
                      </a:r>
                      <a:r>
                        <a:rPr lang="it-IT" sz="1400" baseline="0" dirty="0"/>
                        <a:t> componenti del gruppo di ricerca del progetto coordinato, riporta il logo </a:t>
                      </a:r>
                      <a:r>
                        <a:rPr lang="it-IT" sz="1400" baseline="0" dirty="0" err="1"/>
                        <a:t>Unina</a:t>
                      </a:r>
                      <a:r>
                        <a:rPr lang="it-IT" sz="1400" baseline="0" dirty="0"/>
                        <a:t> </a:t>
                      </a:r>
                      <a:endParaRPr lang="it-IT" sz="1400" dirty="0"/>
                    </a:p>
                    <a:p>
                      <a:pPr algn="just"/>
                      <a:endParaRPr lang="it-IT" sz="1400" dirty="0"/>
                    </a:p>
                  </a:txBody>
                  <a:tcPr/>
                </a:tc>
                <a:extLst>
                  <a:ext uri="{0D108BD9-81ED-4DB2-BD59-A6C34878D82A}">
                    <a16:rowId xmlns="" xmlns:a16="http://schemas.microsoft.com/office/drawing/2014/main" val="722270985"/>
                  </a:ext>
                </a:extLst>
              </a:tr>
              <a:tr h="776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Report Timesheet Sintesi </a:t>
                      </a:r>
                      <a:r>
                        <a:rPr lang="it-IT" sz="1400" dirty="0" err="1"/>
                        <a:t>Plurimensile</a:t>
                      </a:r>
                      <a:r>
                        <a:rPr lang="it-IT" sz="1400" dirty="0"/>
                        <a:t> PON</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dirty="0" err="1"/>
                        <a:t>xls</a:t>
                      </a:r>
                      <a:r>
                        <a:rPr lang="it-IT" sz="1400" dirty="0"/>
                        <a:t> del </a:t>
                      </a:r>
                      <a:r>
                        <a:rPr lang="it-IT" sz="1400" dirty="0" err="1"/>
                        <a:t>timesheet</a:t>
                      </a:r>
                      <a:r>
                        <a:rPr lang="it-IT" sz="1400" dirty="0"/>
                        <a:t> </a:t>
                      </a:r>
                      <a:r>
                        <a:rPr lang="it-IT" sz="1400" u="sng" dirty="0"/>
                        <a:t>fino</a:t>
                      </a:r>
                      <a:r>
                        <a:rPr lang="it-IT" sz="1400" u="sng" baseline="0" dirty="0"/>
                        <a:t> a 18 mesi consecutivi</a:t>
                      </a:r>
                      <a:r>
                        <a:rPr lang="it-IT" sz="1400" dirty="0"/>
                        <a:t> dei</a:t>
                      </a:r>
                      <a:r>
                        <a:rPr lang="it-IT" sz="1400" baseline="0" dirty="0"/>
                        <a:t> componenti del gruppo di ricerca del progetto coordinato secondo il modello PON, riporta il logo </a:t>
                      </a:r>
                      <a:r>
                        <a:rPr lang="it-IT" sz="1400" baseline="0" dirty="0" err="1"/>
                        <a:t>Unina</a:t>
                      </a:r>
                      <a:r>
                        <a:rPr lang="it-IT" sz="1400" baseline="0" dirty="0"/>
                        <a:t> e i loghi PON</a:t>
                      </a:r>
                      <a:endParaRPr lang="it-IT" sz="1400" dirty="0"/>
                    </a:p>
                  </a:txBody>
                  <a:tcPr/>
                </a:tc>
                <a:extLst>
                  <a:ext uri="{0D108BD9-81ED-4DB2-BD59-A6C34878D82A}">
                    <a16:rowId xmlns="" xmlns:a16="http://schemas.microsoft.com/office/drawing/2014/main" val="3078892290"/>
                  </a:ext>
                </a:extLst>
              </a:tr>
              <a:tr h="776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solidFill>
                            <a:srgbClr val="000000"/>
                          </a:solidFill>
                        </a:rPr>
                        <a:t>Report </a:t>
                      </a:r>
                      <a:r>
                        <a:rPr lang="it-IT" sz="1400" dirty="0" err="1">
                          <a:solidFill>
                            <a:srgbClr val="000000"/>
                          </a:solidFill>
                        </a:rPr>
                        <a:t>Timesheet</a:t>
                      </a:r>
                      <a:r>
                        <a:rPr lang="it-IT" sz="1400" dirty="0">
                          <a:solidFill>
                            <a:srgbClr val="000000"/>
                          </a:solidFill>
                        </a:rPr>
                        <a:t> Sintesi </a:t>
                      </a:r>
                      <a:r>
                        <a:rPr lang="it-IT" sz="1400" dirty="0" err="1">
                          <a:solidFill>
                            <a:srgbClr val="000000"/>
                          </a:solidFill>
                        </a:rPr>
                        <a:t>Plurimensile</a:t>
                      </a:r>
                      <a:r>
                        <a:rPr lang="it-IT" sz="1400" dirty="0">
                          <a:solidFill>
                            <a:srgbClr val="000000"/>
                          </a:solidFill>
                        </a:rPr>
                        <a:t> ALTRI BANDI</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solidFill>
                            <a:srgbClr val="000000"/>
                          </a:solidFill>
                        </a:rPr>
                        <a:t>Permette la stampa </a:t>
                      </a:r>
                      <a:r>
                        <a:rPr lang="it-IT" sz="1400" dirty="0" err="1">
                          <a:solidFill>
                            <a:srgbClr val="000000"/>
                          </a:solidFill>
                        </a:rPr>
                        <a:t>xls</a:t>
                      </a:r>
                      <a:r>
                        <a:rPr lang="it-IT" sz="1400" baseline="0" dirty="0">
                          <a:solidFill>
                            <a:srgbClr val="000000"/>
                          </a:solidFill>
                        </a:rPr>
                        <a:t> </a:t>
                      </a:r>
                      <a:r>
                        <a:rPr lang="it-IT" sz="1400" dirty="0">
                          <a:solidFill>
                            <a:srgbClr val="000000"/>
                          </a:solidFill>
                        </a:rPr>
                        <a:t>del </a:t>
                      </a:r>
                      <a:r>
                        <a:rPr lang="it-IT" sz="1400" dirty="0" err="1">
                          <a:solidFill>
                            <a:srgbClr val="000000"/>
                          </a:solidFill>
                        </a:rPr>
                        <a:t>timesheet</a:t>
                      </a:r>
                      <a:r>
                        <a:rPr lang="it-IT" sz="1400" dirty="0">
                          <a:solidFill>
                            <a:srgbClr val="000000"/>
                          </a:solidFill>
                        </a:rPr>
                        <a:t> </a:t>
                      </a:r>
                      <a:r>
                        <a:rPr lang="it-IT" sz="1400" u="sng" dirty="0">
                          <a:solidFill>
                            <a:srgbClr val="000000"/>
                          </a:solidFill>
                        </a:rPr>
                        <a:t>fino</a:t>
                      </a:r>
                      <a:r>
                        <a:rPr lang="it-IT" sz="1400" u="sng" baseline="0" dirty="0">
                          <a:solidFill>
                            <a:srgbClr val="000000"/>
                          </a:solidFill>
                        </a:rPr>
                        <a:t> a 18 mesi consecutivi </a:t>
                      </a:r>
                      <a:r>
                        <a:rPr lang="it-IT" sz="1400" dirty="0">
                          <a:solidFill>
                            <a:srgbClr val="000000"/>
                          </a:solidFill>
                        </a:rPr>
                        <a:t>dei</a:t>
                      </a:r>
                      <a:r>
                        <a:rPr lang="it-IT" sz="1400" baseline="0" dirty="0">
                          <a:solidFill>
                            <a:srgbClr val="000000"/>
                          </a:solidFill>
                        </a:rPr>
                        <a:t> componenti del gruppo di ricerca del progetto coordinato con logo </a:t>
                      </a:r>
                      <a:r>
                        <a:rPr lang="it-IT" sz="1400" baseline="0" dirty="0" err="1">
                          <a:solidFill>
                            <a:srgbClr val="000000"/>
                          </a:solidFill>
                        </a:rPr>
                        <a:t>Unina</a:t>
                      </a:r>
                      <a:r>
                        <a:rPr lang="it-IT" sz="1400" baseline="0" dirty="0">
                          <a:solidFill>
                            <a:srgbClr val="000000"/>
                          </a:solidFill>
                        </a:rPr>
                        <a:t>, il formato </a:t>
                      </a:r>
                      <a:r>
                        <a:rPr lang="it-IT" sz="1400" baseline="0" dirty="0" err="1">
                          <a:solidFill>
                            <a:srgbClr val="000000"/>
                          </a:solidFill>
                        </a:rPr>
                        <a:t>excel</a:t>
                      </a:r>
                      <a:r>
                        <a:rPr lang="it-IT" sz="1400" baseline="0" dirty="0">
                          <a:solidFill>
                            <a:srgbClr val="000000"/>
                          </a:solidFill>
                        </a:rPr>
                        <a:t> permette di inserire il logo del rispettivo Ente finanziatore</a:t>
                      </a:r>
                      <a:endParaRPr lang="it-IT" sz="1400" dirty="0">
                        <a:solidFill>
                          <a:srgbClr val="000000"/>
                        </a:solidFill>
                      </a:endParaRPr>
                    </a:p>
                  </a:txBody>
                  <a:tcPr/>
                </a:tc>
                <a:extLst>
                  <a:ext uri="{0D108BD9-81ED-4DB2-BD59-A6C34878D82A}">
                    <a16:rowId xmlns="" xmlns:a16="http://schemas.microsoft.com/office/drawing/2014/main" val="1194479075"/>
                  </a:ext>
                </a:extLst>
              </a:tr>
              <a:tr h="776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Report </a:t>
                      </a:r>
                      <a:r>
                        <a:rPr lang="it-IT" sz="1400" dirty="0" err="1"/>
                        <a:t>Timesheet</a:t>
                      </a:r>
                      <a:r>
                        <a:rPr lang="it-IT" sz="1400" dirty="0"/>
                        <a:t> Sintesi </a:t>
                      </a:r>
                      <a:r>
                        <a:rPr lang="it-IT" sz="1400" dirty="0" err="1"/>
                        <a:t>Plurimensile</a:t>
                      </a:r>
                      <a:r>
                        <a:rPr lang="it-IT" sz="1400" dirty="0"/>
                        <a:t> POR </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baseline="0" dirty="0" err="1"/>
                        <a:t>xls</a:t>
                      </a:r>
                      <a:r>
                        <a:rPr lang="it-IT" sz="1400" baseline="0" dirty="0"/>
                        <a:t> </a:t>
                      </a:r>
                      <a:r>
                        <a:rPr lang="it-IT" sz="1400" dirty="0"/>
                        <a:t>del </a:t>
                      </a:r>
                      <a:r>
                        <a:rPr lang="it-IT" sz="1400" dirty="0" err="1"/>
                        <a:t>timesheet</a:t>
                      </a:r>
                      <a:r>
                        <a:rPr lang="it-IT" sz="1400" dirty="0"/>
                        <a:t> </a:t>
                      </a:r>
                      <a:r>
                        <a:rPr lang="it-IT" sz="1400" u="sng" dirty="0"/>
                        <a:t>fino</a:t>
                      </a:r>
                      <a:r>
                        <a:rPr lang="it-IT" sz="1400" u="sng" baseline="0" dirty="0"/>
                        <a:t> a 18 mesi consecutivi</a:t>
                      </a:r>
                      <a:r>
                        <a:rPr lang="it-IT" sz="1400" u="none" baseline="0" dirty="0"/>
                        <a:t> </a:t>
                      </a:r>
                      <a:r>
                        <a:rPr lang="it-IT" sz="1400" dirty="0"/>
                        <a:t>dei</a:t>
                      </a:r>
                      <a:r>
                        <a:rPr lang="it-IT" sz="1400" baseline="0" dirty="0"/>
                        <a:t> componenti del gruppo di ricerca del progetto coordinato secondo il modello POR, riporta il logo </a:t>
                      </a:r>
                      <a:r>
                        <a:rPr lang="it-IT" sz="1400" baseline="0" dirty="0" err="1"/>
                        <a:t>Unina</a:t>
                      </a:r>
                      <a:r>
                        <a:rPr lang="it-IT" sz="1400" baseline="0" dirty="0"/>
                        <a:t> e i loghi POR</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6808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8" name="Immagine 6"/>
          <p:cNvPicPr/>
          <p:nvPr/>
        </p:nvPicPr>
        <p:blipFill>
          <a:blip r:embed="rId3"/>
          <a:stretch/>
        </p:blipFill>
        <p:spPr>
          <a:xfrm>
            <a:off x="7166919" y="71588"/>
            <a:ext cx="895866" cy="765124"/>
          </a:xfrm>
          <a:prstGeom prst="rect">
            <a:avLst/>
          </a:prstGeom>
          <a:ln>
            <a:noFill/>
          </a:ln>
        </p:spPr>
      </p:pic>
      <p:sp>
        <p:nvSpPr>
          <p:cNvPr id="9" name="TextShape 3"/>
          <p:cNvSpPr txBox="1"/>
          <p:nvPr/>
        </p:nvSpPr>
        <p:spPr>
          <a:xfrm>
            <a:off x="1408670" y="125895"/>
            <a:ext cx="5347134"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gn="ctr">
              <a:lnSpc>
                <a:spcPct val="100000"/>
              </a:lnSpc>
            </a:pP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a:t>
            </a:r>
            <a:r>
              <a:rPr lang="it-IT" sz="2000" b="1" u="sng" spc="-1" dirty="0">
                <a:solidFill>
                  <a:srgbClr val="FF0000"/>
                </a:solidFill>
                <a:latin typeface="Athelas Regular"/>
                <a:cs typeface="Athelas Regular"/>
              </a:rPr>
              <a:t> Sintesi RU </a:t>
            </a:r>
            <a:r>
              <a:rPr lang="it-IT" sz="2000" b="1" u="sng" spc="-1" dirty="0">
                <a:solidFill>
                  <a:srgbClr val="800000"/>
                </a:solidFill>
                <a:latin typeface="Athelas Regular"/>
                <a:cs typeface="Athelas Regular"/>
              </a:rPr>
              <a:t>Mensile </a:t>
            </a:r>
            <a:r>
              <a:rPr lang="it-IT" sz="2000" b="1" u="sng" spc="-1" dirty="0">
                <a:solidFill>
                  <a:srgbClr val="FF0000"/>
                </a:solidFill>
                <a:latin typeface="Athelas Regular"/>
                <a:cs typeface="Athelas Regular"/>
              </a:rPr>
              <a:t>(1)</a:t>
            </a:r>
            <a:endParaRPr lang="it-IT" sz="2000" b="0" u="sng" strike="noStrike" spc="-1" dirty="0">
              <a:solidFill>
                <a:schemeClr val="tx2">
                  <a:lumMod val="75000"/>
                </a:schemeClr>
              </a:solidFill>
              <a:latin typeface="Athelas Regular"/>
              <a:cs typeface="Athelas Regular"/>
            </a:endParaRP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09" y="958398"/>
            <a:ext cx="6814272" cy="4759556"/>
          </a:xfrm>
          <a:prstGeom prst="rect">
            <a:avLst/>
          </a:prstGeom>
        </p:spPr>
      </p:pic>
      <p:sp>
        <p:nvSpPr>
          <p:cNvPr id="11" name="CustomShape 2"/>
          <p:cNvSpPr/>
          <p:nvPr/>
        </p:nvSpPr>
        <p:spPr>
          <a:xfrm>
            <a:off x="307251" y="5732544"/>
            <a:ext cx="8498520" cy="1014244"/>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400" b="1" spc="-1" dirty="0" err="1">
                <a:solidFill>
                  <a:srgbClr val="FF0000"/>
                </a:solidFill>
                <a:latin typeface="Cambria" panose="02040503050406030204" pitchFamily="18" charset="0"/>
                <a:ea typeface="Cambria" panose="02040503050406030204" pitchFamily="18" charset="0"/>
              </a:rPr>
              <a:t>Questi</a:t>
            </a:r>
            <a:r>
              <a:rPr lang="en-US" sz="1400" b="1" spc="-1" dirty="0">
                <a:solidFill>
                  <a:srgbClr val="FF0000"/>
                </a:solidFill>
                <a:latin typeface="Cambria" panose="02040503050406030204" pitchFamily="18" charset="0"/>
                <a:ea typeface="Cambria" panose="02040503050406030204" pitchFamily="18" charset="0"/>
              </a:rPr>
              <a:t> report </a:t>
            </a:r>
            <a:r>
              <a:rPr lang="en-US" sz="1400" b="1" spc="-1" dirty="0" err="1">
                <a:solidFill>
                  <a:srgbClr val="FF0000"/>
                </a:solidFill>
                <a:latin typeface="Cambria" panose="02040503050406030204" pitchFamily="18" charset="0"/>
                <a:ea typeface="Cambria" panose="02040503050406030204" pitchFamily="18" charset="0"/>
              </a:rPr>
              <a:t>rappresentano</a:t>
            </a:r>
            <a:r>
              <a:rPr lang="en-US" sz="1400" b="1" spc="-1" dirty="0">
                <a:solidFill>
                  <a:srgbClr val="FF0000"/>
                </a:solidFill>
                <a:latin typeface="Cambria" panose="02040503050406030204" pitchFamily="18" charset="0"/>
                <a:ea typeface="Cambria" panose="02040503050406030204" pitchFamily="18" charset="0"/>
              </a:rPr>
              <a:t> le ore </a:t>
            </a:r>
            <a:r>
              <a:rPr lang="en-US" sz="1400" b="1" spc="-1" dirty="0" err="1">
                <a:solidFill>
                  <a:srgbClr val="FF0000"/>
                </a:solidFill>
                <a:latin typeface="Cambria" panose="02040503050406030204" pitchFamily="18" charset="0"/>
                <a:ea typeface="Cambria" panose="02040503050406030204" pitchFamily="18" charset="0"/>
              </a:rPr>
              <a:t>inserite</a:t>
            </a:r>
            <a:r>
              <a:rPr lang="en-US" sz="1400" b="1" spc="-1" dirty="0">
                <a:solidFill>
                  <a:srgbClr val="FF0000"/>
                </a:solidFill>
                <a:latin typeface="Cambria" panose="02040503050406030204" pitchFamily="18" charset="0"/>
                <a:ea typeface="Cambria" panose="02040503050406030204" pitchFamily="18" charset="0"/>
              </a:rPr>
              <a:t> in </a:t>
            </a:r>
            <a:r>
              <a:rPr lang="en-US" sz="1400" b="1" spc="-1" dirty="0" err="1">
                <a:solidFill>
                  <a:srgbClr val="FF0000"/>
                </a:solidFill>
                <a:latin typeface="Cambria" panose="02040503050406030204" pitchFamily="18" charset="0"/>
                <a:ea typeface="Cambria" panose="02040503050406030204" pitchFamily="18" charset="0"/>
              </a:rPr>
              <a:t>maniera</a:t>
            </a:r>
            <a:r>
              <a:rPr lang="en-US" sz="1400" b="1"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integrata</a:t>
            </a:r>
            <a:r>
              <a:rPr lang="en-US" sz="1400" b="1" u="sng" spc="-1" dirty="0">
                <a:solidFill>
                  <a:srgbClr val="FF0000"/>
                </a:solidFill>
                <a:latin typeface="Cambria" panose="02040503050406030204" pitchFamily="18" charset="0"/>
                <a:ea typeface="Cambria" panose="02040503050406030204" pitchFamily="18" charset="0"/>
              </a:rPr>
              <a:t> (per </a:t>
            </a:r>
            <a:r>
              <a:rPr lang="en-US" sz="1400" b="1" u="sng" spc="-1" dirty="0" err="1">
                <a:solidFill>
                  <a:srgbClr val="FF0000"/>
                </a:solidFill>
                <a:latin typeface="Cambria" panose="02040503050406030204" pitchFamily="18" charset="0"/>
                <a:ea typeface="Cambria" panose="02040503050406030204" pitchFamily="18" charset="0"/>
              </a:rPr>
              <a:t>tutti</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i</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progetti</a:t>
            </a:r>
            <a:r>
              <a:rPr lang="en-US" sz="1400" b="1" u="sng" spc="-1" dirty="0">
                <a:solidFill>
                  <a:srgbClr val="FF0000"/>
                </a:solidFill>
                <a:latin typeface="Cambria" panose="02040503050406030204" pitchFamily="18" charset="0"/>
                <a:ea typeface="Cambria" panose="02040503050406030204" pitchFamily="18" charset="0"/>
              </a:rPr>
              <a:t> in cui la RU è </a:t>
            </a:r>
            <a:r>
              <a:rPr lang="en-US" sz="1400" b="1" u="sng" spc="-1" dirty="0" err="1">
                <a:solidFill>
                  <a:srgbClr val="FF0000"/>
                </a:solidFill>
                <a:latin typeface="Cambria" panose="02040503050406030204" pitchFamily="18" charset="0"/>
                <a:ea typeface="Cambria" panose="02040503050406030204" pitchFamily="18" charset="0"/>
              </a:rPr>
              <a:t>coinvolta</a:t>
            </a:r>
            <a:r>
              <a:rPr lang="en-US" sz="1400" b="1" u="sng" spc="-1" dirty="0">
                <a:solidFill>
                  <a:srgbClr val="FF0000"/>
                </a:solidFill>
                <a:latin typeface="Cambria" panose="02040503050406030204" pitchFamily="18" charset="0"/>
                <a:ea typeface="Cambria" panose="02040503050406030204" pitchFamily="18" charset="0"/>
              </a:rPr>
              <a:t>),</a:t>
            </a:r>
            <a:r>
              <a:rPr lang="en-US" sz="1400" spc="-1" dirty="0">
                <a:solidFill>
                  <a:srgbClr val="FF0000"/>
                </a:solidFill>
                <a:latin typeface="Cambria" panose="02040503050406030204" pitchFamily="18" charset="0"/>
                <a:ea typeface="Cambria" panose="02040503050406030204" pitchFamily="18" charset="0"/>
              </a:rPr>
              <a:t> </a:t>
            </a:r>
            <a:r>
              <a:rPr lang="en-US" sz="1400" b="1" spc="-1" dirty="0" err="1">
                <a:solidFill>
                  <a:srgbClr val="FF0000"/>
                </a:solidFill>
                <a:latin typeface="Cambria" panose="02040503050406030204" pitchFamily="18" charset="0"/>
                <a:ea typeface="Cambria" panose="02040503050406030204" pitchFamily="18" charset="0"/>
              </a:rPr>
              <a:t>su</a:t>
            </a:r>
            <a:r>
              <a:rPr lang="en-US" sz="1400" b="1" spc="-1" dirty="0">
                <a:solidFill>
                  <a:srgbClr val="FF0000"/>
                </a:solidFill>
                <a:latin typeface="Cambria" panose="02040503050406030204" pitchFamily="18" charset="0"/>
                <a:ea typeface="Cambria" panose="02040503050406030204" pitchFamily="18" charset="0"/>
              </a:rPr>
              <a:t> </a:t>
            </a:r>
            <a:r>
              <a:rPr lang="en-US" sz="1400" b="1" spc="-1" dirty="0" err="1">
                <a:solidFill>
                  <a:srgbClr val="FF0000"/>
                </a:solidFill>
                <a:latin typeface="Cambria" panose="02040503050406030204" pitchFamily="18" charset="0"/>
                <a:ea typeface="Cambria" panose="02040503050406030204" pitchFamily="18" charset="0"/>
              </a:rPr>
              <a:t>scala</a:t>
            </a:r>
            <a:r>
              <a:rPr lang="en-US" sz="1400" b="1" spc="-1" dirty="0">
                <a:solidFill>
                  <a:srgbClr val="FF0000"/>
                </a:solidFill>
                <a:latin typeface="Cambria" panose="02040503050406030204" pitchFamily="18" charset="0"/>
                <a:ea typeface="Cambria" panose="02040503050406030204" pitchFamily="18" charset="0"/>
              </a:rPr>
              <a:t> </a:t>
            </a:r>
            <a:r>
              <a:rPr lang="en-US" sz="1400" b="1" spc="-1" dirty="0" err="1">
                <a:solidFill>
                  <a:srgbClr val="FF0000"/>
                </a:solidFill>
                <a:latin typeface="Cambria" panose="02040503050406030204" pitchFamily="18" charset="0"/>
                <a:ea typeface="Cambria" panose="02040503050406030204" pitchFamily="18" charset="0"/>
              </a:rPr>
              <a:t>mensile</a:t>
            </a:r>
            <a:r>
              <a:rPr lang="en-US" sz="1400" b="1" spc="-1" dirty="0">
                <a:solidFill>
                  <a:srgbClr val="FF0000"/>
                </a:solidFill>
                <a:latin typeface="Cambria" panose="02040503050406030204" pitchFamily="18" charset="0"/>
                <a:ea typeface="Cambria" panose="02040503050406030204" pitchFamily="18" charset="0"/>
              </a:rPr>
              <a:t>: </a:t>
            </a:r>
          </a:p>
          <a:p>
            <a:pPr marL="285750" indent="-285750" algn="just">
              <a:buFont typeface="Wingdings" panose="05000000000000000000" pitchFamily="2" charset="2"/>
              <a:buChar char="v"/>
            </a:pPr>
            <a:r>
              <a:rPr lang="en-US" sz="1400" spc="-1" dirty="0">
                <a:solidFill>
                  <a:srgbClr val="FF0000"/>
                </a:solidFill>
                <a:latin typeface="Cambria" panose="02040503050406030204" pitchFamily="18" charset="0"/>
                <a:ea typeface="Cambria" panose="02040503050406030204" pitchFamily="18" charset="0"/>
              </a:rPr>
              <a:t>un </a:t>
            </a:r>
            <a:r>
              <a:rPr lang="en-US" sz="1400" spc="-1" dirty="0" err="1">
                <a:solidFill>
                  <a:srgbClr val="FF0000"/>
                </a:solidFill>
                <a:latin typeface="Cambria" panose="02040503050406030204" pitchFamily="18" charset="0"/>
                <a:ea typeface="Cambria" panose="02040503050406030204" pitchFamily="18" charset="0"/>
              </a:rPr>
              <a:t>mese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alla</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volta</a:t>
            </a:r>
            <a:r>
              <a:rPr lang="en-US" sz="1400" spc="-1" dirty="0">
                <a:solidFill>
                  <a:srgbClr val="FF0000"/>
                </a:solidFill>
                <a:latin typeface="Cambria" panose="02040503050406030204" pitchFamily="18" charset="0"/>
                <a:ea typeface="Cambria" panose="02040503050406030204" pitchFamily="18" charset="0"/>
              </a:rPr>
              <a:t> (se </a:t>
            </a:r>
            <a:r>
              <a:rPr lang="en-US" sz="1400" spc="-1" dirty="0" err="1">
                <a:solidFill>
                  <a:srgbClr val="FF0000"/>
                </a:solidFill>
                <a:latin typeface="Cambria" panose="02040503050406030204" pitchFamily="18" charset="0"/>
                <a:ea typeface="Cambria" panose="02040503050406030204" pitchFamily="18" charset="0"/>
              </a:rPr>
              <a:t>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seleziona</a:t>
            </a:r>
            <a:r>
              <a:rPr lang="en-US" sz="1400" spc="-1" dirty="0">
                <a:solidFill>
                  <a:srgbClr val="FF0000"/>
                </a:solidFill>
                <a:latin typeface="Cambria" panose="02040503050406030204" pitchFamily="18" charset="0"/>
                <a:ea typeface="Cambria" panose="02040503050406030204" pitchFamily="18" charset="0"/>
              </a:rPr>
              <a:t>: Report timesheet </a:t>
            </a:r>
            <a:r>
              <a:rPr lang="en-US" sz="1400" spc="-1" dirty="0" err="1">
                <a:solidFill>
                  <a:srgbClr val="FF0000"/>
                </a:solidFill>
                <a:latin typeface="Cambria" panose="02040503050406030204" pitchFamily="18" charset="0"/>
                <a:ea typeface="Cambria" panose="02040503050406030204" pitchFamily="18" charset="0"/>
              </a:rPr>
              <a:t>Sintesi</a:t>
            </a:r>
            <a:r>
              <a:rPr lang="en-US" sz="1400" spc="-1" dirty="0">
                <a:solidFill>
                  <a:srgbClr val="FF0000"/>
                </a:solidFill>
                <a:latin typeface="Cambria" panose="02040503050406030204" pitchFamily="18" charset="0"/>
                <a:ea typeface="Cambria" panose="02040503050406030204" pitchFamily="18" charset="0"/>
              </a:rPr>
              <a:t> RU </a:t>
            </a:r>
            <a:r>
              <a:rPr lang="en-US" sz="1400" spc="-1" dirty="0" err="1">
                <a:solidFill>
                  <a:srgbClr val="FF0000"/>
                </a:solidFill>
                <a:latin typeface="Cambria" panose="02040503050406030204" pitchFamily="18" charset="0"/>
                <a:ea typeface="Cambria" panose="02040503050406030204" pitchFamily="18" charset="0"/>
              </a:rPr>
              <a:t>Mensile</a:t>
            </a:r>
            <a:r>
              <a:rPr lang="en-US" sz="1400" spc="-1" dirty="0">
                <a:solidFill>
                  <a:srgbClr val="FF0000"/>
                </a:solidFill>
                <a:latin typeface="Cambria" panose="02040503050406030204" pitchFamily="18" charset="0"/>
                <a:ea typeface="Cambria" panose="02040503050406030204" pitchFamily="18" charset="0"/>
              </a:rPr>
              <a:t>) </a:t>
            </a:r>
          </a:p>
          <a:p>
            <a:pPr marL="285750" lvl="0" indent="-285750" algn="just">
              <a:buFont typeface="Wingdings" panose="05000000000000000000" pitchFamily="2" charset="2"/>
              <a:buChar char="v"/>
            </a:pPr>
            <a:r>
              <a:rPr lang="en-US" sz="1400" spc="-1" dirty="0" err="1">
                <a:solidFill>
                  <a:srgbClr val="FF0000"/>
                </a:solidFill>
                <a:latin typeface="Cambria" panose="02040503050406030204" pitchFamily="18" charset="0"/>
                <a:ea typeface="Cambria" panose="02040503050406030204" pitchFamily="18" charset="0"/>
              </a:rPr>
              <a:t>oppure</a:t>
            </a:r>
            <a:r>
              <a:rPr lang="en-US" sz="1400" spc="-1" dirty="0">
                <a:solidFill>
                  <a:srgbClr val="FF0000"/>
                </a:solidFill>
                <a:latin typeface="Cambria" panose="02040503050406030204" pitchFamily="18" charset="0"/>
                <a:ea typeface="Cambria" panose="02040503050406030204" pitchFamily="18" charset="0"/>
              </a:rPr>
              <a:t> per </a:t>
            </a:r>
            <a:r>
              <a:rPr lang="en-US" sz="1400" spc="-1" dirty="0" err="1">
                <a:solidFill>
                  <a:srgbClr val="FF0000"/>
                </a:solidFill>
                <a:latin typeface="Cambria" panose="02040503050406030204" pitchFamily="18" charset="0"/>
                <a:ea typeface="Cambria" panose="02040503050406030204" pitchFamily="18" charset="0"/>
              </a:rPr>
              <a:t>tutti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mesi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dell’anno</a:t>
            </a:r>
            <a:r>
              <a:rPr lang="en-US" sz="1400" spc="-1" dirty="0">
                <a:solidFill>
                  <a:srgbClr val="FF0000"/>
                </a:solidFill>
                <a:latin typeface="Cambria" panose="02040503050406030204" pitchFamily="18" charset="0"/>
                <a:ea typeface="Cambria" panose="02040503050406030204" pitchFamily="18" charset="0"/>
              </a:rPr>
              <a:t> (se </a:t>
            </a:r>
            <a:r>
              <a:rPr lang="en-US" sz="1400" spc="-1" dirty="0" err="1">
                <a:solidFill>
                  <a:srgbClr val="FF0000"/>
                </a:solidFill>
                <a:latin typeface="Cambria" panose="02040503050406030204" pitchFamily="18" charset="0"/>
                <a:ea typeface="Cambria" panose="02040503050406030204" pitchFamily="18" charset="0"/>
              </a:rPr>
              <a:t>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seleziona</a:t>
            </a:r>
            <a:r>
              <a:rPr lang="en-US" sz="1400" spc="-1" dirty="0">
                <a:solidFill>
                  <a:srgbClr val="FF0000"/>
                </a:solidFill>
                <a:latin typeface="Cambria" panose="02040503050406030204" pitchFamily="18" charset="0"/>
                <a:ea typeface="Cambria" panose="02040503050406030204" pitchFamily="18" charset="0"/>
              </a:rPr>
              <a:t>: Report timesheet </a:t>
            </a:r>
            <a:r>
              <a:rPr lang="en-US" sz="1400" spc="-1" dirty="0" err="1">
                <a:solidFill>
                  <a:srgbClr val="FF0000"/>
                </a:solidFill>
                <a:latin typeface="Cambria" panose="02040503050406030204" pitchFamily="18" charset="0"/>
                <a:ea typeface="Cambria" panose="02040503050406030204" pitchFamily="18" charset="0"/>
              </a:rPr>
              <a:t>Sintesi</a:t>
            </a:r>
            <a:r>
              <a:rPr lang="en-US" sz="1400" spc="-1" dirty="0">
                <a:solidFill>
                  <a:srgbClr val="FF0000"/>
                </a:solidFill>
                <a:latin typeface="Cambria" panose="02040503050406030204" pitchFamily="18" charset="0"/>
                <a:ea typeface="Cambria" panose="02040503050406030204" pitchFamily="18" charset="0"/>
              </a:rPr>
              <a:t> RU)</a:t>
            </a:r>
            <a:endParaRPr lang="it-IT" sz="1400" dirty="0">
              <a:solidFill>
                <a:prstClr val="black"/>
              </a:solidFill>
            </a:endParaRPr>
          </a:p>
        </p:txBody>
      </p:sp>
      <p:sp>
        <p:nvSpPr>
          <p:cNvPr id="3" name="CasellaDiTesto 2"/>
          <p:cNvSpPr txBox="1"/>
          <p:nvPr/>
        </p:nvSpPr>
        <p:spPr>
          <a:xfrm>
            <a:off x="6426969" y="5179543"/>
            <a:ext cx="2193205" cy="184666"/>
          </a:xfrm>
          <a:prstGeom prst="rect">
            <a:avLst/>
          </a:prstGeom>
          <a:noFill/>
        </p:spPr>
        <p:txBody>
          <a:bodyPr wrap="square" rtlCol="0">
            <a:spAutoFit/>
          </a:bodyPr>
          <a:lstStyle/>
          <a:p>
            <a:r>
              <a:rPr lang="it-IT" sz="600" dirty="0" err="1"/>
              <a:t>Department</a:t>
            </a:r>
            <a:endParaRPr lang="it-IT" sz="600" dirty="0"/>
          </a:p>
        </p:txBody>
      </p:sp>
    </p:spTree>
    <p:extLst>
      <p:ext uri="{BB962C8B-B14F-4D97-AF65-F5344CB8AC3E}">
        <p14:creationId xmlns:p14="http://schemas.microsoft.com/office/powerpoint/2010/main" val="147820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0" name="CustomShape 2"/>
          <p:cNvSpPr/>
          <p:nvPr/>
        </p:nvSpPr>
        <p:spPr>
          <a:xfrm>
            <a:off x="304251" y="6153616"/>
            <a:ext cx="8671056" cy="64084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200" spc="-1" dirty="0" err="1">
                <a:solidFill>
                  <a:schemeClr val="tx2"/>
                </a:solidFill>
                <a:latin typeface="Cambria" panose="02040503050406030204" pitchFamily="18" charset="0"/>
                <a:ea typeface="Cambria" panose="02040503050406030204" pitchFamily="18" charset="0"/>
              </a:rPr>
              <a:t>Questo</a:t>
            </a:r>
            <a:r>
              <a:rPr lang="en-US" sz="1200" spc="-1" dirty="0">
                <a:solidFill>
                  <a:schemeClr val="tx2"/>
                </a:solidFill>
                <a:latin typeface="Cambria" panose="02040503050406030204" pitchFamily="18" charset="0"/>
                <a:ea typeface="Cambria" panose="02040503050406030204" pitchFamily="18" charset="0"/>
              </a:rPr>
              <a:t> è </a:t>
            </a:r>
            <a:r>
              <a:rPr lang="en-US" sz="1200" spc="-1" dirty="0" err="1">
                <a:solidFill>
                  <a:schemeClr val="tx2"/>
                </a:solidFill>
                <a:latin typeface="Cambria" panose="02040503050406030204" pitchFamily="18" charset="0"/>
                <a:ea typeface="Cambria" panose="02040503050406030204" pitchFamily="18" charset="0"/>
              </a:rPr>
              <a:t>il</a:t>
            </a:r>
            <a:r>
              <a:rPr lang="en-US" sz="1200" spc="-1" dirty="0">
                <a:solidFill>
                  <a:schemeClr val="tx2"/>
                </a:solidFill>
                <a:latin typeface="Cambria" panose="02040503050406030204" pitchFamily="18" charset="0"/>
                <a:ea typeface="Cambria" panose="02040503050406030204" pitchFamily="18" charset="0"/>
              </a:rPr>
              <a:t> Report di </a:t>
            </a:r>
            <a:r>
              <a:rPr lang="en-US" sz="1200" spc="-1" dirty="0" err="1">
                <a:solidFill>
                  <a:schemeClr val="tx2"/>
                </a:solidFill>
                <a:latin typeface="Cambria" panose="02040503050406030204" pitchFamily="18" charset="0"/>
                <a:ea typeface="Cambria" panose="02040503050406030204" pitchFamily="18" charset="0"/>
              </a:rPr>
              <a:t>uno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specifico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progetto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riporta</a:t>
            </a:r>
            <a:r>
              <a:rPr lang="en-US" sz="1200" spc="-1" dirty="0">
                <a:solidFill>
                  <a:schemeClr val="tx2"/>
                </a:solidFill>
                <a:latin typeface="Cambria" panose="02040503050406030204" pitchFamily="18" charset="0"/>
                <a:ea typeface="Cambria" panose="02040503050406030204" pitchFamily="18" charset="0"/>
              </a:rPr>
              <a:t> le ore </a:t>
            </a:r>
            <a:r>
              <a:rPr lang="en-US" sz="1200" spc="-1" dirty="0" err="1">
                <a:solidFill>
                  <a:schemeClr val="tx2"/>
                </a:solidFill>
                <a:latin typeface="Cambria" panose="02040503050406030204" pitchFamily="18" charset="0"/>
                <a:ea typeface="Cambria" panose="02040503050406030204" pitchFamily="18" charset="0"/>
              </a:rPr>
              <a:t>inserite</a:t>
            </a:r>
            <a:r>
              <a:rPr lang="en-US" sz="1200" spc="-1" dirty="0">
                <a:solidFill>
                  <a:schemeClr val="tx2"/>
                </a:solidFill>
                <a:latin typeface="Cambria" panose="02040503050406030204" pitchFamily="18" charset="0"/>
                <a:ea typeface="Cambria" panose="02040503050406030204" pitchFamily="18" charset="0"/>
              </a:rPr>
              <a:t> per lo </a:t>
            </a:r>
            <a:r>
              <a:rPr lang="en-US" sz="1200" spc="-1" dirty="0" err="1">
                <a:solidFill>
                  <a:schemeClr val="tx2"/>
                </a:solidFill>
                <a:latin typeface="Cambria" panose="02040503050406030204" pitchFamily="18" charset="0"/>
                <a:ea typeface="Cambria" panose="02040503050406030204" pitchFamily="18" charset="0"/>
              </a:rPr>
              <a:t>specifico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progetto</a:t>
            </a:r>
            <a:r>
              <a:rPr lang="en-US" sz="1200" spc="-1" dirty="0">
                <a:solidFill>
                  <a:schemeClr val="tx2"/>
                </a:solidFill>
                <a:latin typeface="Cambria" panose="02040503050406030204" pitchFamily="18" charset="0"/>
                <a:ea typeface="Cambria" panose="02040503050406030204" pitchFamily="18" charset="0"/>
              </a:rPr>
              <a:t>, in </a:t>
            </a:r>
            <a:r>
              <a:rPr lang="en-US" sz="1200" spc="-1" dirty="0" err="1">
                <a:solidFill>
                  <a:schemeClr val="tx2"/>
                </a:solidFill>
                <a:latin typeface="Cambria" panose="02040503050406030204" pitchFamily="18" charset="0"/>
                <a:ea typeface="Cambria" panose="02040503050406030204" pitchFamily="18" charset="0"/>
              </a:rPr>
              <a:t>maniera</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comunque</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integrata</a:t>
            </a:r>
            <a:r>
              <a:rPr lang="en-US" sz="1200" spc="-1" dirty="0">
                <a:solidFill>
                  <a:schemeClr val="tx2"/>
                </a:solidFill>
                <a:latin typeface="Cambria" panose="02040503050406030204" pitchFamily="18" charset="0"/>
                <a:ea typeface="Cambria" panose="02040503050406030204" pitchFamily="18" charset="0"/>
              </a:rPr>
              <a:t> con </a:t>
            </a:r>
            <a:r>
              <a:rPr lang="en-US" sz="1200" spc="-1" dirty="0" err="1">
                <a:solidFill>
                  <a:schemeClr val="tx2"/>
                </a:solidFill>
                <a:latin typeface="Cambria" panose="02040503050406030204" pitchFamily="18" charset="0"/>
                <a:ea typeface="Cambria" panose="02040503050406030204" pitchFamily="18" charset="0"/>
              </a:rPr>
              <a:t>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progetti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finanziati</a:t>
            </a:r>
            <a:r>
              <a:rPr lang="en-US" sz="1200" spc="-1" dirty="0">
                <a:solidFill>
                  <a:schemeClr val="tx2"/>
                </a:solidFill>
                <a:latin typeface="Cambria" panose="02040503050406030204" pitchFamily="18" charset="0"/>
                <a:ea typeface="Cambria" panose="02040503050406030204" pitchFamily="18" charset="0"/>
              </a:rPr>
              <a:t> da </a:t>
            </a:r>
            <a:r>
              <a:rPr lang="en-US" sz="1200" spc="-1" dirty="0" err="1">
                <a:solidFill>
                  <a:schemeClr val="tx2"/>
                </a:solidFill>
                <a:latin typeface="Cambria" panose="02040503050406030204" pitchFamily="18" charset="0"/>
                <a:ea typeface="Cambria" panose="02040503050406030204" pitchFamily="18" charset="0"/>
              </a:rPr>
              <a:t>altri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programmi</a:t>
            </a:r>
            <a:r>
              <a:rPr lang="en-US" sz="1200" spc="-1" dirty="0">
                <a:solidFill>
                  <a:schemeClr val="tx2"/>
                </a:solidFill>
                <a:latin typeface="Cambria" panose="02040503050406030204" pitchFamily="18" charset="0"/>
                <a:ea typeface="Cambria" panose="02040503050406030204" pitchFamily="18" charset="0"/>
              </a:rPr>
              <a:t> (Il report </a:t>
            </a:r>
            <a:r>
              <a:rPr lang="en-US" sz="1200" spc="-1" dirty="0" err="1">
                <a:solidFill>
                  <a:schemeClr val="tx2"/>
                </a:solidFill>
                <a:latin typeface="Cambria" panose="02040503050406030204" pitchFamily="18" charset="0"/>
                <a:ea typeface="Cambria" panose="02040503050406030204" pitchFamily="18" charset="0"/>
              </a:rPr>
              <a:t>specifico</a:t>
            </a:r>
            <a:r>
              <a:rPr lang="en-US" sz="1200" spc="-1" dirty="0">
                <a:solidFill>
                  <a:schemeClr val="tx2"/>
                </a:solidFill>
                <a:latin typeface="Cambria" panose="02040503050406030204" pitchFamily="18" charset="0"/>
                <a:ea typeface="Cambria" panose="02040503050406030204" pitchFamily="18" charset="0"/>
              </a:rPr>
              <a:t> è </a:t>
            </a:r>
            <a:r>
              <a:rPr lang="en-US" sz="1200" spc="-1" dirty="0" err="1">
                <a:solidFill>
                  <a:schemeClr val="tx2"/>
                </a:solidFill>
                <a:latin typeface="Cambria" panose="02040503050406030204" pitchFamily="18" charset="0"/>
                <a:ea typeface="Cambria" panose="02040503050406030204" pitchFamily="18" charset="0"/>
              </a:rPr>
              <a:t>stato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personalizzato</a:t>
            </a:r>
            <a:r>
              <a:rPr lang="en-US" sz="1200" spc="-1" dirty="0">
                <a:solidFill>
                  <a:schemeClr val="tx2"/>
                </a:solidFill>
                <a:latin typeface="Cambria" panose="02040503050406030204" pitchFamily="18" charset="0"/>
                <a:ea typeface="Cambria" panose="02040503050406030204" pitchFamily="18" charset="0"/>
              </a:rPr>
              <a:t> con </a:t>
            </a:r>
            <a:r>
              <a:rPr lang="en-US" sz="1200" spc="-1" dirty="0" err="1">
                <a:solidFill>
                  <a:schemeClr val="tx2"/>
                </a:solidFill>
                <a:latin typeface="Cambria" panose="02040503050406030204" pitchFamily="18" charset="0"/>
                <a:ea typeface="Cambria" panose="02040503050406030204" pitchFamily="18" charset="0"/>
              </a:rPr>
              <a:t>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loghi</a:t>
            </a:r>
            <a:r>
              <a:rPr lang="en-US" sz="1200" spc="-1" dirty="0">
                <a:solidFill>
                  <a:schemeClr val="tx2"/>
                </a:solidFill>
                <a:latin typeface="Cambria" panose="02040503050406030204" pitchFamily="18" charset="0"/>
                <a:ea typeface="Cambria" panose="02040503050406030204" pitchFamily="18" charset="0"/>
              </a:rPr>
              <a:t> del </a:t>
            </a:r>
            <a:r>
              <a:rPr lang="en-US" sz="1200" spc="-1" dirty="0" err="1">
                <a:solidFill>
                  <a:schemeClr val="tx2"/>
                </a:solidFill>
                <a:latin typeface="Cambria" panose="02040503050406030204" pitchFamily="18" charset="0"/>
                <a:ea typeface="Cambria" panose="02040503050406030204" pitchFamily="18" charset="0"/>
              </a:rPr>
              <a:t>rispettivo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programma</a:t>
            </a:r>
            <a:r>
              <a:rPr lang="en-US" sz="1200" spc="-1" dirty="0">
                <a:solidFill>
                  <a:schemeClr val="tx2"/>
                </a:solidFill>
                <a:latin typeface="Cambria" panose="02040503050406030204" pitchFamily="18" charset="0"/>
                <a:ea typeface="Cambria" panose="02040503050406030204" pitchFamily="18" charset="0"/>
              </a:rPr>
              <a:t> di </a:t>
            </a:r>
            <a:r>
              <a:rPr lang="en-US" sz="1200" spc="-1" dirty="0" err="1">
                <a:solidFill>
                  <a:schemeClr val="tx2"/>
                </a:solidFill>
                <a:latin typeface="Cambria" panose="02040503050406030204" pitchFamily="18" charset="0"/>
                <a:ea typeface="Cambria" panose="02040503050406030204" pitchFamily="18" charset="0"/>
              </a:rPr>
              <a:t>finanziamento</a:t>
            </a:r>
            <a:r>
              <a:rPr lang="en-US" sz="1200" spc="-1" dirty="0">
                <a:solidFill>
                  <a:schemeClr val="tx2"/>
                </a:solidFill>
                <a:latin typeface="Cambria" panose="02040503050406030204" pitchFamily="18" charset="0"/>
                <a:ea typeface="Cambria" panose="02040503050406030204" pitchFamily="18" charset="0"/>
              </a:rPr>
              <a:t>) -&gt;&gt; Qui è </a:t>
            </a:r>
            <a:r>
              <a:rPr lang="en-US" sz="1200" spc="-1" dirty="0" err="1">
                <a:solidFill>
                  <a:schemeClr val="tx2"/>
                </a:solidFill>
                <a:latin typeface="Cambria" panose="02040503050406030204" pitchFamily="18" charset="0"/>
                <a:ea typeface="Cambria" panose="02040503050406030204" pitchFamily="18" charset="0"/>
              </a:rPr>
              <a:t>rappresentato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il</a:t>
            </a:r>
            <a:r>
              <a:rPr lang="en-US" sz="1200" spc="-1" dirty="0">
                <a:solidFill>
                  <a:schemeClr val="tx2"/>
                </a:solidFill>
                <a:latin typeface="Cambria" panose="02040503050406030204" pitchFamily="18" charset="0"/>
                <a:ea typeface="Cambria" panose="02040503050406030204" pitchFamily="18" charset="0"/>
              </a:rPr>
              <a:t> Report Timesheet </a:t>
            </a:r>
            <a:r>
              <a:rPr lang="en-US" sz="1200" spc="-1" dirty="0" err="1">
                <a:solidFill>
                  <a:schemeClr val="tx2"/>
                </a:solidFill>
                <a:latin typeface="Cambria" panose="02040503050406030204" pitchFamily="18" charset="0"/>
                <a:ea typeface="Cambria" panose="02040503050406030204" pitchFamily="18" charset="0"/>
              </a:rPr>
              <a:t>Sintesi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Plurimensile</a:t>
            </a:r>
            <a:r>
              <a:rPr lang="en-US" sz="1200" spc="-1" dirty="0">
                <a:solidFill>
                  <a:schemeClr val="tx2"/>
                </a:solidFill>
                <a:latin typeface="Cambria" panose="02040503050406030204" pitchFamily="18" charset="0"/>
                <a:ea typeface="Cambria" panose="02040503050406030204" pitchFamily="18" charset="0"/>
              </a:rPr>
              <a:t> </a:t>
            </a:r>
            <a:r>
              <a:rPr lang="en-US" sz="1200" b="1" spc="-1" dirty="0">
                <a:solidFill>
                  <a:schemeClr val="tx2"/>
                </a:solidFill>
                <a:latin typeface="Cambria" panose="02040503050406030204" pitchFamily="18" charset="0"/>
                <a:ea typeface="Cambria" panose="02040503050406030204" pitchFamily="18" charset="0"/>
              </a:rPr>
              <a:t>PON </a:t>
            </a:r>
          </a:p>
        </p:txBody>
      </p:sp>
      <p:pic>
        <p:nvPicPr>
          <p:cNvPr id="4" name="Immagine 3"/>
          <p:cNvPicPr>
            <a:picLocks noChangeAspect="1"/>
          </p:cNvPicPr>
          <p:nvPr/>
        </p:nvPicPr>
        <p:blipFill>
          <a:blip r:embed="rId2"/>
          <a:stretch>
            <a:fillRect/>
          </a:stretch>
        </p:blipFill>
        <p:spPr>
          <a:xfrm>
            <a:off x="1022445" y="1158518"/>
            <a:ext cx="7040340" cy="4098212"/>
          </a:xfrm>
          <a:prstGeom prst="rect">
            <a:avLst/>
          </a:prstGeom>
        </p:spPr>
      </p:pic>
      <p:pic>
        <p:nvPicPr>
          <p:cNvPr id="11" name="Immagine 10"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12" name="Immagine 6"/>
          <p:cNvPicPr/>
          <p:nvPr/>
        </p:nvPicPr>
        <p:blipFill>
          <a:blip r:embed="rId4"/>
          <a:stretch/>
        </p:blipFill>
        <p:spPr>
          <a:xfrm>
            <a:off x="7166919" y="71588"/>
            <a:ext cx="895866" cy="765124"/>
          </a:xfrm>
          <a:prstGeom prst="rect">
            <a:avLst/>
          </a:prstGeom>
          <a:ln>
            <a:noFill/>
          </a:ln>
        </p:spPr>
      </p:pic>
      <p:sp>
        <p:nvSpPr>
          <p:cNvPr id="13" name="TextShape 3"/>
          <p:cNvSpPr txBox="1"/>
          <p:nvPr/>
        </p:nvSpPr>
        <p:spPr>
          <a:xfrm>
            <a:off x="452878" y="64687"/>
            <a:ext cx="6667953"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nSpc>
                <a:spcPct val="100000"/>
              </a:lnSpc>
            </a:pPr>
            <a:r>
              <a:rPr lang="it-IT" sz="2000" b="1" spc="-1" dirty="0">
                <a:solidFill>
                  <a:srgbClr val="FF0000"/>
                </a:solidFill>
                <a:latin typeface="Athelas Regular"/>
                <a:cs typeface="Athelas Regular"/>
              </a:rPr>
              <a:t>         </a:t>
            </a: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 </a:t>
            </a:r>
            <a:r>
              <a:rPr lang="it-IT" sz="2000" b="1" u="sng" spc="-1" dirty="0">
                <a:solidFill>
                  <a:srgbClr val="FF0000"/>
                </a:solidFill>
                <a:latin typeface="Athelas Regular"/>
                <a:cs typeface="Athelas Regular"/>
              </a:rPr>
              <a:t>Sintesi </a:t>
            </a:r>
            <a:r>
              <a:rPr lang="it-IT" sz="2000" b="1" u="sng" spc="-1" dirty="0" err="1">
                <a:solidFill>
                  <a:srgbClr val="FF0000"/>
                </a:solidFill>
                <a:latin typeface="Athelas Regular"/>
                <a:cs typeface="Athelas Regular"/>
              </a:rPr>
              <a:t>Plurimensile</a:t>
            </a:r>
            <a:r>
              <a:rPr lang="it-IT" sz="2000" b="1" u="sng" spc="-1" dirty="0">
                <a:solidFill>
                  <a:srgbClr val="FF0000"/>
                </a:solidFill>
                <a:latin typeface="Athelas Regular"/>
                <a:cs typeface="Athelas Regular"/>
              </a:rPr>
              <a:t> </a:t>
            </a:r>
            <a:r>
              <a:rPr lang="it-IT" sz="2000" b="1" u="sng" spc="-1" dirty="0">
                <a:solidFill>
                  <a:srgbClr val="800000"/>
                </a:solidFill>
                <a:latin typeface="Athelas Regular"/>
                <a:cs typeface="Athelas Regular"/>
              </a:rPr>
              <a:t>PON</a:t>
            </a:r>
            <a:r>
              <a:rPr lang="it-IT" sz="2000" b="1" u="sng" spc="-1" dirty="0">
                <a:solidFill>
                  <a:srgbClr val="FF0000"/>
                </a:solidFill>
                <a:latin typeface="Athelas Regular"/>
                <a:cs typeface="Athelas Regular"/>
              </a:rPr>
              <a:t> (2)</a:t>
            </a:r>
            <a:endParaRPr lang="it-IT" sz="2000" b="0" u="sng" strike="noStrike" spc="-1" dirty="0">
              <a:solidFill>
                <a:schemeClr val="tx2">
                  <a:lumMod val="75000"/>
                </a:schemeClr>
              </a:solidFill>
              <a:latin typeface="Athelas Regular"/>
              <a:cs typeface="Athelas Regular"/>
            </a:endParaRPr>
          </a:p>
        </p:txBody>
      </p:sp>
      <p:sp>
        <p:nvSpPr>
          <p:cNvPr id="14" name="CasellaDiTesto 13"/>
          <p:cNvSpPr txBox="1"/>
          <p:nvPr/>
        </p:nvSpPr>
        <p:spPr>
          <a:xfrm>
            <a:off x="6171594" y="4933492"/>
            <a:ext cx="2193205" cy="184666"/>
          </a:xfrm>
          <a:prstGeom prst="rect">
            <a:avLst/>
          </a:prstGeom>
          <a:noFill/>
        </p:spPr>
        <p:txBody>
          <a:bodyPr wrap="square" rtlCol="0">
            <a:spAutoFit/>
          </a:bodyPr>
          <a:lstStyle/>
          <a:p>
            <a:r>
              <a:rPr lang="it-IT" sz="600" dirty="0"/>
              <a:t>/</a:t>
            </a:r>
            <a:r>
              <a:rPr lang="it-IT" sz="600" dirty="0" err="1"/>
              <a:t>Rector’sDelegate</a:t>
            </a:r>
            <a:endParaRPr lang="it-IT" sz="600" dirty="0"/>
          </a:p>
        </p:txBody>
      </p:sp>
      <p:sp>
        <p:nvSpPr>
          <p:cNvPr id="15" name="CasellaDiTesto 14"/>
          <p:cNvSpPr txBox="1"/>
          <p:nvPr/>
        </p:nvSpPr>
        <p:spPr>
          <a:xfrm>
            <a:off x="6633008" y="5283470"/>
            <a:ext cx="2509572" cy="830997"/>
          </a:xfrm>
          <a:prstGeom prst="rect">
            <a:avLst/>
          </a:prstGeom>
          <a:noFill/>
          <a:ln>
            <a:solidFill>
              <a:schemeClr val="accent2"/>
            </a:solidFill>
          </a:ln>
        </p:spPr>
        <p:txBody>
          <a:bodyPr wrap="square" rtlCol="0">
            <a:spAutoFit/>
          </a:bodyPr>
          <a:lstStyle/>
          <a:p>
            <a:pPr algn="just"/>
            <a:r>
              <a:rPr lang="it-IT" sz="800" b="1" dirty="0">
                <a:solidFill>
                  <a:srgbClr val="FF0000"/>
                </a:solidFill>
              </a:rPr>
              <a:t>In alcuni PON, potrebbe essere richiesto un firmatario alternativo o aggiuntivo al Direttore di Dipartimento: ossia un Delegato del Rettore </a:t>
            </a:r>
            <a:r>
              <a:rPr lang="it-IT" sz="800" b="1" dirty="0">
                <a:solidFill>
                  <a:srgbClr val="FF0000"/>
                </a:solidFill>
                <a:sym typeface="Wingdings" panose="05000000000000000000" pitchFamily="2" charset="2"/>
              </a:rPr>
              <a:t> </a:t>
            </a:r>
            <a:r>
              <a:rPr lang="it-IT" sz="800" b="1" dirty="0">
                <a:solidFill>
                  <a:srgbClr val="FF0000"/>
                </a:solidFill>
              </a:rPr>
              <a:t>inserendo anche il nominativo del Delegato del Rettore come Risorsa Umana in U-</a:t>
            </a:r>
            <a:r>
              <a:rPr lang="it-IT" sz="800" b="1" dirty="0" err="1">
                <a:solidFill>
                  <a:srgbClr val="FF0000"/>
                </a:solidFill>
              </a:rPr>
              <a:t>Gov</a:t>
            </a:r>
            <a:r>
              <a:rPr lang="it-IT" sz="800" b="1" dirty="0">
                <a:solidFill>
                  <a:srgbClr val="FF0000"/>
                </a:solidFill>
              </a:rPr>
              <a:t>, il suo nominativo sarà riportato in automatico nel TS</a:t>
            </a:r>
          </a:p>
        </p:txBody>
      </p:sp>
      <p:cxnSp>
        <p:nvCxnSpPr>
          <p:cNvPr id="17" name="Connettore 2 16"/>
          <p:cNvCxnSpPr/>
          <p:nvPr/>
        </p:nvCxnSpPr>
        <p:spPr>
          <a:xfrm flipH="1">
            <a:off x="4889045" y="4743470"/>
            <a:ext cx="253093" cy="220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3685843" y="5312256"/>
            <a:ext cx="2373532" cy="584776"/>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Direttore del </a:t>
            </a:r>
            <a:r>
              <a:rPr lang="it-IT" sz="800" b="1" dirty="0" err="1">
                <a:solidFill>
                  <a:srgbClr val="FF0000"/>
                </a:solidFill>
              </a:rPr>
              <a:t>Dip</a:t>
            </a:r>
            <a:r>
              <a:rPr lang="it-IT" sz="800" b="1" dirty="0">
                <a:solidFill>
                  <a:srgbClr val="FF0000"/>
                </a:solidFill>
              </a:rPr>
              <a:t>, ossia inserendo anche il Direttore del Dipartimento come Risorsa Umana in U-</a:t>
            </a:r>
            <a:r>
              <a:rPr lang="it-IT" sz="800" b="1" dirty="0" err="1">
                <a:solidFill>
                  <a:srgbClr val="FF0000"/>
                </a:solidFill>
              </a:rPr>
              <a:t>Gov</a:t>
            </a:r>
            <a:r>
              <a:rPr lang="it-IT" sz="800" b="1" dirty="0">
                <a:solidFill>
                  <a:srgbClr val="FF0000"/>
                </a:solidFill>
              </a:rPr>
              <a:t> -&gt; il suo nominativo sarà riportato in automatico nel TS</a:t>
            </a:r>
          </a:p>
        </p:txBody>
      </p:sp>
      <p:cxnSp>
        <p:nvCxnSpPr>
          <p:cNvPr id="9" name="Connettore 2 8"/>
          <p:cNvCxnSpPr/>
          <p:nvPr/>
        </p:nvCxnSpPr>
        <p:spPr>
          <a:xfrm flipV="1">
            <a:off x="5320553" y="5090694"/>
            <a:ext cx="462337" cy="211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flipH="1" flipV="1">
            <a:off x="6664491" y="5132916"/>
            <a:ext cx="367334"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5161801" y="4253582"/>
            <a:ext cx="2957116" cy="461665"/>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RS, ossia inserendo il nominativo del </a:t>
            </a:r>
            <a:r>
              <a:rPr lang="it-IT" sz="800" b="1" dirty="0" err="1">
                <a:solidFill>
                  <a:srgbClr val="FF0000"/>
                </a:solidFill>
              </a:rPr>
              <a:t>Resp</a:t>
            </a:r>
            <a:r>
              <a:rPr lang="it-IT" sz="800" b="1" dirty="0">
                <a:solidFill>
                  <a:srgbClr val="FF0000"/>
                </a:solidFill>
              </a:rPr>
              <a:t>. Scientifico in U-</a:t>
            </a:r>
            <a:r>
              <a:rPr lang="it-IT" sz="800" b="1" dirty="0" err="1">
                <a:solidFill>
                  <a:srgbClr val="FF0000"/>
                </a:solidFill>
              </a:rPr>
              <a:t>Gov</a:t>
            </a:r>
            <a:r>
              <a:rPr lang="it-IT" sz="800" b="1" dirty="0">
                <a:solidFill>
                  <a:srgbClr val="FF0000"/>
                </a:solidFill>
              </a:rPr>
              <a:t>, nella sezione “ruoli” -&gt; il nominativo del RS sarà riportato in automatico nel TS</a:t>
            </a:r>
          </a:p>
        </p:txBody>
      </p:sp>
      <p:pic>
        <p:nvPicPr>
          <p:cNvPr id="1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291" y="1144889"/>
            <a:ext cx="979021" cy="42443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86150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0" name="CustomShape 2"/>
          <p:cNvSpPr/>
          <p:nvPr/>
        </p:nvSpPr>
        <p:spPr>
          <a:xfrm>
            <a:off x="272089" y="6133902"/>
            <a:ext cx="8671056" cy="667671"/>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200" spc="-1" dirty="0" err="1">
                <a:solidFill>
                  <a:srgbClr val="1F497D"/>
                </a:solidFill>
                <a:latin typeface="Cambria" panose="02040503050406030204" pitchFamily="18" charset="0"/>
                <a:ea typeface="Cambria" panose="02040503050406030204" pitchFamily="18" charset="0"/>
              </a:rPr>
              <a:t>Questo</a:t>
            </a:r>
            <a:r>
              <a:rPr lang="en-US" sz="1200" spc="-1" dirty="0">
                <a:solidFill>
                  <a:srgbClr val="1F497D"/>
                </a:solidFill>
                <a:latin typeface="Cambria" panose="02040503050406030204" pitchFamily="18" charset="0"/>
                <a:ea typeface="Cambria" panose="02040503050406030204" pitchFamily="18" charset="0"/>
              </a:rPr>
              <a:t> è </a:t>
            </a:r>
            <a:r>
              <a:rPr lang="en-US" sz="1200" spc="-1" dirty="0" err="1">
                <a:solidFill>
                  <a:srgbClr val="1F497D"/>
                </a:solidFill>
                <a:latin typeface="Cambria" panose="02040503050406030204" pitchFamily="18" charset="0"/>
                <a:ea typeface="Cambria" panose="02040503050406030204" pitchFamily="18" charset="0"/>
              </a:rPr>
              <a:t>il</a:t>
            </a:r>
            <a:r>
              <a:rPr lang="en-US" sz="1200" spc="-1" dirty="0">
                <a:solidFill>
                  <a:srgbClr val="1F497D"/>
                </a:solidFill>
                <a:latin typeface="Cambria" panose="02040503050406030204" pitchFamily="18" charset="0"/>
                <a:ea typeface="Cambria" panose="02040503050406030204" pitchFamily="18" charset="0"/>
              </a:rPr>
              <a:t> Report di </a:t>
            </a:r>
            <a:r>
              <a:rPr lang="en-US" sz="1200" spc="-1" dirty="0" err="1">
                <a:solidFill>
                  <a:srgbClr val="1F497D"/>
                </a:solidFill>
                <a:latin typeface="Cambria" panose="02040503050406030204" pitchFamily="18" charset="0"/>
                <a:ea typeface="Cambria" panose="02040503050406030204" pitchFamily="18" charset="0"/>
              </a:rPr>
              <a:t>uno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specifico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progetto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riporta</a:t>
            </a:r>
            <a:r>
              <a:rPr lang="en-US" sz="1200" spc="-1" dirty="0">
                <a:solidFill>
                  <a:srgbClr val="1F497D"/>
                </a:solidFill>
                <a:latin typeface="Cambria" panose="02040503050406030204" pitchFamily="18" charset="0"/>
                <a:ea typeface="Cambria" panose="02040503050406030204" pitchFamily="18" charset="0"/>
              </a:rPr>
              <a:t> le ore </a:t>
            </a:r>
            <a:r>
              <a:rPr lang="en-US" sz="1200" spc="-1" dirty="0" err="1">
                <a:solidFill>
                  <a:srgbClr val="1F497D"/>
                </a:solidFill>
                <a:latin typeface="Cambria" panose="02040503050406030204" pitchFamily="18" charset="0"/>
                <a:ea typeface="Cambria" panose="02040503050406030204" pitchFamily="18" charset="0"/>
              </a:rPr>
              <a:t>inserite</a:t>
            </a:r>
            <a:r>
              <a:rPr lang="en-US" sz="1200" spc="-1" dirty="0">
                <a:solidFill>
                  <a:srgbClr val="1F497D"/>
                </a:solidFill>
                <a:latin typeface="Cambria" panose="02040503050406030204" pitchFamily="18" charset="0"/>
                <a:ea typeface="Cambria" panose="02040503050406030204" pitchFamily="18" charset="0"/>
              </a:rPr>
              <a:t> per lo </a:t>
            </a:r>
            <a:r>
              <a:rPr lang="en-US" sz="1200" spc="-1" dirty="0" err="1">
                <a:solidFill>
                  <a:srgbClr val="1F497D"/>
                </a:solidFill>
                <a:latin typeface="Cambria" panose="02040503050406030204" pitchFamily="18" charset="0"/>
                <a:ea typeface="Cambria" panose="02040503050406030204" pitchFamily="18" charset="0"/>
              </a:rPr>
              <a:t>specifico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progetto</a:t>
            </a:r>
            <a:r>
              <a:rPr lang="en-US" sz="1200" spc="-1" dirty="0">
                <a:solidFill>
                  <a:srgbClr val="1F497D"/>
                </a:solidFill>
                <a:latin typeface="Cambria" panose="02040503050406030204" pitchFamily="18" charset="0"/>
                <a:ea typeface="Cambria" panose="02040503050406030204" pitchFamily="18" charset="0"/>
              </a:rPr>
              <a:t>, in </a:t>
            </a:r>
            <a:r>
              <a:rPr lang="en-US" sz="1200" spc="-1" dirty="0" err="1">
                <a:solidFill>
                  <a:srgbClr val="1F497D"/>
                </a:solidFill>
                <a:latin typeface="Cambria" panose="02040503050406030204" pitchFamily="18" charset="0"/>
                <a:ea typeface="Cambria" panose="02040503050406030204" pitchFamily="18" charset="0"/>
              </a:rPr>
              <a:t>maniera</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comunque</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integrata</a:t>
            </a:r>
            <a:r>
              <a:rPr lang="en-US" sz="1200" spc="-1" dirty="0">
                <a:solidFill>
                  <a:srgbClr val="1F497D"/>
                </a:solidFill>
                <a:latin typeface="Cambria" panose="02040503050406030204" pitchFamily="18" charset="0"/>
                <a:ea typeface="Cambria" panose="02040503050406030204" pitchFamily="18" charset="0"/>
              </a:rPr>
              <a:t> con </a:t>
            </a:r>
            <a:r>
              <a:rPr lang="en-US" sz="1200" spc="-1" dirty="0" err="1">
                <a:solidFill>
                  <a:srgbClr val="1F497D"/>
                </a:solidFill>
                <a:latin typeface="Cambria" panose="02040503050406030204" pitchFamily="18" charset="0"/>
                <a:ea typeface="Cambria" panose="02040503050406030204" pitchFamily="18" charset="0"/>
              </a:rPr>
              <a:t>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progetti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finanziati</a:t>
            </a:r>
            <a:r>
              <a:rPr lang="en-US" sz="1200" spc="-1" dirty="0">
                <a:solidFill>
                  <a:srgbClr val="1F497D"/>
                </a:solidFill>
                <a:latin typeface="Cambria" panose="02040503050406030204" pitchFamily="18" charset="0"/>
                <a:ea typeface="Cambria" panose="02040503050406030204" pitchFamily="18" charset="0"/>
              </a:rPr>
              <a:t> da </a:t>
            </a:r>
            <a:r>
              <a:rPr lang="en-US" sz="1200" spc="-1" dirty="0" err="1">
                <a:solidFill>
                  <a:srgbClr val="1F497D"/>
                </a:solidFill>
                <a:latin typeface="Cambria" panose="02040503050406030204" pitchFamily="18" charset="0"/>
                <a:ea typeface="Cambria" panose="02040503050406030204" pitchFamily="18" charset="0"/>
              </a:rPr>
              <a:t>altri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programmi</a:t>
            </a:r>
            <a:r>
              <a:rPr lang="en-US" sz="1200" spc="-1" dirty="0">
                <a:solidFill>
                  <a:srgbClr val="1F497D"/>
                </a:solidFill>
                <a:latin typeface="Cambria" panose="02040503050406030204" pitchFamily="18" charset="0"/>
                <a:ea typeface="Cambria" panose="02040503050406030204" pitchFamily="18" charset="0"/>
              </a:rPr>
              <a:t> (Il report </a:t>
            </a:r>
            <a:r>
              <a:rPr lang="en-US" sz="1200" spc="-1" dirty="0" err="1">
                <a:solidFill>
                  <a:srgbClr val="1F497D"/>
                </a:solidFill>
                <a:latin typeface="Cambria" panose="02040503050406030204" pitchFamily="18" charset="0"/>
                <a:ea typeface="Cambria" panose="02040503050406030204" pitchFamily="18" charset="0"/>
              </a:rPr>
              <a:t>specifico</a:t>
            </a:r>
            <a:r>
              <a:rPr lang="en-US" sz="1200" spc="-1" dirty="0">
                <a:solidFill>
                  <a:srgbClr val="1F497D"/>
                </a:solidFill>
                <a:latin typeface="Cambria" panose="02040503050406030204" pitchFamily="18" charset="0"/>
                <a:ea typeface="Cambria" panose="02040503050406030204" pitchFamily="18" charset="0"/>
              </a:rPr>
              <a:t> è </a:t>
            </a:r>
            <a:r>
              <a:rPr lang="en-US" sz="1200" spc="-1" dirty="0" err="1">
                <a:solidFill>
                  <a:srgbClr val="1F497D"/>
                </a:solidFill>
                <a:latin typeface="Cambria" panose="02040503050406030204" pitchFamily="18" charset="0"/>
                <a:ea typeface="Cambria" panose="02040503050406030204" pitchFamily="18" charset="0"/>
              </a:rPr>
              <a:t>stato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personalizzato</a:t>
            </a:r>
            <a:r>
              <a:rPr lang="en-US" sz="1200" spc="-1" dirty="0">
                <a:solidFill>
                  <a:srgbClr val="1F497D"/>
                </a:solidFill>
                <a:latin typeface="Cambria" panose="02040503050406030204" pitchFamily="18" charset="0"/>
                <a:ea typeface="Cambria" panose="02040503050406030204" pitchFamily="18" charset="0"/>
              </a:rPr>
              <a:t> con </a:t>
            </a:r>
            <a:r>
              <a:rPr lang="en-US" sz="1200" spc="-1" dirty="0" err="1">
                <a:solidFill>
                  <a:srgbClr val="1F497D"/>
                </a:solidFill>
                <a:latin typeface="Cambria" panose="02040503050406030204" pitchFamily="18" charset="0"/>
                <a:ea typeface="Cambria" panose="02040503050406030204" pitchFamily="18" charset="0"/>
              </a:rPr>
              <a:t>il</a:t>
            </a:r>
            <a:r>
              <a:rPr lang="en-US" sz="1200" spc="-1" dirty="0">
                <a:solidFill>
                  <a:srgbClr val="1F497D"/>
                </a:solidFill>
                <a:latin typeface="Cambria" panose="02040503050406030204" pitchFamily="18" charset="0"/>
                <a:ea typeface="Cambria" panose="02040503050406030204" pitchFamily="18" charset="0"/>
              </a:rPr>
              <a:t>/</a:t>
            </a:r>
            <a:r>
              <a:rPr lang="en-US" sz="1200" spc="-1" dirty="0" err="1">
                <a:solidFill>
                  <a:srgbClr val="1F497D"/>
                </a:solidFill>
                <a:latin typeface="Cambria" panose="02040503050406030204" pitchFamily="18" charset="0"/>
                <a:ea typeface="Cambria" panose="02040503050406030204" pitchFamily="18" charset="0"/>
              </a:rPr>
              <a:t>i</a:t>
            </a:r>
            <a:r>
              <a:rPr lang="en-US" sz="1200" spc="-1" dirty="0">
                <a:solidFill>
                  <a:srgbClr val="1F497D"/>
                </a:solidFill>
                <a:latin typeface="Cambria" panose="02040503050406030204" pitchFamily="18" charset="0"/>
                <a:ea typeface="Cambria" panose="02040503050406030204" pitchFamily="18" charset="0"/>
              </a:rPr>
              <a:t> logo/</a:t>
            </a:r>
            <a:r>
              <a:rPr lang="en-US" sz="1200" spc="-1" dirty="0" err="1">
                <a:solidFill>
                  <a:srgbClr val="1F497D"/>
                </a:solidFill>
                <a:latin typeface="Cambria" panose="02040503050406030204" pitchFamily="18" charset="0"/>
                <a:ea typeface="Cambria" panose="02040503050406030204" pitchFamily="18" charset="0"/>
              </a:rPr>
              <a:t>loghi</a:t>
            </a:r>
            <a:r>
              <a:rPr lang="en-US" sz="1200" spc="-1" dirty="0">
                <a:solidFill>
                  <a:srgbClr val="1F497D"/>
                </a:solidFill>
                <a:latin typeface="Cambria" panose="02040503050406030204" pitchFamily="18" charset="0"/>
                <a:ea typeface="Cambria" panose="02040503050406030204" pitchFamily="18" charset="0"/>
              </a:rPr>
              <a:t> del </a:t>
            </a:r>
            <a:r>
              <a:rPr lang="en-US" sz="1200" spc="-1" dirty="0" err="1">
                <a:solidFill>
                  <a:srgbClr val="1F497D"/>
                </a:solidFill>
                <a:latin typeface="Cambria" panose="02040503050406030204" pitchFamily="18" charset="0"/>
                <a:ea typeface="Cambria" panose="02040503050406030204" pitchFamily="18" charset="0"/>
              </a:rPr>
              <a:t>rispettivo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programma</a:t>
            </a:r>
            <a:r>
              <a:rPr lang="en-US" sz="1200" spc="-1" dirty="0">
                <a:solidFill>
                  <a:srgbClr val="1F497D"/>
                </a:solidFill>
                <a:latin typeface="Cambria" panose="02040503050406030204" pitchFamily="18" charset="0"/>
                <a:ea typeface="Cambria" panose="02040503050406030204" pitchFamily="18" charset="0"/>
              </a:rPr>
              <a:t> di </a:t>
            </a:r>
            <a:r>
              <a:rPr lang="en-US" sz="1200" spc="-1" dirty="0" err="1">
                <a:solidFill>
                  <a:srgbClr val="1F497D"/>
                </a:solidFill>
                <a:latin typeface="Cambria" panose="02040503050406030204" pitchFamily="18" charset="0"/>
                <a:ea typeface="Cambria" panose="02040503050406030204" pitchFamily="18" charset="0"/>
              </a:rPr>
              <a:t>finanziamento</a:t>
            </a:r>
            <a:r>
              <a:rPr lang="en-US" sz="1200" spc="-1" dirty="0">
                <a:solidFill>
                  <a:srgbClr val="1F497D"/>
                </a:solidFill>
                <a:latin typeface="Cambria" panose="02040503050406030204" pitchFamily="18" charset="0"/>
                <a:ea typeface="Cambria" panose="02040503050406030204" pitchFamily="18" charset="0"/>
              </a:rPr>
              <a:t>) -&gt;&gt; Qui è </a:t>
            </a:r>
            <a:r>
              <a:rPr lang="en-US" sz="1200" spc="-1" dirty="0" err="1">
                <a:solidFill>
                  <a:srgbClr val="1F497D"/>
                </a:solidFill>
                <a:latin typeface="Cambria" panose="02040503050406030204" pitchFamily="18" charset="0"/>
                <a:ea typeface="Cambria" panose="02040503050406030204" pitchFamily="18" charset="0"/>
              </a:rPr>
              <a:t>rappresentato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il</a:t>
            </a:r>
            <a:r>
              <a:rPr lang="en-US" sz="1200" spc="-1" dirty="0">
                <a:solidFill>
                  <a:srgbClr val="1F497D"/>
                </a:solidFill>
                <a:latin typeface="Cambria" panose="02040503050406030204" pitchFamily="18" charset="0"/>
                <a:ea typeface="Cambria" panose="02040503050406030204" pitchFamily="18" charset="0"/>
              </a:rPr>
              <a:t> Report Timesheet </a:t>
            </a:r>
            <a:r>
              <a:rPr lang="en-US" sz="1200" spc="-1" dirty="0" err="1">
                <a:solidFill>
                  <a:srgbClr val="1F497D"/>
                </a:solidFill>
                <a:latin typeface="Cambria" panose="02040503050406030204" pitchFamily="18" charset="0"/>
                <a:ea typeface="Cambria" panose="02040503050406030204" pitchFamily="18" charset="0"/>
              </a:rPr>
              <a:t>Sintesi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Plurimensile</a:t>
            </a:r>
            <a:r>
              <a:rPr lang="en-US" sz="1200" spc="-1" dirty="0">
                <a:solidFill>
                  <a:srgbClr val="1F497D"/>
                </a:solidFill>
                <a:latin typeface="Cambria" panose="02040503050406030204" pitchFamily="18" charset="0"/>
                <a:ea typeface="Cambria" panose="02040503050406030204" pitchFamily="18" charset="0"/>
              </a:rPr>
              <a:t> </a:t>
            </a:r>
            <a:r>
              <a:rPr lang="en-US" sz="1200" b="1" spc="-1" dirty="0">
                <a:solidFill>
                  <a:srgbClr val="1F497D"/>
                </a:solidFill>
                <a:latin typeface="Cambria" panose="02040503050406030204" pitchFamily="18" charset="0"/>
                <a:ea typeface="Cambria" panose="02040503050406030204" pitchFamily="18" charset="0"/>
              </a:rPr>
              <a:t>POR </a:t>
            </a: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53" y="1200690"/>
            <a:ext cx="7191727" cy="4082205"/>
          </a:xfrm>
          <a:prstGeom prst="rect">
            <a:avLst/>
          </a:prstGeom>
        </p:spPr>
      </p:pic>
      <p:pic>
        <p:nvPicPr>
          <p:cNvPr id="15" name="Immagine 14"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16" name="Immagine 6"/>
          <p:cNvPicPr/>
          <p:nvPr/>
        </p:nvPicPr>
        <p:blipFill>
          <a:blip r:embed="rId4"/>
          <a:stretch/>
        </p:blipFill>
        <p:spPr>
          <a:xfrm>
            <a:off x="7166919" y="71588"/>
            <a:ext cx="895866" cy="765124"/>
          </a:xfrm>
          <a:prstGeom prst="rect">
            <a:avLst/>
          </a:prstGeom>
          <a:ln>
            <a:noFill/>
          </a:ln>
        </p:spPr>
      </p:pic>
      <p:sp>
        <p:nvSpPr>
          <p:cNvPr id="17" name="TextShape 3"/>
          <p:cNvSpPr txBox="1"/>
          <p:nvPr/>
        </p:nvSpPr>
        <p:spPr>
          <a:xfrm>
            <a:off x="1233889" y="38654"/>
            <a:ext cx="5758249"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gn="ctr">
              <a:lnSpc>
                <a:spcPct val="100000"/>
              </a:lnSpc>
            </a:pP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a:t>
            </a:r>
            <a:r>
              <a:rPr lang="it-IT" sz="2000" b="1" u="sng" spc="-1" dirty="0">
                <a:solidFill>
                  <a:srgbClr val="FF0000"/>
                </a:solidFill>
                <a:latin typeface="Athelas Regular"/>
                <a:cs typeface="Athelas Regular"/>
              </a:rPr>
              <a:t> Sintesi </a:t>
            </a:r>
            <a:r>
              <a:rPr lang="it-IT" sz="2000" b="1" u="sng" spc="-1" dirty="0" err="1">
                <a:solidFill>
                  <a:srgbClr val="FF0000"/>
                </a:solidFill>
                <a:latin typeface="Athelas Regular"/>
                <a:cs typeface="Athelas Regular"/>
              </a:rPr>
              <a:t>Plurimensile</a:t>
            </a:r>
            <a:r>
              <a:rPr lang="it-IT" sz="2000" b="1" u="sng" spc="-1" dirty="0">
                <a:solidFill>
                  <a:srgbClr val="FF0000"/>
                </a:solidFill>
                <a:latin typeface="Athelas Regular"/>
                <a:cs typeface="Athelas Regular"/>
              </a:rPr>
              <a:t> </a:t>
            </a:r>
            <a:r>
              <a:rPr lang="it-IT" sz="2000" b="1" u="sng" spc="-1" dirty="0">
                <a:solidFill>
                  <a:srgbClr val="800000"/>
                </a:solidFill>
                <a:latin typeface="Athelas Regular"/>
                <a:cs typeface="Athelas Regular"/>
              </a:rPr>
              <a:t>POR</a:t>
            </a:r>
            <a:r>
              <a:rPr lang="it-IT" sz="2000" b="1" u="sng" spc="-1" dirty="0">
                <a:solidFill>
                  <a:srgbClr val="FF0000"/>
                </a:solidFill>
                <a:latin typeface="Athelas Regular"/>
                <a:cs typeface="Athelas Regular"/>
              </a:rPr>
              <a:t> (3)</a:t>
            </a:r>
            <a:endParaRPr lang="it-IT" sz="2000" b="0" u="sng" strike="noStrike" spc="-1" dirty="0">
              <a:solidFill>
                <a:schemeClr val="tx2">
                  <a:lumMod val="75000"/>
                </a:schemeClr>
              </a:solidFill>
              <a:latin typeface="Athelas Regular"/>
              <a:cs typeface="Athelas Regular"/>
            </a:endParaRPr>
          </a:p>
        </p:txBody>
      </p:sp>
      <p:sp>
        <p:nvSpPr>
          <p:cNvPr id="18" name="CasellaDiTesto 17"/>
          <p:cNvSpPr txBox="1"/>
          <p:nvPr/>
        </p:nvSpPr>
        <p:spPr>
          <a:xfrm>
            <a:off x="6351230" y="4957493"/>
            <a:ext cx="2193205" cy="184666"/>
          </a:xfrm>
          <a:prstGeom prst="rect">
            <a:avLst/>
          </a:prstGeom>
          <a:noFill/>
        </p:spPr>
        <p:txBody>
          <a:bodyPr wrap="square" rtlCol="0">
            <a:spAutoFit/>
          </a:bodyPr>
          <a:lstStyle/>
          <a:p>
            <a:r>
              <a:rPr lang="it-IT" sz="600" dirty="0"/>
              <a:t>/</a:t>
            </a:r>
            <a:r>
              <a:rPr lang="it-IT" sz="600" dirty="0" err="1"/>
              <a:t>Rector’sDelegate</a:t>
            </a:r>
            <a:r>
              <a:rPr lang="it-IT" sz="600" dirty="0"/>
              <a:t>)</a:t>
            </a:r>
          </a:p>
        </p:txBody>
      </p:sp>
      <p:sp>
        <p:nvSpPr>
          <p:cNvPr id="20" name="CasellaDiTesto 19"/>
          <p:cNvSpPr txBox="1"/>
          <p:nvPr/>
        </p:nvSpPr>
        <p:spPr>
          <a:xfrm>
            <a:off x="6267094" y="5168014"/>
            <a:ext cx="2866411" cy="707886"/>
          </a:xfrm>
          <a:prstGeom prst="rect">
            <a:avLst/>
          </a:prstGeom>
          <a:noFill/>
          <a:ln>
            <a:solidFill>
              <a:schemeClr val="accent2"/>
            </a:solidFill>
          </a:ln>
        </p:spPr>
        <p:txBody>
          <a:bodyPr wrap="square" rtlCol="0">
            <a:spAutoFit/>
          </a:bodyPr>
          <a:lstStyle/>
          <a:p>
            <a:pPr algn="just"/>
            <a:r>
              <a:rPr lang="it-IT" sz="800" b="1" dirty="0">
                <a:solidFill>
                  <a:srgbClr val="FF0000"/>
                </a:solidFill>
              </a:rPr>
              <a:t>In alcuni POR, potrebbe essere richiesto un firmatario alternativo o aggiuntivo al Direttore di Dipartimento: ossia un Delegato del Rettore </a:t>
            </a:r>
            <a:r>
              <a:rPr lang="it-IT" sz="800" b="1" dirty="0">
                <a:solidFill>
                  <a:srgbClr val="FF0000"/>
                </a:solidFill>
                <a:sym typeface="Wingdings" panose="05000000000000000000" pitchFamily="2" charset="2"/>
              </a:rPr>
              <a:t> </a:t>
            </a:r>
            <a:r>
              <a:rPr lang="it-IT" sz="800" b="1" dirty="0">
                <a:solidFill>
                  <a:srgbClr val="FF0000"/>
                </a:solidFill>
              </a:rPr>
              <a:t>inserendo anche il nominativo del Delegato del Rettore come Risorsa Umana in U-</a:t>
            </a:r>
            <a:r>
              <a:rPr lang="it-IT" sz="800" b="1" dirty="0" err="1">
                <a:solidFill>
                  <a:srgbClr val="FF0000"/>
                </a:solidFill>
              </a:rPr>
              <a:t>Gov</a:t>
            </a:r>
            <a:r>
              <a:rPr lang="it-IT" sz="800" b="1" dirty="0">
                <a:solidFill>
                  <a:srgbClr val="FF0000"/>
                </a:solidFill>
              </a:rPr>
              <a:t>, il suo nominativo sarà riportato in automatico nel TS</a:t>
            </a:r>
          </a:p>
        </p:txBody>
      </p:sp>
      <p:cxnSp>
        <p:nvCxnSpPr>
          <p:cNvPr id="21" name="Connettore 2 20"/>
          <p:cNvCxnSpPr/>
          <p:nvPr/>
        </p:nvCxnSpPr>
        <p:spPr>
          <a:xfrm flipH="1">
            <a:off x="4764851" y="4544046"/>
            <a:ext cx="377288" cy="413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a:off x="5176964" y="4085726"/>
            <a:ext cx="2957116" cy="461665"/>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RS, ossia inserendo il nominativo del </a:t>
            </a:r>
            <a:r>
              <a:rPr lang="it-IT" sz="800" b="1" dirty="0" err="1">
                <a:solidFill>
                  <a:srgbClr val="FF0000"/>
                </a:solidFill>
              </a:rPr>
              <a:t>Resp</a:t>
            </a:r>
            <a:r>
              <a:rPr lang="it-IT" sz="800" b="1" dirty="0">
                <a:solidFill>
                  <a:srgbClr val="FF0000"/>
                </a:solidFill>
              </a:rPr>
              <a:t>. Scientifico in U-</a:t>
            </a:r>
            <a:r>
              <a:rPr lang="it-IT" sz="800" b="1" dirty="0" err="1">
                <a:solidFill>
                  <a:srgbClr val="FF0000"/>
                </a:solidFill>
              </a:rPr>
              <a:t>Gov</a:t>
            </a:r>
            <a:r>
              <a:rPr lang="it-IT" sz="800" b="1" dirty="0">
                <a:solidFill>
                  <a:srgbClr val="FF0000"/>
                </a:solidFill>
              </a:rPr>
              <a:t>, nella sezione “ruoli” -&gt; il nominativo del RS sarà riportato in automatico nel TS</a:t>
            </a:r>
          </a:p>
        </p:txBody>
      </p:sp>
      <p:sp>
        <p:nvSpPr>
          <p:cNvPr id="23" name="CasellaDiTesto 22"/>
          <p:cNvSpPr txBox="1"/>
          <p:nvPr/>
        </p:nvSpPr>
        <p:spPr>
          <a:xfrm>
            <a:off x="3274523" y="5251407"/>
            <a:ext cx="2553956" cy="584776"/>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Direttore del </a:t>
            </a:r>
            <a:r>
              <a:rPr lang="it-IT" sz="800" b="1" dirty="0" err="1">
                <a:solidFill>
                  <a:srgbClr val="FF0000"/>
                </a:solidFill>
              </a:rPr>
              <a:t>Dip</a:t>
            </a:r>
            <a:r>
              <a:rPr lang="it-IT" sz="800" b="1" dirty="0">
                <a:solidFill>
                  <a:srgbClr val="FF0000"/>
                </a:solidFill>
              </a:rPr>
              <a:t>, ossia inserendo anche il Direttore del Dipartimento come Risorsa Umana in U-</a:t>
            </a:r>
            <a:r>
              <a:rPr lang="it-IT" sz="800" b="1" dirty="0" err="1">
                <a:solidFill>
                  <a:srgbClr val="FF0000"/>
                </a:solidFill>
              </a:rPr>
              <a:t>Gov</a:t>
            </a:r>
            <a:r>
              <a:rPr lang="it-IT" sz="800" b="1" dirty="0">
                <a:solidFill>
                  <a:srgbClr val="FF0000"/>
                </a:solidFill>
              </a:rPr>
              <a:t> -&gt; il suo nominativo sarà riportato in automatico nel TS</a:t>
            </a:r>
          </a:p>
        </p:txBody>
      </p:sp>
      <p:cxnSp>
        <p:nvCxnSpPr>
          <p:cNvPr id="24" name="Connettore 2 23"/>
          <p:cNvCxnSpPr/>
          <p:nvPr/>
        </p:nvCxnSpPr>
        <p:spPr>
          <a:xfrm flipV="1">
            <a:off x="5460599" y="5091900"/>
            <a:ext cx="462337" cy="211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flipH="1" flipV="1">
            <a:off x="7069315" y="5145402"/>
            <a:ext cx="245884" cy="64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258" y="935715"/>
            <a:ext cx="799719" cy="3466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338316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0" name="CustomShape 2"/>
          <p:cNvSpPr/>
          <p:nvPr/>
        </p:nvSpPr>
        <p:spPr>
          <a:xfrm>
            <a:off x="242416" y="5712441"/>
            <a:ext cx="8671056" cy="816239"/>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400" u="sng" spc="-1" dirty="0" err="1">
                <a:solidFill>
                  <a:srgbClr val="FF0000"/>
                </a:solidFill>
                <a:latin typeface="Cambria" panose="02040503050406030204" pitchFamily="18" charset="0"/>
                <a:ea typeface="Cambria" panose="02040503050406030204" pitchFamily="18" charset="0"/>
              </a:rPr>
              <a:t>Questo</a:t>
            </a:r>
            <a:r>
              <a:rPr lang="en-US" sz="1400" u="sng" spc="-1" dirty="0">
                <a:solidFill>
                  <a:srgbClr val="FF0000"/>
                </a:solidFill>
                <a:latin typeface="Cambria" panose="02040503050406030204" pitchFamily="18" charset="0"/>
                <a:ea typeface="Cambria" panose="02040503050406030204" pitchFamily="18" charset="0"/>
              </a:rPr>
              <a:t> report è </a:t>
            </a:r>
            <a:r>
              <a:rPr lang="en-US" sz="1400" u="sng" spc="-1" dirty="0" err="1">
                <a:solidFill>
                  <a:srgbClr val="FF0000"/>
                </a:solidFill>
                <a:latin typeface="Cambria" panose="02040503050406030204" pitchFamily="18" charset="0"/>
                <a:ea typeface="Cambria" panose="02040503050406030204" pitchFamily="18" charset="0"/>
              </a:rPr>
              <a:t>valido</a:t>
            </a:r>
            <a:r>
              <a:rPr lang="en-US" sz="1400" u="sng" spc="-1" dirty="0">
                <a:solidFill>
                  <a:srgbClr val="FF0000"/>
                </a:solidFill>
                <a:latin typeface="Cambria" panose="02040503050406030204" pitchFamily="18" charset="0"/>
                <a:ea typeface="Cambria" panose="02040503050406030204" pitchFamily="18" charset="0"/>
              </a:rPr>
              <a:t> per </a:t>
            </a:r>
            <a:r>
              <a:rPr lang="en-US" sz="1400" u="sng" spc="-1" dirty="0" err="1">
                <a:solidFill>
                  <a:srgbClr val="FF0000"/>
                </a:solidFill>
                <a:latin typeface="Cambria" panose="02040503050406030204" pitchFamily="18" charset="0"/>
                <a:ea typeface="Cambria" panose="02040503050406030204" pitchFamily="18" charset="0"/>
              </a:rPr>
              <a:t>quei</a:t>
            </a:r>
            <a:r>
              <a:rPr lang="en-US" sz="1400" u="sng" spc="-1" dirty="0">
                <a:solidFill>
                  <a:srgbClr val="FF0000"/>
                </a:solidFill>
                <a:latin typeface="Cambria" panose="02040503050406030204" pitchFamily="18" charset="0"/>
                <a:ea typeface="Cambria" panose="02040503050406030204" pitchFamily="18" charset="0"/>
              </a:rPr>
              <a:t> </a:t>
            </a:r>
            <a:r>
              <a:rPr lang="en-US" sz="1400" u="sng" spc="-1" dirty="0" err="1">
                <a:solidFill>
                  <a:srgbClr val="FF0000"/>
                </a:solidFill>
                <a:latin typeface="Cambria" panose="02040503050406030204" pitchFamily="18" charset="0"/>
                <a:ea typeface="Cambria" panose="02040503050406030204" pitchFamily="18" charset="0"/>
              </a:rPr>
              <a:t>progetti</a:t>
            </a:r>
            <a:r>
              <a:rPr lang="en-US" sz="1400" u="sng" spc="-1" dirty="0">
                <a:solidFill>
                  <a:srgbClr val="FF0000"/>
                </a:solidFill>
                <a:latin typeface="Cambria" panose="02040503050406030204" pitchFamily="18" charset="0"/>
                <a:ea typeface="Cambria" panose="02040503050406030204" pitchFamily="18" charset="0"/>
              </a:rPr>
              <a:t> </a:t>
            </a:r>
            <a:r>
              <a:rPr lang="en-US" sz="1400" u="sng" spc="-1" dirty="0" err="1">
                <a:solidFill>
                  <a:srgbClr val="FF0000"/>
                </a:solidFill>
                <a:latin typeface="Cambria" panose="02040503050406030204" pitchFamily="18" charset="0"/>
                <a:ea typeface="Cambria" panose="02040503050406030204" pitchFamily="18" charset="0"/>
              </a:rPr>
              <a:t>finanziati</a:t>
            </a:r>
            <a:r>
              <a:rPr lang="en-US" sz="1400" u="sng" spc="-1" dirty="0">
                <a:solidFill>
                  <a:srgbClr val="FF0000"/>
                </a:solidFill>
                <a:latin typeface="Cambria" panose="02040503050406030204" pitchFamily="18" charset="0"/>
                <a:ea typeface="Cambria" panose="02040503050406030204" pitchFamily="18" charset="0"/>
              </a:rPr>
              <a:t> da </a:t>
            </a:r>
            <a:r>
              <a:rPr lang="en-US" sz="1400" u="sng" spc="-1" dirty="0" err="1">
                <a:solidFill>
                  <a:srgbClr val="FF0000"/>
                </a:solidFill>
                <a:latin typeface="Cambria" panose="02040503050406030204" pitchFamily="18" charset="0"/>
                <a:ea typeface="Cambria" panose="02040503050406030204" pitchFamily="18" charset="0"/>
              </a:rPr>
              <a:t>tutti</a:t>
            </a:r>
            <a:r>
              <a:rPr lang="en-US" sz="1400" u="sng" spc="-1" dirty="0">
                <a:solidFill>
                  <a:srgbClr val="FF0000"/>
                </a:solidFill>
                <a:latin typeface="Cambria" panose="02040503050406030204" pitchFamily="18" charset="0"/>
                <a:ea typeface="Cambria" panose="02040503050406030204" pitchFamily="18" charset="0"/>
              </a:rPr>
              <a:t> </a:t>
            </a:r>
            <a:r>
              <a:rPr lang="en-US" sz="1400" u="sng" spc="-1" dirty="0" err="1">
                <a:solidFill>
                  <a:srgbClr val="FF0000"/>
                </a:solidFill>
                <a:latin typeface="Cambria" panose="02040503050406030204" pitchFamily="18" charset="0"/>
                <a:ea typeface="Cambria" panose="02040503050406030204" pitchFamily="18" charset="0"/>
              </a:rPr>
              <a:t>gli</a:t>
            </a:r>
            <a:r>
              <a:rPr lang="en-US" sz="1400" u="sng" spc="-1" dirty="0">
                <a:solidFill>
                  <a:srgbClr val="FF0000"/>
                </a:solidFill>
                <a:latin typeface="Cambria" panose="02040503050406030204" pitchFamily="18" charset="0"/>
                <a:ea typeface="Cambria" panose="02040503050406030204" pitchFamily="18" charset="0"/>
              </a:rPr>
              <a:t> “ALTRI BANDI” (HORIZON, ERASMUS+,</a:t>
            </a:r>
            <a:r>
              <a:rPr lang="en-US" sz="1400" u="sng" spc="-1" dirty="0" err="1">
                <a:solidFill>
                  <a:srgbClr val="FF0000"/>
                </a:solidFill>
                <a:latin typeface="Cambria" panose="02040503050406030204" pitchFamily="18" charset="0"/>
                <a:ea typeface="Cambria" panose="02040503050406030204" pitchFamily="18" charset="0"/>
              </a:rPr>
              <a:t>ecc</a:t>
            </a:r>
            <a:r>
              <a:rPr lang="en-US" sz="1400" u="sng"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Anche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questo</a:t>
            </a:r>
            <a:r>
              <a:rPr lang="en-US" sz="1400" spc="-1" dirty="0">
                <a:solidFill>
                  <a:srgbClr val="FF0000"/>
                </a:solidFill>
                <a:latin typeface="Cambria" panose="02040503050406030204" pitchFamily="18" charset="0"/>
                <a:ea typeface="Cambria" panose="02040503050406030204" pitchFamily="18" charset="0"/>
              </a:rPr>
              <a:t> report </a:t>
            </a:r>
            <a:r>
              <a:rPr lang="en-US" sz="1400" spc="-1" dirty="0" err="1">
                <a:solidFill>
                  <a:srgbClr val="FF0000"/>
                </a:solidFill>
                <a:latin typeface="Cambria" panose="02040503050406030204" pitchFamily="18" charset="0"/>
                <a:ea typeface="Cambria" panose="02040503050406030204" pitchFamily="18" charset="0"/>
              </a:rPr>
              <a:t>riporta</a:t>
            </a:r>
            <a:r>
              <a:rPr lang="en-US" sz="1400" spc="-1" dirty="0">
                <a:solidFill>
                  <a:srgbClr val="FF0000"/>
                </a:solidFill>
                <a:latin typeface="Cambria" panose="02040503050406030204" pitchFamily="18" charset="0"/>
                <a:ea typeface="Cambria" panose="02040503050406030204" pitchFamily="18" charset="0"/>
              </a:rPr>
              <a:t> le ore </a:t>
            </a:r>
            <a:r>
              <a:rPr lang="en-US" sz="1400" spc="-1" dirty="0" err="1">
                <a:solidFill>
                  <a:srgbClr val="FF0000"/>
                </a:solidFill>
                <a:latin typeface="Cambria" panose="02040503050406030204" pitchFamily="18" charset="0"/>
                <a:ea typeface="Cambria" panose="02040503050406030204" pitchFamily="18" charset="0"/>
              </a:rPr>
              <a:t>inserite</a:t>
            </a:r>
            <a:r>
              <a:rPr lang="en-US" sz="1400" spc="-1" dirty="0">
                <a:solidFill>
                  <a:srgbClr val="FF0000"/>
                </a:solidFill>
                <a:latin typeface="Cambria" panose="02040503050406030204" pitchFamily="18" charset="0"/>
                <a:ea typeface="Cambria" panose="02040503050406030204" pitchFamily="18" charset="0"/>
              </a:rPr>
              <a:t> in </a:t>
            </a:r>
            <a:r>
              <a:rPr lang="en-US" sz="1400" spc="-1" dirty="0" err="1">
                <a:solidFill>
                  <a:srgbClr val="FF0000"/>
                </a:solidFill>
                <a:latin typeface="Cambria" panose="02040503050406030204" pitchFamily="18" charset="0"/>
                <a:ea typeface="Cambria" panose="02040503050406030204" pitchFamily="18" charset="0"/>
              </a:rPr>
              <a:t>maniera</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integrata</a:t>
            </a:r>
            <a:r>
              <a:rPr lang="en-US" sz="1400" spc="-1" dirty="0">
                <a:solidFill>
                  <a:srgbClr val="FF0000"/>
                </a:solidFill>
                <a:latin typeface="Cambria" panose="02040503050406030204" pitchFamily="18" charset="0"/>
                <a:ea typeface="Cambria" panose="02040503050406030204" pitchFamily="18" charset="0"/>
              </a:rPr>
              <a:t> con </a:t>
            </a:r>
            <a:r>
              <a:rPr lang="en-US" sz="1400" spc="-1" dirty="0" err="1">
                <a:solidFill>
                  <a:srgbClr val="FF0000"/>
                </a:solidFill>
                <a:latin typeface="Cambria" panose="02040503050406030204" pitchFamily="18" charset="0"/>
                <a:ea typeface="Cambria" panose="02040503050406030204" pitchFamily="18" charset="0"/>
              </a:rPr>
              <a: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progetti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finanziati</a:t>
            </a:r>
            <a:r>
              <a:rPr lang="en-US" sz="1400" spc="-1" dirty="0">
                <a:solidFill>
                  <a:srgbClr val="FF0000"/>
                </a:solidFill>
                <a:latin typeface="Cambria" panose="02040503050406030204" pitchFamily="18" charset="0"/>
                <a:ea typeface="Cambria" panose="02040503050406030204" pitchFamily="18" charset="0"/>
              </a:rPr>
              <a:t> da </a:t>
            </a:r>
            <a:r>
              <a:rPr lang="en-US" sz="1400" spc="-1" dirty="0" err="1">
                <a:solidFill>
                  <a:srgbClr val="FF0000"/>
                </a:solidFill>
                <a:latin typeface="Cambria" panose="02040503050406030204" pitchFamily="18" charset="0"/>
                <a:ea typeface="Cambria" panose="02040503050406030204" pitchFamily="18" charset="0"/>
              </a:rPr>
              <a:t>altri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programmi</a:t>
            </a:r>
            <a:r>
              <a:rPr lang="en-US" sz="1400" spc="-1" dirty="0">
                <a:solidFill>
                  <a:srgbClr val="FF0000"/>
                </a:solidFill>
                <a:latin typeface="Cambria" panose="02040503050406030204" pitchFamily="18" charset="0"/>
                <a:ea typeface="Cambria" panose="02040503050406030204" pitchFamily="18" charset="0"/>
              </a:rPr>
              <a:t>. </a:t>
            </a:r>
          </a:p>
          <a:p>
            <a:pPr lvl="0" algn="just"/>
            <a:r>
              <a:rPr lang="en-US" sz="1400" spc="-1" dirty="0">
                <a:solidFill>
                  <a:srgbClr val="FF0000"/>
                </a:solidFill>
                <a:latin typeface="Cambria" panose="02040503050406030204" pitchFamily="18" charset="0"/>
                <a:ea typeface="Cambria" panose="02040503050406030204" pitchFamily="18" charset="0"/>
              </a:rPr>
              <a:t>Il </a:t>
            </a:r>
            <a:r>
              <a:rPr lang="en-US" sz="1400" spc="-1" dirty="0" err="1">
                <a:solidFill>
                  <a:srgbClr val="FF0000"/>
                </a:solidFill>
                <a:latin typeface="Cambria" panose="02040503050406030204" pitchFamily="18" charset="0"/>
                <a:ea typeface="Cambria" panose="02040503050406030204" pitchFamily="18" charset="0"/>
              </a:rPr>
              <a:t>formato</a:t>
            </a:r>
            <a:r>
              <a:rPr lang="en-US" sz="1400" spc="-1" dirty="0">
                <a:solidFill>
                  <a:srgbClr val="FF0000"/>
                </a:solidFill>
                <a:latin typeface="Cambria" panose="02040503050406030204" pitchFamily="18" charset="0"/>
                <a:ea typeface="Cambria" panose="02040503050406030204" pitchFamily="18" charset="0"/>
              </a:rPr>
              <a:t> in excel </a:t>
            </a:r>
            <a:r>
              <a:rPr lang="en-US" sz="1400" spc="-1" dirty="0" err="1">
                <a:solidFill>
                  <a:srgbClr val="FF0000"/>
                </a:solidFill>
                <a:latin typeface="Cambria" panose="02040503050406030204" pitchFamily="18" charset="0"/>
                <a:ea typeface="Cambria" panose="02040503050406030204" pitchFamily="18" charset="0"/>
              </a:rPr>
              <a:t>consente</a:t>
            </a:r>
            <a:r>
              <a:rPr lang="en-US" sz="1400" spc="-1" dirty="0">
                <a:solidFill>
                  <a:srgbClr val="FF0000"/>
                </a:solidFill>
                <a:latin typeface="Cambria" panose="02040503050406030204" pitchFamily="18" charset="0"/>
                <a:ea typeface="Cambria" panose="02040503050406030204" pitchFamily="18" charset="0"/>
              </a:rPr>
              <a:t> di </a:t>
            </a:r>
            <a:r>
              <a:rPr lang="en-US" sz="1400" spc="-1" dirty="0" err="1">
                <a:solidFill>
                  <a:srgbClr val="FF0000"/>
                </a:solidFill>
                <a:latin typeface="Cambria" panose="02040503050406030204" pitchFamily="18" charset="0"/>
                <a:ea typeface="Cambria" panose="02040503050406030204" pitchFamily="18" charset="0"/>
              </a:rPr>
              <a:t>inserire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il</a:t>
            </a:r>
            <a:r>
              <a:rPr lang="en-US" sz="1400" spc="-1" dirty="0">
                <a:solidFill>
                  <a:srgbClr val="FF0000"/>
                </a:solidFill>
                <a:latin typeface="Cambria" panose="02040503050406030204" pitchFamily="18" charset="0"/>
                <a:ea typeface="Cambria" panose="02040503050406030204" pitchFamily="18" charset="0"/>
              </a:rPr>
              <a:t> logo del </a:t>
            </a:r>
            <a:r>
              <a:rPr lang="en-US" sz="1400" spc="-1" dirty="0" err="1">
                <a:solidFill>
                  <a:srgbClr val="FF0000"/>
                </a:solidFill>
                <a:latin typeface="Cambria" panose="02040503050406030204" pitchFamily="18" charset="0"/>
                <a:ea typeface="Cambria" panose="02040503050406030204" pitchFamily="18" charset="0"/>
              </a:rPr>
              <a:t>rispettivo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Ente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finanziatore</a:t>
            </a:r>
            <a:r>
              <a:rPr lang="en-US" sz="1400" spc="-1" dirty="0">
                <a:solidFill>
                  <a:srgbClr val="FF0000"/>
                </a:solidFill>
                <a:latin typeface="Cambria" panose="02040503050406030204" pitchFamily="18" charset="0"/>
                <a:ea typeface="Cambria" panose="02040503050406030204" pitchFamily="18" charset="0"/>
              </a:rPr>
              <a:t>.</a:t>
            </a:r>
          </a:p>
        </p:txBody>
      </p:sp>
      <p:pic>
        <p:nvPicPr>
          <p:cNvPr id="12" name="Immagine 11"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13" name="Immagine 6"/>
          <p:cNvPicPr/>
          <p:nvPr/>
        </p:nvPicPr>
        <p:blipFill>
          <a:blip r:embed="rId3"/>
          <a:stretch/>
        </p:blipFill>
        <p:spPr>
          <a:xfrm>
            <a:off x="7259269" y="1682"/>
            <a:ext cx="803515" cy="697370"/>
          </a:xfrm>
          <a:prstGeom prst="rect">
            <a:avLst/>
          </a:prstGeom>
          <a:ln>
            <a:noFill/>
          </a:ln>
        </p:spPr>
      </p:pic>
      <p:sp>
        <p:nvSpPr>
          <p:cNvPr id="14" name="TextShape 3"/>
          <p:cNvSpPr txBox="1"/>
          <p:nvPr/>
        </p:nvSpPr>
        <p:spPr>
          <a:xfrm>
            <a:off x="487108" y="185386"/>
            <a:ext cx="7330419"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gn="ctr">
              <a:lnSpc>
                <a:spcPct val="100000"/>
              </a:lnSpc>
            </a:pP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a:t>
            </a:r>
            <a:r>
              <a:rPr lang="it-IT" sz="2000" b="1" u="sng" spc="-1" dirty="0">
                <a:solidFill>
                  <a:srgbClr val="FF0000"/>
                </a:solidFill>
                <a:latin typeface="Athelas Regular"/>
                <a:cs typeface="Athelas Regular"/>
              </a:rPr>
              <a:t> Sintesi </a:t>
            </a:r>
            <a:r>
              <a:rPr lang="it-IT" sz="2000" b="1" u="sng" spc="-1" dirty="0" err="1">
                <a:solidFill>
                  <a:srgbClr val="FF0000"/>
                </a:solidFill>
                <a:latin typeface="Athelas Regular"/>
                <a:cs typeface="Athelas Regular"/>
              </a:rPr>
              <a:t>Plurimensile</a:t>
            </a:r>
            <a:r>
              <a:rPr lang="it-IT" sz="2000" b="1" u="sng" spc="-1" dirty="0">
                <a:solidFill>
                  <a:srgbClr val="FF0000"/>
                </a:solidFill>
                <a:latin typeface="Athelas Regular"/>
                <a:cs typeface="Athelas Regular"/>
              </a:rPr>
              <a:t> </a:t>
            </a:r>
            <a:r>
              <a:rPr lang="it-IT" sz="2000" b="1" u="sng" spc="-1" dirty="0">
                <a:solidFill>
                  <a:srgbClr val="800000"/>
                </a:solidFill>
                <a:latin typeface="Athelas Regular"/>
                <a:cs typeface="Athelas Regular"/>
              </a:rPr>
              <a:t>ALTRI BANDI </a:t>
            </a:r>
            <a:r>
              <a:rPr lang="it-IT" sz="2000" b="1" u="sng" spc="-1" dirty="0">
                <a:solidFill>
                  <a:srgbClr val="FF0000"/>
                </a:solidFill>
                <a:latin typeface="Athelas Regular"/>
                <a:cs typeface="Athelas Regular"/>
              </a:rPr>
              <a:t>(4)</a:t>
            </a:r>
            <a:endParaRPr lang="it-IT" sz="2000" b="0" u="sng" strike="noStrike" spc="-1" dirty="0">
              <a:solidFill>
                <a:schemeClr val="tx2">
                  <a:lumMod val="75000"/>
                </a:schemeClr>
              </a:solidFill>
              <a:latin typeface="Athelas Regular"/>
              <a:cs typeface="Athelas Regular"/>
            </a:endParaRPr>
          </a:p>
        </p:txBody>
      </p:sp>
      <p:grpSp>
        <p:nvGrpSpPr>
          <p:cNvPr id="2" name="Gruppo 1"/>
          <p:cNvGrpSpPr/>
          <p:nvPr/>
        </p:nvGrpSpPr>
        <p:grpSpPr>
          <a:xfrm>
            <a:off x="718791" y="1083964"/>
            <a:ext cx="7105731" cy="4467938"/>
            <a:chOff x="718791" y="1083964"/>
            <a:chExt cx="7105731" cy="4467938"/>
          </a:xfrm>
        </p:grpSpPr>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91" y="1165840"/>
              <a:ext cx="7105731" cy="4386062"/>
            </a:xfrm>
            <a:prstGeom prst="rect">
              <a:avLst/>
            </a:prstGeom>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421" y="1083964"/>
              <a:ext cx="1243555" cy="55956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grpSp>
    </p:spTree>
    <p:extLst>
      <p:ext uri="{BB962C8B-B14F-4D97-AF65-F5344CB8AC3E}">
        <p14:creationId xmlns:p14="http://schemas.microsoft.com/office/powerpoint/2010/main" val="338316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562150" y="5196967"/>
            <a:ext cx="8195415"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pc="-1" dirty="0">
                <a:solidFill>
                  <a:srgbClr val="000000"/>
                </a:solidFill>
                <a:latin typeface="Cambria" panose="02040503050406030204" pitchFamily="18" charset="0"/>
                <a:ea typeface="Cambria" panose="02040503050406030204" pitchFamily="18" charset="0"/>
              </a:rPr>
              <a:t>Con </a:t>
            </a:r>
            <a:r>
              <a:rPr lang="en-US" spc="-1" dirty="0" err="1">
                <a:solidFill>
                  <a:srgbClr val="000000"/>
                </a:solidFill>
                <a:latin typeface="Cambria" panose="02040503050406030204" pitchFamily="18" charset="0"/>
                <a:ea typeface="Cambria" panose="02040503050406030204" pitchFamily="18" charset="0"/>
              </a:rPr>
              <a:t>il</a:t>
            </a:r>
            <a:r>
              <a:rPr lang="en-US" spc="-1" dirty="0">
                <a:solidFill>
                  <a:srgbClr val="000000"/>
                </a:solidFill>
                <a:latin typeface="Cambria" panose="02040503050406030204" pitchFamily="18" charset="0"/>
                <a:ea typeface="Cambria" panose="02040503050406030204" pitchFamily="18" charset="0"/>
              </a:rPr>
              <a:t> </a:t>
            </a:r>
            <a:r>
              <a:rPr lang="en-US" i="1" spc="-1" dirty="0">
                <a:solidFill>
                  <a:srgbClr val="000000"/>
                </a:solidFill>
                <a:latin typeface="Cambria" panose="02040503050406030204" pitchFamily="18" charset="0"/>
                <a:ea typeface="Cambria" panose="02040503050406030204" pitchFamily="18" charset="0"/>
              </a:rPr>
              <a:t>tab menu </a:t>
            </a:r>
            <a:r>
              <a:rPr lang="en-US" sz="1800" b="0" strike="noStrike" spc="-1" dirty="0">
                <a:solidFill>
                  <a:srgbClr val="000000"/>
                </a:solidFill>
                <a:latin typeface="Cambria" panose="02040503050406030204" pitchFamily="18" charset="0"/>
                <a:ea typeface="Cambria" panose="02040503050406030204" pitchFamily="18" charset="0"/>
              </a:rPr>
              <a:t>“</a:t>
            </a:r>
            <a:r>
              <a:rPr lang="en-US" sz="1800" b="1" strike="noStrike" spc="-1" dirty="0">
                <a:solidFill>
                  <a:srgbClr val="000000"/>
                </a:solidFill>
                <a:latin typeface="Cambria" panose="02040503050406030204" pitchFamily="18" charset="0"/>
                <a:ea typeface="Cambria" panose="02040503050406030204" pitchFamily="18" charset="0"/>
              </a:rPr>
              <a:t>Report </a:t>
            </a:r>
            <a:r>
              <a:rPr lang="en-US" sz="1800" b="1" strike="noStrike" spc="-1" dirty="0" err="1">
                <a:solidFill>
                  <a:srgbClr val="000000"/>
                </a:solidFill>
                <a:latin typeface="Cambria" panose="02040503050406030204" pitchFamily="18" charset="0"/>
                <a:ea typeface="Cambria" panose="02040503050406030204" pitchFamily="18" charset="0"/>
              </a:rPr>
              <a:t>Amministratore</a:t>
            </a:r>
            <a:r>
              <a:rPr lang="en-US" b="1" spc="-1" dirty="0">
                <a:solidFill>
                  <a:srgbClr val="000000"/>
                </a:solidFill>
                <a:latin typeface="Cambria" panose="02040503050406030204" pitchFamily="18" charset="0"/>
                <a:ea typeface="Cambria" panose="02040503050406030204" pitchFamily="18" charset="0"/>
              </a:rPr>
              <a:t> Timesheet</a:t>
            </a:r>
            <a:r>
              <a:rPr lang="en-US" spc="-1" dirty="0">
                <a:solidFill>
                  <a:srgbClr val="000000"/>
                </a:solidFill>
                <a:latin typeface="Cambria" panose="02040503050406030204" pitchFamily="18" charset="0"/>
                <a:ea typeface="Cambria" panose="02040503050406030204" pitchFamily="18" charset="0"/>
              </a:rPr>
              <a:t>”, </a:t>
            </a:r>
            <a:r>
              <a:rPr lang="en-US" spc="-1" dirty="0" err="1">
                <a:solidFill>
                  <a:srgbClr val="000000"/>
                </a:solidFill>
                <a:latin typeface="Cambria" panose="02040503050406030204" pitchFamily="18" charset="0"/>
                <a:ea typeface="Cambria" panose="02040503050406030204" pitchFamily="18" charset="0"/>
              </a:rPr>
              <a:t>il</a:t>
            </a:r>
            <a:r>
              <a:rPr lang="en-US" spc="-1" dirty="0">
                <a:solidFill>
                  <a:srgbClr val="000000"/>
                </a:solidFill>
                <a:latin typeface="Cambria" panose="02040503050406030204" pitchFamily="18" charset="0"/>
                <a:ea typeface="Cambria" panose="02040503050406030204" pitchFamily="18" charset="0"/>
              </a:rPr>
              <a:t> </a:t>
            </a:r>
            <a:r>
              <a:rPr lang="en-US" spc="-1" dirty="0" err="1">
                <a:solidFill>
                  <a:srgbClr val="000000"/>
                </a:solidFill>
                <a:latin typeface="Cambria" panose="02040503050406030204" pitchFamily="18" charset="0"/>
                <a:ea typeface="Cambria" panose="02040503050406030204" pitchFamily="18" charset="0"/>
              </a:rPr>
              <a:t>Responsabile</a:t>
            </a:r>
            <a:r>
              <a:rPr lang="en-US" spc="-1" dirty="0">
                <a:solidFill>
                  <a:srgbClr val="000000"/>
                </a:solidFill>
                <a:latin typeface="Cambria" panose="02040503050406030204" pitchFamily="18" charset="0"/>
                <a:ea typeface="Cambria" panose="02040503050406030204" pitchFamily="18" charset="0"/>
              </a:rPr>
              <a:t> </a:t>
            </a:r>
            <a:r>
              <a:rPr lang="en-US" spc="-1" dirty="0" err="1">
                <a:solidFill>
                  <a:srgbClr val="000000"/>
                </a:solidFill>
                <a:latin typeface="Cambria" panose="02040503050406030204" pitchFamily="18" charset="0"/>
                <a:ea typeface="Cambria" panose="02040503050406030204" pitchFamily="18" charset="0"/>
              </a:rPr>
              <a:t>Scientifico</a:t>
            </a:r>
            <a:r>
              <a:rPr lang="en-US"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può</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lanciare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i</a:t>
            </a:r>
            <a:r>
              <a:rPr lang="en-US" sz="1800" b="0" strike="noStrike" spc="-1" dirty="0">
                <a:solidFill>
                  <a:srgbClr val="000000"/>
                </a:solidFill>
                <a:latin typeface="Cambria" panose="02040503050406030204" pitchFamily="18" charset="0"/>
                <a:ea typeface="Cambria" panose="02040503050406030204" pitchFamily="18" charset="0"/>
              </a:rPr>
              <a:t> report </a:t>
            </a:r>
            <a:r>
              <a:rPr lang="en-US" sz="1800" b="0" strike="noStrike" spc="-1" dirty="0" err="1">
                <a:solidFill>
                  <a:srgbClr val="000000"/>
                </a:solidFill>
                <a:latin typeface="Cambria" panose="02040503050406030204" pitchFamily="18" charset="0"/>
                <a:ea typeface="Cambria" panose="02040503050406030204" pitchFamily="18" charset="0"/>
              </a:rPr>
              <a:t>delle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risorse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umane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coinvolte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nei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progetti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dei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quali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è</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responsabile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sia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su</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scala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mensile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sia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su</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scala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plurimensile</a:t>
            </a:r>
            <a:endParaRPr lang="en-US" sz="1800" b="0" strike="noStrike" spc="-1" dirty="0">
              <a:latin typeface="Cambria" panose="02040503050406030204" pitchFamily="18" charset="0"/>
              <a:ea typeface="Cambria" panose="02040503050406030204" pitchFamily="18" charset="0"/>
            </a:endParaRPr>
          </a:p>
        </p:txBody>
      </p:sp>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9" name="Immagine 6"/>
          <p:cNvPicPr/>
          <p:nvPr/>
        </p:nvPicPr>
        <p:blipFill>
          <a:blip r:embed="rId3"/>
          <a:stretch/>
        </p:blipFill>
        <p:spPr>
          <a:xfrm>
            <a:off x="7018356" y="71588"/>
            <a:ext cx="1044429" cy="950760"/>
          </a:xfrm>
          <a:prstGeom prst="rect">
            <a:avLst/>
          </a:prstGeom>
          <a:ln>
            <a:noFill/>
          </a:ln>
        </p:spPr>
      </p:pic>
      <p:sp>
        <p:nvSpPr>
          <p:cNvPr id="12" name="TextShape 3"/>
          <p:cNvSpPr txBox="1"/>
          <p:nvPr/>
        </p:nvSpPr>
        <p:spPr>
          <a:xfrm>
            <a:off x="1261069" y="341431"/>
            <a:ext cx="5757287" cy="836280"/>
          </a:xfrm>
          <a:prstGeom prst="rect">
            <a:avLst/>
          </a:prstGeom>
          <a:solidFill>
            <a:srgbClr val="FFFFFF"/>
          </a:solidFill>
          <a:ln>
            <a:noFill/>
          </a:ln>
        </p:spPr>
        <p:txBody>
          <a:bodyPr anchor="ctr"/>
          <a:lstStyle/>
          <a:p>
            <a:pPr algn="ctr"/>
            <a:r>
              <a:rPr lang="it-IT" sz="2800" u="sng" spc="-1" dirty="0">
                <a:solidFill>
                  <a:srgbClr val="FF0000"/>
                </a:solidFill>
                <a:latin typeface="Athelas Regular"/>
                <a:cs typeface="Athelas Regular"/>
              </a:rPr>
              <a:t>Report </a:t>
            </a:r>
            <a:r>
              <a:rPr lang="it-IT" sz="2800" b="1" u="sng" spc="-1" dirty="0">
                <a:solidFill>
                  <a:srgbClr val="000090"/>
                </a:solidFill>
                <a:latin typeface="Athelas Regular"/>
                <a:cs typeface="Athelas Regular"/>
              </a:rPr>
              <a:t>Amministratore</a:t>
            </a:r>
            <a:r>
              <a:rPr lang="it-IT" sz="2800" u="sng" spc="-1" dirty="0">
                <a:solidFill>
                  <a:srgbClr val="000090"/>
                </a:solidFill>
                <a:latin typeface="Athelas Regular"/>
                <a:cs typeface="Athelas Regular"/>
              </a:rPr>
              <a:t> </a:t>
            </a:r>
            <a:r>
              <a:rPr lang="it-IT" sz="2800" u="sng" spc="-1" dirty="0" err="1">
                <a:solidFill>
                  <a:srgbClr val="000090"/>
                </a:solidFill>
                <a:latin typeface="Athelas Regular"/>
                <a:cs typeface="Athelas Regular"/>
              </a:rPr>
              <a:t>Timesheet</a:t>
            </a:r>
            <a:r>
              <a:rPr lang="it-IT" sz="2800" u="sng" spc="-1" dirty="0">
                <a:solidFill>
                  <a:srgbClr val="000090"/>
                </a:solidFill>
                <a:latin typeface="Athelas Regular"/>
                <a:cs typeface="Athelas Regular"/>
              </a:rPr>
              <a:t> </a:t>
            </a:r>
          </a:p>
        </p:txBody>
      </p:sp>
      <p:sp>
        <p:nvSpPr>
          <p:cNvPr id="15" name="CasellaDiTesto 14"/>
          <p:cNvSpPr txBox="1"/>
          <p:nvPr/>
        </p:nvSpPr>
        <p:spPr>
          <a:xfrm>
            <a:off x="442856" y="6463866"/>
            <a:ext cx="4624383" cy="276999"/>
          </a:xfrm>
          <a:prstGeom prst="rect">
            <a:avLst/>
          </a:prstGeom>
          <a:noFill/>
        </p:spPr>
        <p:txBody>
          <a:bodyPr wrap="none" rtlCol="0">
            <a:spAutoFit/>
          </a:bodyPr>
          <a:lstStyle/>
          <a:p>
            <a:r>
              <a:rPr lang="it-IT" sz="1200" i="1" dirty="0"/>
              <a:t>* </a:t>
            </a:r>
            <a:r>
              <a:rPr lang="it-IT" sz="1200" i="1" u="sng" dirty="0" err="1"/>
              <a:t>Vd</a:t>
            </a:r>
            <a:r>
              <a:rPr lang="it-IT" sz="1200" i="1" u="sng" dirty="0"/>
              <a:t>. Legenda Report </a:t>
            </a:r>
            <a:r>
              <a:rPr lang="it-IT" sz="1200" i="1" u="sng" dirty="0" err="1"/>
              <a:t>Timesheet</a:t>
            </a:r>
            <a:r>
              <a:rPr lang="it-IT" sz="1200" i="1" u="sng" dirty="0"/>
              <a:t>  Amministratore nella diapo che segue </a:t>
            </a:r>
          </a:p>
        </p:txBody>
      </p:sp>
      <p:sp>
        <p:nvSpPr>
          <p:cNvPr id="4" name="CasellaDiTesto 3"/>
          <p:cNvSpPr txBox="1"/>
          <p:nvPr/>
        </p:nvSpPr>
        <p:spPr>
          <a:xfrm>
            <a:off x="7216345" y="1734748"/>
            <a:ext cx="1689822" cy="523220"/>
          </a:xfrm>
          <a:prstGeom prst="rect">
            <a:avLst/>
          </a:prstGeom>
          <a:solidFill>
            <a:srgbClr val="FFFF00"/>
          </a:solidFill>
        </p:spPr>
        <p:txBody>
          <a:bodyPr wrap="none" rtlCol="0">
            <a:spAutoFit/>
          </a:bodyPr>
          <a:lstStyle/>
          <a:p>
            <a:r>
              <a:rPr lang="it-IT" sz="1400" dirty="0"/>
              <a:t>Selezionare il report </a:t>
            </a:r>
          </a:p>
          <a:p>
            <a:r>
              <a:rPr lang="it-IT" sz="1400" dirty="0"/>
              <a:t>desiderato*</a:t>
            </a:r>
          </a:p>
        </p:txBody>
      </p:sp>
      <p:sp>
        <p:nvSpPr>
          <p:cNvPr id="2" name="Segnaposto numero diapositiva 1"/>
          <p:cNvSpPr>
            <a:spLocks noGrp="1"/>
          </p:cNvSpPr>
          <p:nvPr>
            <p:ph type="sldNum" sz="quarter" idx="12"/>
          </p:nvPr>
        </p:nvSpPr>
        <p:spPr/>
        <p:txBody>
          <a:bodyPr/>
          <a:lstStyle/>
          <a:p>
            <a:fld id="{589818BB-026E-B045-9149-3EE600410FF9}" type="slidenum">
              <a:rPr lang="it-IT" smtClean="0"/>
              <a:t>26</a:t>
            </a:fld>
            <a:endParaRPr lang="it-IT"/>
          </a:p>
        </p:txBody>
      </p:sp>
      <p:pic>
        <p:nvPicPr>
          <p:cNvPr id="5" name="Immagine 4" descr="Schermata 2021-06-09 alle 09.48.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069" y="1440857"/>
            <a:ext cx="5757287" cy="3424105"/>
          </a:xfrm>
          <a:prstGeom prst="rect">
            <a:avLst/>
          </a:prstGeom>
        </p:spPr>
      </p:pic>
    </p:spTree>
    <p:extLst>
      <p:ext uri="{BB962C8B-B14F-4D97-AF65-F5344CB8AC3E}">
        <p14:creationId xmlns:p14="http://schemas.microsoft.com/office/powerpoint/2010/main" val="98521043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0" name="Immagine 6"/>
          <p:cNvPicPr/>
          <p:nvPr/>
        </p:nvPicPr>
        <p:blipFill>
          <a:blip r:embed="rId4"/>
          <a:stretch/>
        </p:blipFill>
        <p:spPr>
          <a:xfrm>
            <a:off x="7018356" y="71588"/>
            <a:ext cx="1044429" cy="950760"/>
          </a:xfrm>
          <a:prstGeom prst="rect">
            <a:avLst/>
          </a:prstGeom>
          <a:ln>
            <a:noFill/>
          </a:ln>
        </p:spPr>
      </p:pic>
      <p:sp>
        <p:nvSpPr>
          <p:cNvPr id="11" name="TextShape 3"/>
          <p:cNvSpPr txBox="1"/>
          <p:nvPr/>
        </p:nvSpPr>
        <p:spPr>
          <a:xfrm>
            <a:off x="1261069" y="216514"/>
            <a:ext cx="5757287" cy="836280"/>
          </a:xfrm>
          <a:prstGeom prst="rect">
            <a:avLst/>
          </a:prstGeom>
          <a:noFill/>
          <a:ln>
            <a:noFill/>
          </a:ln>
        </p:spPr>
        <p:txBody>
          <a:bodyPr anchor="ctr"/>
          <a:lstStyle/>
          <a:p>
            <a:pPr algn="ctr"/>
            <a:r>
              <a:rPr lang="it-IT" sz="2400" u="sng" spc="-1" dirty="0">
                <a:solidFill>
                  <a:schemeClr val="tx2">
                    <a:lumMod val="75000"/>
                  </a:schemeClr>
                </a:solidFill>
                <a:latin typeface="Athelas Regular"/>
                <a:cs typeface="Athelas Regular"/>
              </a:rPr>
              <a:t>* Legenda </a:t>
            </a:r>
            <a:r>
              <a:rPr lang="it-IT" sz="2400" u="sng" spc="-1" dirty="0">
                <a:solidFill>
                  <a:srgbClr val="FF0000"/>
                </a:solidFill>
                <a:latin typeface="Athelas Regular"/>
                <a:cs typeface="Athelas Regular"/>
              </a:rPr>
              <a:t>Report </a:t>
            </a:r>
            <a:r>
              <a:rPr lang="it-IT" sz="2400" u="sng" spc="-1" dirty="0" err="1">
                <a:solidFill>
                  <a:srgbClr val="FF0000"/>
                </a:solidFill>
                <a:latin typeface="Athelas Regular"/>
                <a:cs typeface="Athelas Regular"/>
              </a:rPr>
              <a:t>Timesheet</a:t>
            </a:r>
            <a:r>
              <a:rPr lang="it-IT" sz="2400" u="sng" spc="-1" dirty="0">
                <a:solidFill>
                  <a:srgbClr val="FF0000"/>
                </a:solidFill>
                <a:latin typeface="Athelas Regular"/>
                <a:cs typeface="Athelas Regular"/>
              </a:rPr>
              <a:t> </a:t>
            </a:r>
          </a:p>
          <a:p>
            <a:pPr algn="ctr"/>
            <a:r>
              <a:rPr lang="it-IT" sz="2400" b="1" u="sng" spc="-1" dirty="0">
                <a:solidFill>
                  <a:srgbClr val="FF0000"/>
                </a:solidFill>
                <a:latin typeface="Athelas Regular"/>
                <a:cs typeface="Athelas Regular"/>
              </a:rPr>
              <a:t>Amministratore</a:t>
            </a:r>
            <a:endParaRPr lang="it-IT" sz="2400" u="sng" spc="-1" dirty="0">
              <a:solidFill>
                <a:srgbClr val="FF0000"/>
              </a:solidFill>
              <a:latin typeface="Athelas Regular"/>
              <a:cs typeface="Athelas Regular"/>
            </a:endParaRPr>
          </a:p>
        </p:txBody>
      </p:sp>
      <p:graphicFrame>
        <p:nvGraphicFramePr>
          <p:cNvPr id="6" name="Tabella 5"/>
          <p:cNvGraphicFramePr>
            <a:graphicFrameLocks noGrp="1"/>
          </p:cNvGraphicFramePr>
          <p:nvPr>
            <p:extLst>
              <p:ext uri="{D42A27DB-BD31-4B8C-83A1-F6EECF244321}">
                <p14:modId xmlns:p14="http://schemas.microsoft.com/office/powerpoint/2010/main" val="1059518998"/>
              </p:ext>
            </p:extLst>
          </p:nvPr>
        </p:nvGraphicFramePr>
        <p:xfrm>
          <a:off x="862691" y="1694311"/>
          <a:ext cx="7312158" cy="3573324"/>
        </p:xfrm>
        <a:graphic>
          <a:graphicData uri="http://schemas.openxmlformats.org/drawingml/2006/table">
            <a:tbl>
              <a:tblPr firstRow="1" bandRow="1">
                <a:tableStyleId>{5C22544A-7EE6-4342-B048-85BDC9FD1C3A}</a:tableStyleId>
              </a:tblPr>
              <a:tblGrid>
                <a:gridCol w="1867882">
                  <a:extLst>
                    <a:ext uri="{9D8B030D-6E8A-4147-A177-3AD203B41FA5}">
                      <a16:colId xmlns="" xmlns:a16="http://schemas.microsoft.com/office/drawing/2014/main" val="33753293"/>
                    </a:ext>
                  </a:extLst>
                </a:gridCol>
                <a:gridCol w="5444276">
                  <a:extLst>
                    <a:ext uri="{9D8B030D-6E8A-4147-A177-3AD203B41FA5}">
                      <a16:colId xmlns="" xmlns:a16="http://schemas.microsoft.com/office/drawing/2014/main" val="1231345354"/>
                    </a:ext>
                  </a:extLst>
                </a:gridCol>
              </a:tblGrid>
              <a:tr h="328012">
                <a:tc>
                  <a:txBody>
                    <a:bodyPr/>
                    <a:lstStyle/>
                    <a:p>
                      <a:pPr algn="just"/>
                      <a:r>
                        <a:rPr lang="it-IT" dirty="0"/>
                        <a:t>Nome report</a:t>
                      </a:r>
                    </a:p>
                  </a:txBody>
                  <a:tcPr/>
                </a:tc>
                <a:tc>
                  <a:txBody>
                    <a:bodyPr/>
                    <a:lstStyle/>
                    <a:p>
                      <a:pPr algn="ctr"/>
                      <a:r>
                        <a:rPr lang="it-IT" dirty="0"/>
                        <a:t>Descrizione</a:t>
                      </a:r>
                    </a:p>
                  </a:txBody>
                  <a:tcPr/>
                </a:tc>
                <a:extLst>
                  <a:ext uri="{0D108BD9-81ED-4DB2-BD59-A6C34878D82A}">
                    <a16:rowId xmlns="" xmlns:a16="http://schemas.microsoft.com/office/drawing/2014/main" val="3331441056"/>
                  </a:ext>
                </a:extLst>
              </a:tr>
              <a:tr h="893166">
                <a:tc>
                  <a:txBody>
                    <a:bodyPr/>
                    <a:lstStyle/>
                    <a:p>
                      <a:pPr algn="just"/>
                      <a:r>
                        <a:rPr lang="it-IT" sz="1400" dirty="0"/>
                        <a:t>Report Timesheet Sintesi </a:t>
                      </a:r>
                      <a:r>
                        <a:rPr lang="it-IT" sz="1400" b="1" dirty="0"/>
                        <a:t>Amministratore</a:t>
                      </a:r>
                      <a:r>
                        <a:rPr lang="it-IT" sz="1400" dirty="0"/>
                        <a:t> </a:t>
                      </a:r>
                      <a:r>
                        <a:rPr lang="it-IT" sz="1400" b="1" dirty="0" err="1"/>
                        <a:t>Plurimensile</a:t>
                      </a:r>
                      <a:endParaRPr lang="it-IT" sz="1400" b="1"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in</a:t>
                      </a:r>
                      <a:r>
                        <a:rPr lang="it-IT" sz="1400" baseline="0" dirty="0"/>
                        <a:t> PDF </a:t>
                      </a:r>
                      <a:r>
                        <a:rPr lang="it-IT" sz="1400" u="sng" dirty="0"/>
                        <a:t>fino</a:t>
                      </a:r>
                      <a:r>
                        <a:rPr lang="it-IT" sz="1400" u="sng" baseline="0" dirty="0"/>
                        <a:t> a 18 mesi consecutivi</a:t>
                      </a:r>
                      <a:r>
                        <a:rPr lang="it-IT" sz="1400" dirty="0"/>
                        <a:t> del </a:t>
                      </a:r>
                      <a:r>
                        <a:rPr lang="it-IT" sz="1400" dirty="0" err="1"/>
                        <a:t>timesheet</a:t>
                      </a:r>
                      <a:r>
                        <a:rPr lang="it-IT" sz="1400" dirty="0"/>
                        <a:t> integrato dei</a:t>
                      </a:r>
                      <a:r>
                        <a:rPr lang="it-IT" sz="1400" baseline="0" dirty="0"/>
                        <a:t> componenti del gruppo di ricerca del progetto coordinato</a:t>
                      </a:r>
                      <a:endParaRPr lang="it-IT" sz="1400" dirty="0"/>
                    </a:p>
                  </a:txBody>
                  <a:tcPr/>
                </a:tc>
                <a:extLst>
                  <a:ext uri="{0D108BD9-81ED-4DB2-BD59-A6C34878D82A}">
                    <a16:rowId xmlns="" xmlns:a16="http://schemas.microsoft.com/office/drawing/2014/main" val="1485563172"/>
                  </a:ext>
                </a:extLst>
              </a:tr>
              <a:tr h="110553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it-IT" sz="14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Report Timesheet Sintesi </a:t>
                      </a:r>
                      <a:r>
                        <a:rPr lang="it-IT" sz="1400" b="1" dirty="0"/>
                        <a:t>Amministratore</a:t>
                      </a:r>
                      <a:r>
                        <a:rPr lang="it-IT" sz="1400" dirty="0"/>
                        <a:t> </a:t>
                      </a:r>
                      <a:r>
                        <a:rPr lang="it-IT" sz="1400" b="1" dirty="0" err="1"/>
                        <a:t>Plurimensile</a:t>
                      </a:r>
                      <a:r>
                        <a:rPr lang="it-IT" sz="1400" b="1" dirty="0"/>
                        <a:t> PON</a:t>
                      </a:r>
                      <a:endParaRPr lang="it-IT" sz="1400" dirty="0">
                        <a:solidFill>
                          <a:srgbClr val="FF0000"/>
                        </a:solidFill>
                      </a:endParaRPr>
                    </a:p>
                  </a:txBody>
                  <a:tcPr>
                    <a:solidFill>
                      <a:schemeClr val="accent1">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it-IT" sz="14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dirty="0" err="1"/>
                        <a:t>xls</a:t>
                      </a:r>
                      <a:r>
                        <a:rPr lang="it-IT" sz="1400" dirty="0"/>
                        <a:t> </a:t>
                      </a:r>
                      <a:r>
                        <a:rPr lang="it-IT" sz="1400" u="sng" dirty="0"/>
                        <a:t>fino</a:t>
                      </a:r>
                      <a:r>
                        <a:rPr lang="it-IT" sz="1400" u="sng" baseline="0" dirty="0"/>
                        <a:t> a 18 mesi consecutivi</a:t>
                      </a:r>
                      <a:r>
                        <a:rPr lang="it-IT" sz="1400" dirty="0"/>
                        <a:t> del </a:t>
                      </a:r>
                      <a:r>
                        <a:rPr lang="it-IT" sz="1400" dirty="0" err="1"/>
                        <a:t>timesheet</a:t>
                      </a:r>
                      <a:r>
                        <a:rPr lang="it-IT" sz="1400" dirty="0"/>
                        <a:t> integrato dei</a:t>
                      </a:r>
                      <a:r>
                        <a:rPr lang="it-IT" sz="1400" baseline="0" dirty="0"/>
                        <a:t> componenti del gruppo di ricerca del progetto coordinato secondo il modello PON</a:t>
                      </a:r>
                      <a:endParaRPr lang="it-IT" sz="1400" dirty="0"/>
                    </a:p>
                  </a:txBody>
                  <a:tcPr/>
                </a:tc>
                <a:extLst>
                  <a:ext uri="{0D108BD9-81ED-4DB2-BD59-A6C34878D82A}">
                    <a16:rowId xmlns="" xmlns:a16="http://schemas.microsoft.com/office/drawing/2014/main" val="3078892290"/>
                  </a:ext>
                </a:extLst>
              </a:tr>
              <a:tr h="1208865">
                <a:tc>
                  <a:txBody>
                    <a:bodyPr/>
                    <a:lstStyle/>
                    <a:p>
                      <a:pPr algn="just"/>
                      <a:r>
                        <a:rPr lang="it-IT" sz="1400" dirty="0"/>
                        <a:t>Report Timesheet Sintesi </a:t>
                      </a:r>
                      <a:r>
                        <a:rPr lang="it-IT" sz="1400" b="1" dirty="0"/>
                        <a:t>Progetto</a:t>
                      </a:r>
                      <a:r>
                        <a:rPr lang="it-IT" sz="1400" dirty="0"/>
                        <a:t> </a:t>
                      </a:r>
                      <a:r>
                        <a:rPr lang="it-IT" sz="1400" dirty="0" err="1"/>
                        <a:t>Plurimensile</a:t>
                      </a:r>
                      <a:endParaRPr lang="it-IT"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dirty="0" err="1"/>
                        <a:t>xls</a:t>
                      </a:r>
                      <a:r>
                        <a:rPr lang="it-IT" sz="1400" dirty="0"/>
                        <a:t> del tempo rendicontato dal gruppo di lavoro sul progetto, è in formato </a:t>
                      </a:r>
                      <a:r>
                        <a:rPr lang="it-IT" sz="1400" dirty="0" err="1"/>
                        <a:t>excel</a:t>
                      </a:r>
                      <a:r>
                        <a:rPr lang="it-IT" sz="1400" dirty="0"/>
                        <a:t> e può essere estratto</a:t>
                      </a:r>
                      <a:r>
                        <a:rPr lang="it-IT" sz="1400" baseline="0" dirty="0"/>
                        <a:t> per periodi</a:t>
                      </a:r>
                      <a:r>
                        <a:rPr lang="it-IT" sz="1400" dirty="0"/>
                        <a:t> </a:t>
                      </a:r>
                      <a:r>
                        <a:rPr lang="it-IT" sz="1400" u="sng" dirty="0"/>
                        <a:t>fino</a:t>
                      </a:r>
                      <a:r>
                        <a:rPr lang="it-IT" sz="1400" u="sng" baseline="0" dirty="0"/>
                        <a:t> a 18 mesi consecutivi</a:t>
                      </a:r>
                      <a:r>
                        <a:rPr lang="it-IT" sz="1400" dirty="0"/>
                        <a:t> (il colore delle celle indica lo stato di invio)</a:t>
                      </a:r>
                    </a:p>
                  </a:txBody>
                  <a:tcPr/>
                </a:tc>
                <a:extLst>
                  <a:ext uri="{0D108BD9-81ED-4DB2-BD59-A6C34878D82A}">
                    <a16:rowId xmlns="" xmlns:a16="http://schemas.microsoft.com/office/drawing/2014/main" val="4262222363"/>
                  </a:ext>
                </a:extLst>
              </a:tr>
            </a:tbl>
          </a:graphicData>
        </a:graphic>
      </p:graphicFrame>
      <p:sp>
        <p:nvSpPr>
          <p:cNvPr id="12" name="CustomShape 2"/>
          <p:cNvSpPr/>
          <p:nvPr/>
        </p:nvSpPr>
        <p:spPr>
          <a:xfrm>
            <a:off x="954087" y="5684137"/>
            <a:ext cx="7220763"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spc="-1" dirty="0">
                <a:solidFill>
                  <a:srgbClr val="FF0000"/>
                </a:solidFill>
                <a:latin typeface="Cambria" panose="02040503050406030204" pitchFamily="18" charset="0"/>
                <a:ea typeface="Cambria" panose="02040503050406030204" pitchFamily="18" charset="0"/>
              </a:rPr>
              <a:t>I report </a:t>
            </a:r>
            <a:r>
              <a:rPr lang="en-US" sz="1600" spc="-1" dirty="0" err="1">
                <a:solidFill>
                  <a:srgbClr val="FF0000"/>
                </a:solidFill>
                <a:latin typeface="Cambria" panose="02040503050406030204" pitchFamily="18" charset="0"/>
                <a:ea typeface="Cambria" panose="02040503050406030204" pitchFamily="18" charset="0"/>
              </a:rPr>
              <a:t>amministratore</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sono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disponibili</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anch’essi</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sia</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nel</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formato</a:t>
            </a:r>
            <a:r>
              <a:rPr lang="en-US" sz="1600" spc="-1" dirty="0">
                <a:solidFill>
                  <a:srgbClr val="FF0000"/>
                </a:solidFill>
                <a:latin typeface="Cambria" panose="02040503050406030204" pitchFamily="18" charset="0"/>
                <a:ea typeface="Cambria" panose="02040503050406030204" pitchFamily="18" charset="0"/>
              </a:rPr>
              <a:t> </a:t>
            </a:r>
            <a:r>
              <a:rPr lang="en-US" sz="1600" i="1" spc="-1" dirty="0">
                <a:solidFill>
                  <a:srgbClr val="FF0000"/>
                </a:solidFill>
                <a:latin typeface="Cambria" panose="02040503050406030204" pitchFamily="18" charset="0"/>
                <a:ea typeface="Cambria" panose="02040503050406030204" pitchFamily="18" charset="0"/>
              </a:rPr>
              <a:t>timesheet</a:t>
            </a:r>
            <a:r>
              <a:rPr lang="en-US" sz="1600" spc="-1" dirty="0">
                <a:solidFill>
                  <a:srgbClr val="FF0000"/>
                </a:solidFill>
                <a:latin typeface="Cambria" panose="02040503050406030204" pitchFamily="18" charset="0"/>
                <a:ea typeface="Cambria" panose="02040503050406030204" pitchFamily="18" charset="0"/>
              </a:rPr>
              <a:t> </a:t>
            </a:r>
            <a:r>
              <a:rPr lang="en-US" sz="1600" i="1" spc="-1" dirty="0" err="1">
                <a:solidFill>
                  <a:srgbClr val="FF0000"/>
                </a:solidFill>
                <a:latin typeface="Cambria" panose="02040503050406030204" pitchFamily="18" charset="0"/>
                <a:ea typeface="Cambria" panose="02040503050406030204" pitchFamily="18" charset="0"/>
              </a:rPr>
              <a:t>integrato</a:t>
            </a:r>
            <a:r>
              <a:rPr lang="en-US" sz="1600" i="1" spc="-1" dirty="0">
                <a:solidFill>
                  <a:srgbClr val="FF0000"/>
                </a:solidFill>
                <a:latin typeface="Cambria" panose="02040503050406030204" pitchFamily="18" charset="0"/>
                <a:ea typeface="Cambria" panose="02040503050406030204" pitchFamily="18" charset="0"/>
              </a:rPr>
              <a:t> standard </a:t>
            </a:r>
            <a:r>
              <a:rPr lang="en-US" sz="1600" spc="-1" dirty="0">
                <a:solidFill>
                  <a:srgbClr val="FF0000"/>
                </a:solidFill>
                <a:latin typeface="Cambria" panose="02040503050406030204" pitchFamily="18" charset="0"/>
                <a:ea typeface="Cambria" panose="02040503050406030204" pitchFamily="18" charset="0"/>
              </a:rPr>
              <a:t>in </a:t>
            </a:r>
            <a:r>
              <a:rPr lang="en-US" sz="1600" spc="-1" dirty="0" err="1">
                <a:solidFill>
                  <a:srgbClr val="FF0000"/>
                </a:solidFill>
                <a:latin typeface="Cambria" panose="02040503050406030204" pitchFamily="18" charset="0"/>
                <a:ea typeface="Cambria" panose="02040503050406030204" pitchFamily="18" charset="0"/>
              </a:rPr>
              <a:t>pdf</a:t>
            </a:r>
            <a:r>
              <a:rPr lang="en-US" sz="1600" i="1" spc="-1" dirty="0">
                <a:solidFill>
                  <a:srgbClr val="FF0000"/>
                </a:solidFill>
                <a:latin typeface="Cambria" panose="02040503050406030204" pitchFamily="18" charset="0"/>
                <a:ea typeface="Cambria" panose="02040503050406030204" pitchFamily="18" charset="0"/>
              </a:rPr>
              <a:t> </a:t>
            </a:r>
            <a:r>
              <a:rPr lang="en-US" sz="1600" spc="-1" dirty="0">
                <a:solidFill>
                  <a:srgbClr val="FF0000"/>
                </a:solidFill>
                <a:latin typeface="Cambria" panose="02040503050406030204" pitchFamily="18" charset="0"/>
                <a:ea typeface="Cambria" panose="02040503050406030204" pitchFamily="18" charset="0"/>
              </a:rPr>
              <a:t>con </a:t>
            </a:r>
            <a:r>
              <a:rPr lang="en-US" sz="1600" spc="-1" dirty="0" err="1">
                <a:solidFill>
                  <a:srgbClr val="FF0000"/>
                </a:solidFill>
                <a:latin typeface="Cambria" panose="02040503050406030204" pitchFamily="18" charset="0"/>
                <a:ea typeface="Cambria" panose="02040503050406030204" pitchFamily="18" charset="0"/>
              </a:rPr>
              <a:t>il</a:t>
            </a:r>
            <a:r>
              <a:rPr lang="en-US" sz="1600" spc="-1" dirty="0">
                <a:solidFill>
                  <a:srgbClr val="FF0000"/>
                </a:solidFill>
                <a:latin typeface="Cambria" panose="02040503050406030204" pitchFamily="18" charset="0"/>
                <a:ea typeface="Cambria" panose="02040503050406030204" pitchFamily="18" charset="0"/>
              </a:rPr>
              <a:t> solo logo di </a:t>
            </a:r>
            <a:r>
              <a:rPr lang="en-US" sz="1600" spc="-1" dirty="0" err="1">
                <a:solidFill>
                  <a:srgbClr val="FF0000"/>
                </a:solidFill>
                <a:latin typeface="Cambria" panose="02040503050406030204" pitchFamily="18" charset="0"/>
                <a:ea typeface="Cambria" panose="02040503050406030204" pitchFamily="18" charset="0"/>
              </a:rPr>
              <a:t>Ateneo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sia</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nel</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formato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specifico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previsto</a:t>
            </a:r>
            <a:r>
              <a:rPr lang="en-US" sz="1600" spc="-1" dirty="0">
                <a:solidFill>
                  <a:srgbClr val="FF0000"/>
                </a:solidFill>
                <a:latin typeface="Cambria" panose="02040503050406030204" pitchFamily="18" charset="0"/>
                <a:ea typeface="Cambria" panose="02040503050406030204" pitchFamily="18" charset="0"/>
              </a:rPr>
              <a:t> per </a:t>
            </a:r>
            <a:r>
              <a:rPr lang="it-IT" sz="1600" spc="-1" dirty="0">
                <a:solidFill>
                  <a:srgbClr val="FF0000"/>
                </a:solidFill>
                <a:latin typeface="Cambria" panose="02040503050406030204" pitchFamily="18" charset="0"/>
                <a:ea typeface="Cambria" panose="02040503050406030204" pitchFamily="18" charset="0"/>
              </a:rPr>
              <a:t>il </a:t>
            </a:r>
            <a:r>
              <a:rPr lang="en-US" sz="1600" spc="-1" dirty="0" err="1">
                <a:solidFill>
                  <a:srgbClr val="FF0000"/>
                </a:solidFill>
                <a:latin typeface="Cambria" panose="02040503050406030204" pitchFamily="18" charset="0"/>
                <a:ea typeface="Cambria" panose="02040503050406030204" pitchFamily="18" charset="0"/>
              </a:rPr>
              <a:t>programma</a:t>
            </a:r>
            <a:r>
              <a:rPr lang="en-US" sz="1600" spc="-1" dirty="0">
                <a:solidFill>
                  <a:srgbClr val="FF0000"/>
                </a:solidFill>
                <a:latin typeface="Cambria" panose="02040503050406030204" pitchFamily="18" charset="0"/>
                <a:ea typeface="Cambria" panose="02040503050406030204" pitchFamily="18" charset="0"/>
              </a:rPr>
              <a:t> PON</a:t>
            </a:r>
            <a:endParaRPr lang="en-US" sz="1600" b="0" strike="noStrike" spc="-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08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AMMINISTRATORE</a:t>
            </a:r>
            <a:r>
              <a:rPr lang="it-IT" sz="2400" b="1" u="sng" spc="-1" dirty="0">
                <a:solidFill>
                  <a:srgbClr val="C00000"/>
                </a:solidFill>
                <a:latin typeface="Athelas Regular"/>
                <a:cs typeface="Athelas Regular"/>
              </a:rPr>
              <a:t> </a:t>
            </a:r>
            <a:r>
              <a:rPr lang="it-IT" sz="2400" b="1" u="sng" spc="-1" dirty="0" err="1">
                <a:solidFill>
                  <a:srgbClr val="C00000"/>
                </a:solidFill>
                <a:latin typeface="Athelas Regular"/>
                <a:cs typeface="Athelas Regular"/>
              </a:rPr>
              <a:t>Plurimensile</a:t>
            </a:r>
            <a:r>
              <a:rPr lang="it-IT" sz="2400" b="1" u="sng" spc="-1" dirty="0">
                <a:solidFill>
                  <a:srgbClr val="C00000"/>
                </a:solidFill>
                <a:latin typeface="Athelas Regular"/>
                <a:cs typeface="Athelas Regular"/>
              </a:rPr>
              <a:t> PON </a:t>
            </a:r>
            <a:r>
              <a:rPr lang="it-IT" sz="2400" u="sng" spc="-1" dirty="0">
                <a:solidFill>
                  <a:srgbClr val="C00000"/>
                </a:solidFill>
                <a:latin typeface="Athelas Regular"/>
                <a:cs typeface="Athelas Regular"/>
              </a:rPr>
              <a:t>(1)</a:t>
            </a:r>
            <a:endParaRPr lang="it-IT" sz="2400" u="sng" strike="noStrike" spc="-1" dirty="0">
              <a:solidFill>
                <a:srgbClr val="C00000"/>
              </a:solidFill>
              <a:latin typeface="Athelas Regular"/>
              <a:cs typeface="Athelas Regular"/>
            </a:endParaRPr>
          </a:p>
        </p:txBody>
      </p:sp>
      <p:sp>
        <p:nvSpPr>
          <p:cNvPr id="4" name="Rettangolo 3"/>
          <p:cNvSpPr/>
          <p:nvPr/>
        </p:nvSpPr>
        <p:spPr>
          <a:xfrm>
            <a:off x="3332325" y="6096865"/>
            <a:ext cx="2161297" cy="369332"/>
          </a:xfrm>
          <a:prstGeom prst="rect">
            <a:avLst/>
          </a:prstGeom>
        </p:spPr>
        <p:txBody>
          <a:bodyPr wrap="none">
            <a:spAutoFit/>
          </a:bodyPr>
          <a:lstStyle/>
          <a:p>
            <a:r>
              <a:rPr lang="en-US" spc="-1" dirty="0" err="1">
                <a:solidFill>
                  <a:srgbClr val="FF0000"/>
                </a:solidFill>
                <a:latin typeface="Cambria" panose="02040503050406030204" pitchFamily="18" charset="0"/>
                <a:ea typeface="Cambria" panose="02040503050406030204" pitchFamily="18" charset="0"/>
              </a:rPr>
              <a:t>Diapo</a:t>
            </a:r>
            <a:r>
              <a:rPr lang="en-US" spc="-1" dirty="0">
                <a:solidFill>
                  <a:srgbClr val="FF0000"/>
                </a:solidFill>
                <a:latin typeface="Cambria" panose="02040503050406030204" pitchFamily="18" charset="0"/>
                <a:ea typeface="Cambria" panose="02040503050406030204" pitchFamily="18" charset="0"/>
              </a:rPr>
              <a:t> da </a:t>
            </a:r>
            <a:r>
              <a:rPr lang="en-US" spc="-1" dirty="0" err="1">
                <a:solidFill>
                  <a:srgbClr val="FF0000"/>
                </a:solidFill>
                <a:latin typeface="Cambria" panose="02040503050406030204" pitchFamily="18" charset="0"/>
                <a:ea typeface="Cambria" panose="02040503050406030204" pitchFamily="18" charset="0"/>
              </a:rPr>
              <a:t>ricevere</a:t>
            </a:r>
            <a:r>
              <a:rPr lang="en-US" spc="-1" dirty="0">
                <a:solidFill>
                  <a:srgbClr val="FF0000"/>
                </a:solidFill>
                <a:latin typeface="Cambria" panose="02040503050406030204" pitchFamily="18" charset="0"/>
                <a:ea typeface="Cambria" panose="02040503050406030204" pitchFamily="18" charset="0"/>
              </a:rPr>
              <a:t>-&gt; </a:t>
            </a:r>
            <a:endParaRPr lang="it-IT" dirty="0"/>
          </a:p>
        </p:txBody>
      </p:sp>
      <p:sp>
        <p:nvSpPr>
          <p:cNvPr id="17" name="CustomShape 2"/>
          <p:cNvSpPr/>
          <p:nvPr/>
        </p:nvSpPr>
        <p:spPr>
          <a:xfrm>
            <a:off x="591010" y="5725744"/>
            <a:ext cx="7972158" cy="996815"/>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r>
              <a:rPr lang="en-US" sz="1400" spc="-1" dirty="0" err="1">
                <a:solidFill>
                  <a:srgbClr val="FF0000"/>
                </a:solidFill>
                <a:latin typeface="Cambria" panose="02040503050406030204" pitchFamily="18" charset="0"/>
                <a:ea typeface="Cambria" panose="02040503050406030204" pitchFamily="18" charset="0"/>
              </a:rPr>
              <a:t>Questo</a:t>
            </a:r>
            <a:r>
              <a:rPr lang="en-US" sz="1400" spc="-1" dirty="0">
                <a:solidFill>
                  <a:srgbClr val="FF0000"/>
                </a:solidFill>
                <a:latin typeface="Cambria" panose="02040503050406030204" pitchFamily="18" charset="0"/>
                <a:ea typeface="Cambria" panose="02040503050406030204" pitchFamily="18" charset="0"/>
              </a:rPr>
              <a:t> report </a:t>
            </a:r>
            <a:r>
              <a:rPr lang="en-US" sz="1400" b="1" u="sng" spc="-1" dirty="0" err="1">
                <a:solidFill>
                  <a:srgbClr val="FF0000"/>
                </a:solidFill>
                <a:latin typeface="Cambria" panose="02040503050406030204" pitchFamily="18" charset="0"/>
                <a:ea typeface="Cambria" panose="02040503050406030204" pitchFamily="18" charset="0"/>
              </a:rPr>
              <a:t>fornisce</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all’Amministratore</a:t>
            </a:r>
            <a:r>
              <a:rPr lang="en-US" sz="1400" b="1" u="sng" spc="-1" dirty="0">
                <a:solidFill>
                  <a:srgbClr val="FF0000"/>
                </a:solidFill>
                <a:latin typeface="Cambria" panose="02040503050406030204" pitchFamily="18" charset="0"/>
                <a:ea typeface="Cambria" panose="02040503050406030204" pitchFamily="18" charset="0"/>
              </a:rPr>
              <a:t> di </a:t>
            </a:r>
            <a:r>
              <a:rPr lang="en-US" sz="1400" b="1" u="sng" spc="-1" dirty="0" err="1">
                <a:solidFill>
                  <a:srgbClr val="FF0000"/>
                </a:solidFill>
                <a:latin typeface="Cambria" panose="02040503050406030204" pitchFamily="18" charset="0"/>
                <a:ea typeface="Cambria" panose="02040503050406030204" pitchFamily="18" charset="0"/>
              </a:rPr>
              <a:t>stampare</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i</a:t>
            </a:r>
            <a:r>
              <a:rPr lang="en-US" sz="1400" b="1" u="sng" spc="-1" dirty="0">
                <a:solidFill>
                  <a:srgbClr val="FF0000"/>
                </a:solidFill>
                <a:latin typeface="Cambria" panose="02040503050406030204" pitchFamily="18" charset="0"/>
                <a:ea typeface="Cambria" panose="02040503050406030204" pitchFamily="18" charset="0"/>
              </a:rPr>
              <a:t> timesheet </a:t>
            </a:r>
            <a:r>
              <a:rPr lang="en-US" sz="1400" b="1" u="sng" spc="-1" dirty="0" err="1">
                <a:solidFill>
                  <a:srgbClr val="FF0000"/>
                </a:solidFill>
                <a:latin typeface="Cambria" panose="02040503050406030204" pitchFamily="18" charset="0"/>
                <a:ea typeface="Cambria" panose="02040503050406030204" pitchFamily="18" charset="0"/>
              </a:rPr>
              <a:t>delle</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risorse</a:t>
            </a:r>
            <a:r>
              <a:rPr lang="en-US" sz="1400" b="1" u="sng" spc="-1" dirty="0">
                <a:solidFill>
                  <a:srgbClr val="FF0000"/>
                </a:solidFill>
                <a:latin typeface="Cambria" panose="02040503050406030204" pitchFamily="18" charset="0"/>
                <a:ea typeface="Cambria" panose="02040503050406030204" pitchFamily="18" charset="0"/>
              </a:rPr>
              <a:t> desiderate in </a:t>
            </a:r>
            <a:r>
              <a:rPr lang="en-US" sz="1400" b="1" u="sng" spc="-1" dirty="0" err="1">
                <a:solidFill>
                  <a:srgbClr val="FF0000"/>
                </a:solidFill>
                <a:latin typeface="Cambria" panose="02040503050406030204" pitchFamily="18" charset="0"/>
                <a:ea typeface="Cambria" panose="02040503050406030204" pitchFamily="18" charset="0"/>
              </a:rPr>
              <a:t>modo</a:t>
            </a:r>
            <a:r>
              <a:rPr lang="en-US" sz="1400" b="1" u="sng" spc="-1" dirty="0">
                <a:solidFill>
                  <a:srgbClr val="FF0000"/>
                </a:solidFill>
                <a:latin typeface="Cambria" panose="02040503050406030204" pitchFamily="18" charset="0"/>
                <a:ea typeface="Cambria" panose="02040503050406030204" pitchFamily="18" charset="0"/>
              </a:rPr>
              <a:t> da </a:t>
            </a:r>
            <a:r>
              <a:rPr lang="en-US" sz="1400" b="1" u="sng" spc="-1" dirty="0" err="1">
                <a:solidFill>
                  <a:srgbClr val="FF0000"/>
                </a:solidFill>
                <a:latin typeface="Cambria" panose="02040503050406030204" pitchFamily="18" charset="0"/>
                <a:ea typeface="Cambria" panose="02040503050406030204" pitchFamily="18" charset="0"/>
              </a:rPr>
              <a:t>monitorarne</a:t>
            </a:r>
            <a:r>
              <a:rPr lang="en-US" sz="1400" b="1" u="sng" spc="-1" dirty="0">
                <a:solidFill>
                  <a:srgbClr val="FF0000"/>
                </a:solidFill>
                <a:latin typeface="Cambria" panose="02040503050406030204" pitchFamily="18" charset="0"/>
                <a:ea typeface="Cambria" panose="02040503050406030204" pitchFamily="18" charset="0"/>
              </a:rPr>
              <a:t> le ore dedicate al </a:t>
            </a:r>
            <a:r>
              <a:rPr lang="en-US" sz="1400" b="1" u="sng" spc="-1" dirty="0" err="1">
                <a:solidFill>
                  <a:srgbClr val="FF0000"/>
                </a:solidFill>
                <a:latin typeface="Cambria" panose="02040503050406030204" pitchFamily="18" charset="0"/>
                <a:ea typeface="Cambria" panose="02040503050406030204" pitchFamily="18" charset="0"/>
              </a:rPr>
              <a:t>progetto</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selezionato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nell’ambito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dello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specifico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programma</a:t>
            </a:r>
            <a:r>
              <a:rPr lang="en-US" sz="1400" spc="-1" dirty="0">
                <a:solidFill>
                  <a:srgbClr val="FF0000"/>
                </a:solidFill>
                <a:latin typeface="Cambria" panose="02040503050406030204" pitchFamily="18" charset="0"/>
                <a:ea typeface="Cambria" panose="02040503050406030204" pitchFamily="18" charset="0"/>
              </a:rPr>
              <a:t> di </a:t>
            </a:r>
            <a:r>
              <a:rPr lang="en-US" sz="1400" spc="-1" dirty="0" err="1">
                <a:solidFill>
                  <a:srgbClr val="FF0000"/>
                </a:solidFill>
                <a:latin typeface="Cambria" panose="02040503050406030204" pitchFamily="18" charset="0"/>
                <a:ea typeface="Cambria" panose="02040503050406030204" pitchFamily="18" charset="0"/>
              </a:rPr>
              <a:t>finanziamento</a:t>
            </a:r>
            <a:r>
              <a:rPr lang="en-US" sz="1400" spc="-1" dirty="0">
                <a:solidFill>
                  <a:srgbClr val="FF0000"/>
                </a:solidFill>
                <a:latin typeface="Cambria" panose="02040503050406030204" pitchFamily="18" charset="0"/>
                <a:ea typeface="Cambria" panose="02040503050406030204" pitchFamily="18" charset="0"/>
              </a:rPr>
              <a:t> &gt;&gt;&gt;  Qui è </a:t>
            </a:r>
            <a:r>
              <a:rPr lang="en-US" sz="1400" spc="-1" dirty="0" err="1">
                <a:solidFill>
                  <a:srgbClr val="FF0000"/>
                </a:solidFill>
                <a:latin typeface="Cambria" panose="02040503050406030204" pitchFamily="18" charset="0"/>
                <a:ea typeface="Cambria" panose="02040503050406030204" pitchFamily="18" charset="0"/>
              </a:rPr>
              <a:t>rappresentato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il</a:t>
            </a:r>
            <a:r>
              <a:rPr lang="en-US" sz="1400" spc="-1" dirty="0">
                <a:solidFill>
                  <a:srgbClr val="FF0000"/>
                </a:solidFill>
                <a:latin typeface="Cambria" panose="02040503050406030204" pitchFamily="18" charset="0"/>
                <a:ea typeface="Cambria" panose="02040503050406030204" pitchFamily="18" charset="0"/>
              </a:rPr>
              <a:t> Report Timesheet </a:t>
            </a:r>
            <a:r>
              <a:rPr lang="en-US" sz="1400" spc="-1" dirty="0" err="1">
                <a:solidFill>
                  <a:srgbClr val="FF0000"/>
                </a:solidFill>
                <a:latin typeface="Cambria" panose="02040503050406030204" pitchFamily="18" charset="0"/>
                <a:ea typeface="Cambria" panose="02040503050406030204" pitchFamily="18" charset="0"/>
              </a:rPr>
              <a:t>Sintesi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Amministratore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Plurimensile</a:t>
            </a:r>
            <a:r>
              <a:rPr lang="en-US" sz="1400" spc="-1" dirty="0">
                <a:solidFill>
                  <a:srgbClr val="FF0000"/>
                </a:solidFill>
                <a:latin typeface="Cambria" panose="02040503050406030204" pitchFamily="18" charset="0"/>
                <a:ea typeface="Cambria" panose="02040503050406030204" pitchFamily="18" charset="0"/>
              </a:rPr>
              <a:t> </a:t>
            </a:r>
            <a:r>
              <a:rPr lang="en-US" sz="1400" b="1" spc="-1" dirty="0">
                <a:solidFill>
                  <a:srgbClr val="FF0000"/>
                </a:solidFill>
                <a:latin typeface="Cambria" panose="02040503050406030204" pitchFamily="18" charset="0"/>
                <a:ea typeface="Cambria" panose="02040503050406030204" pitchFamily="18" charset="0"/>
              </a:rPr>
              <a:t>PON</a:t>
            </a:r>
          </a:p>
          <a:p>
            <a:pPr lvl="0" algn="just"/>
            <a:r>
              <a:rPr lang="en-US" sz="1400" spc="-1" dirty="0">
                <a:solidFill>
                  <a:srgbClr val="FF0000"/>
                </a:solidFill>
                <a:latin typeface="Cambria" panose="02040503050406030204" pitchFamily="18" charset="0"/>
                <a:ea typeface="Cambria" panose="02040503050406030204" pitchFamily="18" charset="0"/>
              </a:rPr>
              <a:t> </a:t>
            </a:r>
          </a:p>
        </p:txBody>
      </p:sp>
      <p:pic>
        <p:nvPicPr>
          <p:cNvPr id="2" name="Immagine 1" descr="Schermata 2021-06-09 alle 09.52.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16" y="1189796"/>
            <a:ext cx="6607983" cy="4248769"/>
          </a:xfrm>
          <a:prstGeom prst="rect">
            <a:avLst/>
          </a:prstGeom>
        </p:spPr>
      </p:pic>
    </p:spTree>
    <p:extLst>
      <p:ext uri="{BB962C8B-B14F-4D97-AF65-F5344CB8AC3E}">
        <p14:creationId xmlns:p14="http://schemas.microsoft.com/office/powerpoint/2010/main" val="11686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Esempio di 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AMMINISTRATORE</a:t>
            </a:r>
            <a:r>
              <a:rPr lang="it-IT" sz="2400" b="1" u="sng" spc="-1" dirty="0">
                <a:solidFill>
                  <a:srgbClr val="C00000"/>
                </a:solidFill>
                <a:latin typeface="Athelas Regular"/>
                <a:cs typeface="Athelas Regular"/>
              </a:rPr>
              <a:t> </a:t>
            </a:r>
            <a:r>
              <a:rPr lang="it-IT" sz="2400" b="1" u="sng" spc="-1" dirty="0" err="1">
                <a:solidFill>
                  <a:srgbClr val="C00000"/>
                </a:solidFill>
                <a:latin typeface="Athelas Regular"/>
                <a:cs typeface="Athelas Regular"/>
              </a:rPr>
              <a:t>Plurimensile</a:t>
            </a:r>
            <a:r>
              <a:rPr lang="it-IT" sz="2400" b="1" u="sng" spc="-1" dirty="0">
                <a:solidFill>
                  <a:srgbClr val="C00000"/>
                </a:solidFill>
                <a:latin typeface="Athelas Regular"/>
                <a:cs typeface="Athelas Regular"/>
              </a:rPr>
              <a:t> PON </a:t>
            </a:r>
            <a:r>
              <a:rPr lang="it-IT" sz="2400" u="sng" spc="-1" dirty="0">
                <a:solidFill>
                  <a:srgbClr val="C00000"/>
                </a:solidFill>
                <a:latin typeface="Athelas Regular"/>
                <a:cs typeface="Athelas Regular"/>
              </a:rPr>
              <a:t>(1.1)</a:t>
            </a:r>
            <a:endParaRPr lang="it-IT" sz="2400" u="sng" strike="noStrike" spc="-1" dirty="0">
              <a:solidFill>
                <a:srgbClr val="C00000"/>
              </a:solidFill>
              <a:latin typeface="Athelas Regular"/>
              <a:cs typeface="Athelas Regular"/>
            </a:endParaRPr>
          </a:p>
        </p:txBody>
      </p:sp>
      <p:pic>
        <p:nvPicPr>
          <p:cNvPr id="5" name="Immagine 4">
            <a:extLst>
              <a:ext uri="{FF2B5EF4-FFF2-40B4-BE49-F238E27FC236}">
                <a16:creationId xmlns="" xmlns:a16="http://schemas.microsoft.com/office/drawing/2014/main" id="{08F54E64-09FB-DF40-932E-6A751DA6A9CB}"/>
              </a:ext>
            </a:extLst>
          </p:cNvPr>
          <p:cNvPicPr>
            <a:picLocks noChangeAspect="1"/>
          </p:cNvPicPr>
          <p:nvPr/>
        </p:nvPicPr>
        <p:blipFill>
          <a:blip r:embed="rId4"/>
          <a:stretch>
            <a:fillRect/>
          </a:stretch>
        </p:blipFill>
        <p:spPr>
          <a:xfrm>
            <a:off x="551942" y="1223380"/>
            <a:ext cx="8008398" cy="5206604"/>
          </a:xfrm>
          <a:prstGeom prst="rect">
            <a:avLst/>
          </a:prstGeom>
        </p:spPr>
      </p:pic>
    </p:spTree>
    <p:extLst>
      <p:ext uri="{BB962C8B-B14F-4D97-AF65-F5344CB8AC3E}">
        <p14:creationId xmlns:p14="http://schemas.microsoft.com/office/powerpoint/2010/main" val="35461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484885976"/>
              </p:ext>
            </p:extLst>
          </p:nvPr>
        </p:nvGraphicFramePr>
        <p:xfrm>
          <a:off x="610656" y="926037"/>
          <a:ext cx="4126714" cy="5839904"/>
        </p:xfrm>
        <a:graphic>
          <a:graphicData uri="http://schemas.openxmlformats.org/presentationml/2006/ole">
            <mc:AlternateContent xmlns:mc="http://schemas.openxmlformats.org/markup-compatibility/2006">
              <mc:Choice xmlns:v="urn:schemas-microsoft-com:vml" Requires="v">
                <p:oleObj spid="_x0000_s1070"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610656" y="926037"/>
                        <a:ext cx="4126714" cy="5839904"/>
                      </a:xfrm>
                      <a:prstGeom prst="rect">
                        <a:avLst/>
                      </a:prstGeom>
                    </p:spPr>
                  </p:pic>
                </p:oleObj>
              </mc:Fallback>
            </mc:AlternateContent>
          </a:graphicData>
        </a:graphic>
      </p:graphicFrame>
      <p:sp>
        <p:nvSpPr>
          <p:cNvPr id="236" name="TextShape 2"/>
          <p:cNvSpPr txBox="1"/>
          <p:nvPr/>
        </p:nvSpPr>
        <p:spPr>
          <a:xfrm>
            <a:off x="436320" y="720"/>
            <a:ext cx="8229240" cy="836280"/>
          </a:xfrm>
          <a:prstGeom prst="rect">
            <a:avLst/>
          </a:prstGeom>
          <a:noFill/>
          <a:ln>
            <a:noFill/>
          </a:ln>
        </p:spPr>
        <p:txBody>
          <a:bodyPr anchor="ctr"/>
          <a:lstStyle/>
          <a:p>
            <a:pPr algn="ctr">
              <a:lnSpc>
                <a:spcPct val="100000"/>
              </a:lnSpc>
            </a:pPr>
            <a:r>
              <a:rPr lang="it-IT" sz="3200" b="0" strike="noStrike" spc="-1">
                <a:solidFill>
                  <a:srgbClr val="FFFFFF"/>
                </a:solidFill>
                <a:latin typeface="Dosis"/>
              </a:rPr>
              <a:t>U-Web Timesheet</a:t>
            </a:r>
            <a:endParaRPr lang="it-IT" sz="3200" b="0" strike="noStrike" spc="-1">
              <a:solidFill>
                <a:srgbClr val="000000"/>
              </a:solidFill>
              <a:latin typeface="Trebuchet MS"/>
            </a:endParaRPr>
          </a:p>
        </p:txBody>
      </p:sp>
      <p:sp>
        <p:nvSpPr>
          <p:cNvPr id="2" name="CasellaDiTesto 1"/>
          <p:cNvSpPr txBox="1"/>
          <p:nvPr/>
        </p:nvSpPr>
        <p:spPr>
          <a:xfrm>
            <a:off x="1324094" y="247095"/>
            <a:ext cx="5806398" cy="830997"/>
          </a:xfrm>
          <a:prstGeom prst="rect">
            <a:avLst/>
          </a:prstGeom>
          <a:noFill/>
        </p:spPr>
        <p:txBody>
          <a:bodyPr wrap="none" rtlCol="0">
            <a:spAutoFit/>
          </a:bodyPr>
          <a:lstStyle/>
          <a:p>
            <a:pPr algn="ctr"/>
            <a:r>
              <a:rPr lang="it-IT" sz="2400" b="1" u="sng" dirty="0">
                <a:solidFill>
                  <a:srgbClr val="17375E"/>
                </a:solidFill>
                <a:latin typeface="Athelas Regular"/>
                <a:cs typeface="Athelas Regular"/>
              </a:rPr>
              <a:t>1^ fase: Censimento del progetto. </a:t>
            </a:r>
          </a:p>
          <a:p>
            <a:pPr algn="ctr"/>
            <a:r>
              <a:rPr lang="it-IT" sz="2400" b="1" u="sng" dirty="0">
                <a:solidFill>
                  <a:srgbClr val="17375E"/>
                </a:solidFill>
                <a:latin typeface="Athelas Regular"/>
                <a:cs typeface="Athelas Regular"/>
              </a:rPr>
              <a:t>Compilazione della “Scheda Progetto”</a:t>
            </a:r>
          </a:p>
        </p:txBody>
      </p:sp>
      <p:sp>
        <p:nvSpPr>
          <p:cNvPr id="40" name="CasellaDiTesto 39"/>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41" name="Immagine 40" descr="Schermata 2020-12-08 alle 12.50.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sp>
        <p:nvSpPr>
          <p:cNvPr id="5" name="Segnaposto numero diapositiva 4"/>
          <p:cNvSpPr>
            <a:spLocks noGrp="1"/>
          </p:cNvSpPr>
          <p:nvPr>
            <p:ph type="sldNum" sz="quarter" idx="12"/>
          </p:nvPr>
        </p:nvSpPr>
        <p:spPr/>
        <p:txBody>
          <a:bodyPr/>
          <a:lstStyle/>
          <a:p>
            <a:fld id="{589818BB-026E-B045-9149-3EE600410FF9}" type="slidenum">
              <a:rPr lang="it-IT" smtClean="0"/>
              <a:t>3</a:t>
            </a:fld>
            <a:endParaRPr lang="it-IT"/>
          </a:p>
        </p:txBody>
      </p:sp>
      <p:sp>
        <p:nvSpPr>
          <p:cNvPr id="6" name="CasellaDiTesto 5"/>
          <p:cNvSpPr txBox="1"/>
          <p:nvPr/>
        </p:nvSpPr>
        <p:spPr>
          <a:xfrm>
            <a:off x="4814876" y="2018933"/>
            <a:ext cx="3850684" cy="3785652"/>
          </a:xfrm>
          <a:prstGeom prst="rect">
            <a:avLst/>
          </a:prstGeom>
          <a:noFill/>
        </p:spPr>
        <p:txBody>
          <a:bodyPr wrap="square" rtlCol="0">
            <a:spAutoFit/>
          </a:bodyPr>
          <a:lstStyle/>
          <a:p>
            <a:pPr algn="just"/>
            <a:r>
              <a:rPr lang="it-IT" sz="1600" dirty="0">
                <a:latin typeface="Cambria"/>
                <a:cs typeface="Cambria"/>
              </a:rPr>
              <a:t>Gli Uffici Ricerca e/o Processi Contabili dei Dipartimenti/Centri invieranno ai Responsabili Scientifici di ogni progetto una “Scheda Progetto” predisposta all’uopo, al fine di raccogliere le informazioni relative alle Risorse Umane e ai WP in cui queste ultime sono coinvolte in modo da poterle inserire in U-GOV. Una volta terminato l’inserimento in U-GOV di tutte le informazioni raccolte, le Risorse Umane coinvolte nel progetto saranno abilitate a compilare il proprio TS utilizzando l’applicativo </a:t>
            </a:r>
            <a:r>
              <a:rPr lang="it-IT" sz="1600" dirty="0" err="1">
                <a:latin typeface="Cambria"/>
                <a:cs typeface="Cambria"/>
              </a:rPr>
              <a:t>Cineca</a:t>
            </a:r>
            <a:r>
              <a:rPr lang="it-IT" sz="1600" dirty="0">
                <a:latin typeface="Cambria"/>
                <a:cs typeface="Cambria"/>
              </a:rPr>
              <a:t> U-WEB TIMESHEET dando inizio alla 2^ fase di utilizzo del nuovo applicativo di Ateneo.</a:t>
            </a:r>
          </a:p>
        </p:txBody>
      </p:sp>
      <p:pic>
        <p:nvPicPr>
          <p:cNvPr id="44" name="Immagine 6"/>
          <p:cNvPicPr/>
          <p:nvPr/>
        </p:nvPicPr>
        <p:blipFill>
          <a:blip r:embed="rId7"/>
          <a:stretch/>
        </p:blipFill>
        <p:spPr>
          <a:xfrm>
            <a:off x="7149948" y="49316"/>
            <a:ext cx="929949" cy="787684"/>
          </a:xfrm>
          <a:prstGeom prst="rect">
            <a:avLst/>
          </a:prstGeom>
          <a:ln>
            <a:noFill/>
          </a:ln>
        </p:spPr>
      </p:pic>
    </p:spTree>
    <p:extLst>
      <p:ext uri="{BB962C8B-B14F-4D97-AF65-F5344CB8AC3E}">
        <p14:creationId xmlns:p14="http://schemas.microsoft.com/office/powerpoint/2010/main" val="14591399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Esempio di 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AMMINISTRATORE</a:t>
            </a:r>
            <a:r>
              <a:rPr lang="it-IT" sz="2400" b="1" u="sng" spc="-1" dirty="0">
                <a:solidFill>
                  <a:srgbClr val="C00000"/>
                </a:solidFill>
                <a:latin typeface="Athelas Regular"/>
                <a:cs typeface="Athelas Regular"/>
              </a:rPr>
              <a:t> </a:t>
            </a:r>
            <a:r>
              <a:rPr lang="it-IT" sz="2400" b="1" u="sng" spc="-1" dirty="0" err="1">
                <a:solidFill>
                  <a:srgbClr val="C00000"/>
                </a:solidFill>
                <a:latin typeface="Athelas Regular"/>
                <a:cs typeface="Athelas Regular"/>
              </a:rPr>
              <a:t>Plurimensile</a:t>
            </a:r>
            <a:r>
              <a:rPr lang="it-IT" sz="2400" b="1" u="sng" spc="-1" dirty="0">
                <a:solidFill>
                  <a:srgbClr val="C00000"/>
                </a:solidFill>
                <a:latin typeface="Athelas Regular"/>
                <a:cs typeface="Athelas Regular"/>
              </a:rPr>
              <a:t> </a:t>
            </a:r>
            <a:r>
              <a:rPr lang="it-IT" sz="2400" u="sng" spc="-1" dirty="0">
                <a:solidFill>
                  <a:srgbClr val="C00000"/>
                </a:solidFill>
                <a:latin typeface="Athelas Regular"/>
                <a:cs typeface="Athelas Regular"/>
              </a:rPr>
              <a:t>(2)</a:t>
            </a:r>
            <a:endParaRPr lang="it-IT" sz="2400" u="sng" strike="noStrike" spc="-1" dirty="0">
              <a:solidFill>
                <a:srgbClr val="C00000"/>
              </a:solidFill>
              <a:latin typeface="Athelas Regular"/>
              <a:cs typeface="Athelas Regular"/>
            </a:endParaRPr>
          </a:p>
        </p:txBody>
      </p:sp>
      <p:pic>
        <p:nvPicPr>
          <p:cNvPr id="3" name="Immagine 2">
            <a:extLst>
              <a:ext uri="{FF2B5EF4-FFF2-40B4-BE49-F238E27FC236}">
                <a16:creationId xmlns="" xmlns:a16="http://schemas.microsoft.com/office/drawing/2014/main" id="{6DD6ED08-14F9-8849-AEFE-A05AF2103A09}"/>
              </a:ext>
            </a:extLst>
          </p:cNvPr>
          <p:cNvPicPr>
            <a:picLocks noChangeAspect="1"/>
          </p:cNvPicPr>
          <p:nvPr/>
        </p:nvPicPr>
        <p:blipFill>
          <a:blip r:embed="rId4"/>
          <a:stretch>
            <a:fillRect/>
          </a:stretch>
        </p:blipFill>
        <p:spPr>
          <a:xfrm>
            <a:off x="350195" y="1288166"/>
            <a:ext cx="8501974" cy="5456853"/>
          </a:xfrm>
          <a:prstGeom prst="rect">
            <a:avLst/>
          </a:prstGeom>
        </p:spPr>
      </p:pic>
    </p:spTree>
    <p:extLst>
      <p:ext uri="{BB962C8B-B14F-4D97-AF65-F5344CB8AC3E}">
        <p14:creationId xmlns:p14="http://schemas.microsoft.com/office/powerpoint/2010/main" val="2937154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AC062657-4B4F-4621-8076-2C3E5BF75310}"/>
              </a:ext>
            </a:extLst>
          </p:cNvPr>
          <p:cNvSpPr txBox="1"/>
          <p:nvPr/>
        </p:nvSpPr>
        <p:spPr>
          <a:xfrm>
            <a:off x="46160" y="1345354"/>
            <a:ext cx="883187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latin typeface="Cambria" panose="02040503050406030204" pitchFamily="18" charset="0"/>
                <a:ea typeface="Cambria" panose="02040503050406030204" pitchFamily="18" charset="0"/>
              </a:rPr>
              <a:t>E’ disponibile un nuovo report amministratore </a:t>
            </a:r>
            <a:r>
              <a:rPr lang="it-IT" b="1" u="sng" dirty="0">
                <a:latin typeface="Cambria" panose="02040503050406030204" pitchFamily="18" charset="0"/>
                <a:ea typeface="Cambria" panose="02040503050406030204" pitchFamily="18" charset="0"/>
              </a:rPr>
              <a:t>per il monitoraggio del </a:t>
            </a:r>
            <a:r>
              <a:rPr lang="it-IT" sz="1600" b="1" u="sng" dirty="0">
                <a:latin typeface="Cambria" panose="02040503050406030204" pitchFamily="18" charset="0"/>
                <a:ea typeface="Cambria" panose="02040503050406030204" pitchFamily="18" charset="0"/>
              </a:rPr>
              <a:t>progetto</a:t>
            </a:r>
            <a:r>
              <a:rPr lang="it-IT" dirty="0">
                <a:latin typeface="Cambria" panose="02040503050406030204" pitchFamily="18" charset="0"/>
                <a:ea typeface="Cambria" panose="02040503050406030204" pitchFamily="18" charset="0"/>
              </a:rPr>
              <a:t>:</a:t>
            </a:r>
          </a:p>
        </p:txBody>
      </p:sp>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900"/>
            <a:ext cx="9144000" cy="4180329"/>
          </a:xfrm>
          <a:prstGeom prst="rect">
            <a:avLst/>
          </a:prstGeom>
        </p:spPr>
      </p:pic>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2" name="CustomShape 2"/>
          <p:cNvSpPr/>
          <p:nvPr/>
        </p:nvSpPr>
        <p:spPr>
          <a:xfrm>
            <a:off x="218661" y="5847948"/>
            <a:ext cx="8768820"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spc="-1" dirty="0">
                <a:solidFill>
                  <a:srgbClr val="000000"/>
                </a:solidFill>
                <a:latin typeface="Cambria" panose="02040503050406030204" pitchFamily="18" charset="0"/>
                <a:ea typeface="Cambria" panose="02040503050406030204" pitchFamily="18" charset="0"/>
              </a:rPr>
              <a:t>Con </a:t>
            </a:r>
            <a:r>
              <a:rPr lang="en-US" sz="1600" spc="-1" dirty="0" err="1">
                <a:solidFill>
                  <a:srgbClr val="000000"/>
                </a:solidFill>
                <a:latin typeface="Cambria" panose="02040503050406030204" pitchFamily="18" charset="0"/>
                <a:ea typeface="Cambria" panose="02040503050406030204" pitchFamily="18" charset="0"/>
              </a:rPr>
              <a:t>il</a:t>
            </a:r>
            <a:r>
              <a:rPr lang="en-US" sz="1600" spc="-1" dirty="0">
                <a:solidFill>
                  <a:srgbClr val="000000"/>
                </a:solidFill>
                <a:latin typeface="Cambria" panose="02040503050406030204" pitchFamily="18" charset="0"/>
                <a:ea typeface="Cambria" panose="02040503050406030204" pitchFamily="18" charset="0"/>
              </a:rPr>
              <a:t> </a:t>
            </a:r>
            <a:r>
              <a:rPr lang="en-US" sz="1600" i="1" spc="-1" dirty="0">
                <a:solidFill>
                  <a:srgbClr val="000000"/>
                </a:solidFill>
                <a:latin typeface="Cambria" panose="02040503050406030204" pitchFamily="18" charset="0"/>
                <a:ea typeface="Cambria" panose="02040503050406030204" pitchFamily="18" charset="0"/>
              </a:rPr>
              <a:t>tab menu </a:t>
            </a:r>
            <a:r>
              <a:rPr lang="en-US" sz="1600" b="0" strike="noStrike" spc="-1" dirty="0">
                <a:solidFill>
                  <a:srgbClr val="000000"/>
                </a:solidFill>
                <a:latin typeface="Cambria" panose="02040503050406030204" pitchFamily="18" charset="0"/>
                <a:ea typeface="Cambria" panose="02040503050406030204" pitchFamily="18" charset="0"/>
              </a:rPr>
              <a:t>“Report Timesheet </a:t>
            </a:r>
            <a:r>
              <a:rPr lang="en-US" sz="1600" b="1" strike="noStrike" spc="-1" dirty="0" err="1">
                <a:solidFill>
                  <a:srgbClr val="000000"/>
                </a:solidFill>
                <a:latin typeface="Cambria" panose="02040503050406030204" pitchFamily="18" charset="0"/>
                <a:ea typeface="Cambria" panose="02040503050406030204" pitchFamily="18" charset="0"/>
              </a:rPr>
              <a:t>Sintesi</a:t>
            </a:r>
            <a:r>
              <a:rPr lang="en-US" sz="1600" b="1"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Progetto</a:t>
            </a:r>
            <a:r>
              <a:rPr lang="en-US" sz="1600" b="1"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Plurimensile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si</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possono</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lanciare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i</a:t>
            </a:r>
            <a:r>
              <a:rPr lang="en-US" sz="1600" spc="-1" dirty="0">
                <a:solidFill>
                  <a:srgbClr val="000000"/>
                </a:solidFill>
                <a:latin typeface="Cambria" panose="02040503050406030204" pitchFamily="18" charset="0"/>
                <a:ea typeface="Cambria" panose="02040503050406030204" pitchFamily="18" charset="0"/>
              </a:rPr>
              <a:t> </a:t>
            </a:r>
            <a:r>
              <a:rPr lang="en-US" sz="1600" b="0" strike="noStrike" spc="-1" dirty="0">
                <a:solidFill>
                  <a:srgbClr val="000000"/>
                </a:solidFill>
                <a:latin typeface="Cambria" panose="02040503050406030204" pitchFamily="18" charset="0"/>
                <a:ea typeface="Cambria" panose="02040503050406030204" pitchFamily="18" charset="0"/>
              </a:rPr>
              <a:t>report </a:t>
            </a:r>
            <a:r>
              <a:rPr lang="en-US" sz="1600" spc="-1" dirty="0" err="1">
                <a:solidFill>
                  <a:srgbClr val="000000"/>
                </a:solidFill>
                <a:latin typeface="Cambria" panose="02040503050406030204" pitchFamily="18" charset="0"/>
                <a:ea typeface="Cambria" panose="02040503050406030204" pitchFamily="18" charset="0"/>
              </a:rPr>
              <a:t>che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rappresentano</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gli</a:t>
            </a:r>
            <a:r>
              <a:rPr lang="en-US" sz="1600" spc="-1" dirty="0">
                <a:solidFill>
                  <a:srgbClr val="000000"/>
                </a:solidFill>
                <a:latin typeface="Cambria" panose="02040503050406030204" pitchFamily="18" charset="0"/>
                <a:ea typeface="Cambria" panose="02040503050406030204" pitchFamily="18" charset="0"/>
              </a:rPr>
              <a:t> effort </a:t>
            </a:r>
            <a:r>
              <a:rPr lang="en-US" sz="1600" spc="-1" dirty="0" err="1">
                <a:solidFill>
                  <a:srgbClr val="000000"/>
                </a:solidFill>
                <a:latin typeface="Cambria" panose="02040503050406030204" pitchFamily="18" charset="0"/>
                <a:ea typeface="Cambria" panose="02040503050406030204" pitchFamily="18" charset="0"/>
              </a:rPr>
              <a:t>inseriti</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nel</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progetto</a:t>
            </a:r>
            <a:r>
              <a:rPr lang="en-US" sz="1600" spc="-1" dirty="0">
                <a:solidFill>
                  <a:srgbClr val="000000"/>
                </a:solidFill>
                <a:latin typeface="Cambria" panose="02040503050406030204" pitchFamily="18" charset="0"/>
                <a:ea typeface="Cambria" panose="02040503050406030204" pitchFamily="18" charset="0"/>
              </a:rPr>
              <a:t>-WP-Persona </a:t>
            </a:r>
            <a:r>
              <a:rPr lang="en-US" sz="1600" b="1" spc="-1" dirty="0">
                <a:solidFill>
                  <a:srgbClr val="000000"/>
                </a:solidFill>
                <a:latin typeface="Cambria" panose="02040503050406030204" pitchFamily="18" charset="0"/>
                <a:ea typeface="Cambria" panose="02040503050406030204" pitchFamily="18" charset="0"/>
              </a:rPr>
              <a:t>per un </a:t>
            </a:r>
            <a:r>
              <a:rPr lang="en-US" sz="1600" b="1" spc="-1" dirty="0" err="1">
                <a:solidFill>
                  <a:srgbClr val="000000"/>
                </a:solidFill>
                <a:latin typeface="Cambria" panose="02040503050406030204" pitchFamily="18" charset="0"/>
                <a:ea typeface="Cambria" panose="02040503050406030204" pitchFamily="18" charset="0"/>
              </a:rPr>
              <a:t>insieme</a:t>
            </a:r>
            <a:r>
              <a:rPr lang="en-US" sz="1600" b="1" spc="-1" dirty="0">
                <a:solidFill>
                  <a:srgbClr val="000000"/>
                </a:solidFill>
                <a:latin typeface="Cambria" panose="02040503050406030204" pitchFamily="18" charset="0"/>
                <a:ea typeface="Cambria" panose="02040503050406030204" pitchFamily="18" charset="0"/>
              </a:rPr>
              <a:t> di </a:t>
            </a:r>
            <a:r>
              <a:rPr lang="en-US" sz="1600" b="1" spc="-1" dirty="0" err="1">
                <a:solidFill>
                  <a:srgbClr val="000000"/>
                </a:solidFill>
                <a:latin typeface="Cambria" panose="02040503050406030204" pitchFamily="18" charset="0"/>
                <a:ea typeface="Cambria" panose="02040503050406030204" pitchFamily="18" charset="0"/>
              </a:rPr>
              <a:t>mesi</a:t>
            </a:r>
            <a:r>
              <a:rPr lang="en-US" sz="1600" b="1" spc="-1" dirty="0">
                <a:solidFill>
                  <a:srgbClr val="000000"/>
                </a:solidFill>
                <a:latin typeface="Cambria" panose="02040503050406030204" pitchFamily="18" charset="0"/>
                <a:ea typeface="Cambria" panose="02040503050406030204" pitchFamily="18" charset="0"/>
              </a:rPr>
              <a:t>, </a:t>
            </a:r>
            <a:r>
              <a:rPr lang="en-US" sz="1600" b="1" spc="-1" dirty="0" err="1">
                <a:solidFill>
                  <a:srgbClr val="000000"/>
                </a:solidFill>
                <a:latin typeface="Cambria" panose="02040503050406030204" pitchFamily="18" charset="0"/>
                <a:ea typeface="Cambria" panose="02040503050406030204" pitchFamily="18" charset="0"/>
              </a:rPr>
              <a:t>selezionati</a:t>
            </a:r>
            <a:r>
              <a:rPr lang="en-US" sz="1600" b="1" spc="-1" dirty="0">
                <a:solidFill>
                  <a:srgbClr val="000000"/>
                </a:solidFill>
                <a:latin typeface="Cambria" panose="02040503050406030204" pitchFamily="18" charset="0"/>
                <a:ea typeface="Cambria" panose="02040503050406030204" pitchFamily="18" charset="0"/>
              </a:rPr>
              <a:t> </a:t>
            </a:r>
            <a:r>
              <a:rPr lang="en-US" sz="1600" b="1" u="sng" strike="noStrike" spc="-1" dirty="0" err="1">
                <a:latin typeface="Cambria" panose="02040503050406030204" pitchFamily="18" charset="0"/>
                <a:ea typeface="Cambria" panose="02040503050406030204" pitchFamily="18" charset="0"/>
              </a:rPr>
              <a:t>dall’utente</a:t>
            </a:r>
            <a:r>
              <a:rPr lang="en-US" sz="1600" b="1" u="sng" strike="noStrike" spc="-1" dirty="0">
                <a:latin typeface="Cambria" panose="02040503050406030204" pitchFamily="18" charset="0"/>
                <a:ea typeface="Cambria" panose="02040503050406030204" pitchFamily="18" charset="0"/>
              </a:rPr>
              <a:t> </a:t>
            </a:r>
            <a:r>
              <a:rPr lang="en-US" sz="1600" b="1" u="sng" strike="noStrike" spc="-1" dirty="0" err="1">
                <a:latin typeface="Cambria" panose="02040503050406030204" pitchFamily="18" charset="0"/>
                <a:ea typeface="Cambria" panose="02040503050406030204" pitchFamily="18" charset="0"/>
              </a:rPr>
              <a:t>amministratore</a:t>
            </a:r>
            <a:r>
              <a:rPr lang="en-US" sz="1600" b="1" u="sng" strike="noStrike" spc="-1" dirty="0">
                <a:latin typeface="Cambria" panose="02040503050406030204" pitchFamily="18" charset="0"/>
                <a:ea typeface="Cambria" panose="02040503050406030204" pitchFamily="18" charset="0"/>
              </a:rPr>
              <a:t> </a:t>
            </a:r>
            <a:r>
              <a:rPr lang="en-US" sz="1600" b="0" strike="noStrike" spc="-1" dirty="0">
                <a:solidFill>
                  <a:srgbClr val="000000"/>
                </a:solidFill>
                <a:latin typeface="Cambria" panose="02040503050406030204" pitchFamily="18" charset="0"/>
                <a:ea typeface="Cambria" panose="02040503050406030204" pitchFamily="18" charset="0"/>
              </a:rPr>
              <a:t>del TS</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che</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desidera</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monitorare</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le ore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inserite</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dal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gruppo</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di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ricerca</a:t>
            </a:r>
            <a:endParaRPr lang="en-US" sz="1600" b="0" strike="noStrike" spc="-1" dirty="0">
              <a:latin typeface="Cambria" panose="02040503050406030204" pitchFamily="18" charset="0"/>
              <a:ea typeface="Cambria" panose="02040503050406030204" pitchFamily="18" charset="0"/>
            </a:endParaRPr>
          </a:p>
        </p:txBody>
      </p:sp>
      <p:sp>
        <p:nvSpPr>
          <p:cNvPr id="13" name="Freccia circolare in giù 12"/>
          <p:cNvSpPr/>
          <p:nvPr/>
        </p:nvSpPr>
        <p:spPr>
          <a:xfrm flipV="1">
            <a:off x="786148" y="2777134"/>
            <a:ext cx="666750" cy="31750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cxnSp>
        <p:nvCxnSpPr>
          <p:cNvPr id="6" name="Connettore 2 5"/>
          <p:cNvCxnSpPr/>
          <p:nvPr/>
        </p:nvCxnSpPr>
        <p:spPr>
          <a:xfrm flipH="1">
            <a:off x="4898571" y="2653393"/>
            <a:ext cx="922565" cy="441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Immagine 13" descr="Schermata 2020-12-08 alle 12.5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5" name="Immagine 6"/>
          <p:cNvPicPr/>
          <p:nvPr/>
        </p:nvPicPr>
        <p:blipFill>
          <a:blip r:embed="rId5"/>
          <a:stretch/>
        </p:blipFill>
        <p:spPr>
          <a:xfrm>
            <a:off x="7018356" y="71588"/>
            <a:ext cx="1044429" cy="950760"/>
          </a:xfrm>
          <a:prstGeom prst="rect">
            <a:avLst/>
          </a:prstGeom>
          <a:ln>
            <a:noFill/>
          </a:ln>
        </p:spPr>
      </p:pic>
      <p:sp>
        <p:nvSpPr>
          <p:cNvPr id="16"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PROGETTO </a:t>
            </a:r>
            <a:r>
              <a:rPr lang="it-IT" sz="2400" b="1" u="sng" spc="-1" dirty="0" err="1">
                <a:solidFill>
                  <a:srgbClr val="FF0000"/>
                </a:solidFill>
                <a:latin typeface="Athelas Regular"/>
                <a:cs typeface="Athelas Regular"/>
              </a:rPr>
              <a:t>Plurimensile</a:t>
            </a:r>
            <a:r>
              <a:rPr lang="it-IT" sz="2400" u="sng" spc="-1" dirty="0">
                <a:solidFill>
                  <a:srgbClr val="FF0000"/>
                </a:solidFill>
                <a:latin typeface="Athelas Regular"/>
                <a:cs typeface="Athelas Regular"/>
              </a:rPr>
              <a:t> (3)</a:t>
            </a:r>
            <a:endParaRPr lang="it-IT" sz="2400" u="sng" strike="noStrike" spc="-1" dirty="0">
              <a:solidFill>
                <a:srgbClr val="FF0000"/>
              </a:solidFill>
              <a:latin typeface="Athelas Regular"/>
              <a:cs typeface="Athelas Regular"/>
            </a:endParaRPr>
          </a:p>
        </p:txBody>
      </p:sp>
    </p:spTree>
    <p:extLst>
      <p:ext uri="{BB962C8B-B14F-4D97-AF65-F5344CB8AC3E}">
        <p14:creationId xmlns:p14="http://schemas.microsoft.com/office/powerpoint/2010/main" val="253252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lasala\Desktop\Immagine 2021-06-14 1155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5" y="1536078"/>
            <a:ext cx="8739751" cy="40766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4"/>
          <a:stretch/>
        </p:blipFill>
        <p:spPr>
          <a:xfrm>
            <a:off x="7018356" y="71588"/>
            <a:ext cx="1044429" cy="950760"/>
          </a:xfrm>
          <a:prstGeom prst="rect">
            <a:avLst/>
          </a:prstGeom>
          <a:ln>
            <a:noFill/>
          </a:ln>
        </p:spPr>
      </p:pic>
      <p:sp>
        <p:nvSpPr>
          <p:cNvPr id="10"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Esempio di </a:t>
            </a:r>
          </a:p>
          <a:p>
            <a:pPr algn="ctr">
              <a:lnSpc>
                <a:spcPct val="100000"/>
              </a:lnSpc>
            </a:pPr>
            <a:r>
              <a:rPr lang="it-IT" sz="2400" u="sng" spc="-1" dirty="0">
                <a:solidFill>
                  <a:srgbClr val="FF0000"/>
                </a:solidFill>
                <a:latin typeface="Athelas Regular"/>
                <a:cs typeface="Athelas Regular"/>
              </a:rPr>
              <a:t>Report</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TS Sintesi </a:t>
            </a:r>
            <a:r>
              <a:rPr lang="it-IT" sz="2400" b="1" u="sng" spc="-1" dirty="0">
                <a:solidFill>
                  <a:srgbClr val="000090"/>
                </a:solidFill>
                <a:latin typeface="Athelas Regular"/>
                <a:cs typeface="Athelas Regular"/>
              </a:rPr>
              <a:t>PROGETTO </a:t>
            </a:r>
            <a:r>
              <a:rPr lang="it-IT" sz="2400" b="1" u="sng" spc="-1" dirty="0" err="1">
                <a:solidFill>
                  <a:srgbClr val="FF0000"/>
                </a:solidFill>
                <a:latin typeface="Athelas Regular"/>
                <a:cs typeface="Athelas Regular"/>
              </a:rPr>
              <a:t>Plurimensile</a:t>
            </a:r>
            <a:r>
              <a:rPr lang="it-IT" sz="2400" u="sng" spc="-1" dirty="0">
                <a:solidFill>
                  <a:srgbClr val="FF0000"/>
                </a:solidFill>
                <a:latin typeface="Athelas Regular"/>
                <a:cs typeface="Athelas Regular"/>
              </a:rPr>
              <a:t> (3)</a:t>
            </a:r>
            <a:endParaRPr lang="it-IT" sz="2400" u="sng" strike="noStrike" spc="-1" dirty="0">
              <a:solidFill>
                <a:srgbClr val="FF0000"/>
              </a:solidFill>
              <a:latin typeface="Athelas Regular"/>
              <a:cs typeface="Athelas Regular"/>
            </a:endParaRPr>
          </a:p>
        </p:txBody>
      </p:sp>
      <p:sp>
        <p:nvSpPr>
          <p:cNvPr id="2" name="Ovale 1"/>
          <p:cNvSpPr/>
          <p:nvPr/>
        </p:nvSpPr>
        <p:spPr>
          <a:xfrm>
            <a:off x="6724409" y="1854515"/>
            <a:ext cx="2194247" cy="694936"/>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5950029" y="3943042"/>
            <a:ext cx="3048055" cy="1318694"/>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178905" y="5888503"/>
            <a:ext cx="7499697" cy="430887"/>
          </a:xfrm>
          <a:prstGeom prst="rect">
            <a:avLst/>
          </a:prstGeom>
          <a:noFill/>
        </p:spPr>
        <p:txBody>
          <a:bodyPr wrap="square" rtlCol="0">
            <a:spAutoFit/>
          </a:bodyPr>
          <a:lstStyle/>
          <a:p>
            <a:r>
              <a:rPr lang="en-US" sz="1100" u="sng" spc="-1" dirty="0" err="1">
                <a:solidFill>
                  <a:schemeClr val="tx2">
                    <a:lumMod val="75000"/>
                  </a:schemeClr>
                </a:solidFill>
                <a:latin typeface="Cambria" panose="02040503050406030204" pitchFamily="18" charset="0"/>
                <a:ea typeface="Cambria" panose="02040503050406030204" pitchFamily="18" charset="0"/>
              </a:rPr>
              <a:t>L’indicazione</a:t>
            </a:r>
            <a:r>
              <a:rPr lang="en-US" sz="1100" u="sng" spc="-1" dirty="0">
                <a:solidFill>
                  <a:schemeClr val="tx2">
                    <a:lumMod val="75000"/>
                  </a:schemeClr>
                </a:solidFill>
                <a:latin typeface="Cambria" panose="02040503050406030204" pitchFamily="18" charset="0"/>
                <a:ea typeface="Cambria" panose="02040503050406030204" pitchFamily="18" charset="0"/>
              </a:rPr>
              <a:t> </a:t>
            </a:r>
            <a:r>
              <a:rPr lang="en-US" sz="1100" u="sng" spc="-1" dirty="0" err="1">
                <a:solidFill>
                  <a:schemeClr val="tx2">
                    <a:lumMod val="75000"/>
                  </a:schemeClr>
                </a:solidFill>
                <a:latin typeface="Cambria" panose="02040503050406030204" pitchFamily="18" charset="0"/>
                <a:ea typeface="Cambria" panose="02040503050406030204" pitchFamily="18" charset="0"/>
              </a:rPr>
              <a:t>cromatica</a:t>
            </a:r>
            <a:r>
              <a:rPr lang="en-US" sz="1100" u="sng" spc="-1" dirty="0">
                <a:solidFill>
                  <a:schemeClr val="tx2">
                    <a:lumMod val="75000"/>
                  </a:schemeClr>
                </a:solidFill>
                <a:latin typeface="Cambria" panose="02040503050406030204" pitchFamily="18" charset="0"/>
                <a:ea typeface="Cambria" panose="02040503050406030204" pitchFamily="18" charset="0"/>
              </a:rPr>
              <a:t> </a:t>
            </a:r>
            <a:r>
              <a:rPr lang="en-US" sz="1100" u="sng" spc="-1" dirty="0" err="1">
                <a:solidFill>
                  <a:schemeClr val="tx2">
                    <a:lumMod val="75000"/>
                  </a:schemeClr>
                </a:solidFill>
                <a:latin typeface="Cambria" panose="02040503050406030204" pitchFamily="18" charset="0"/>
                <a:ea typeface="Cambria" panose="02040503050406030204" pitchFamily="18" charset="0"/>
              </a:rPr>
              <a:t>segnala</a:t>
            </a:r>
            <a:r>
              <a:rPr lang="en-US" sz="1100" u="sng" spc="-1" dirty="0">
                <a:solidFill>
                  <a:schemeClr val="tx2">
                    <a:lumMod val="75000"/>
                  </a:schemeClr>
                </a:solidFill>
                <a:latin typeface="Cambria" panose="02040503050406030204" pitchFamily="18" charset="0"/>
                <a:ea typeface="Cambria" panose="02040503050406030204" pitchFamily="18" charset="0"/>
              </a:rPr>
              <a:t> lo </a:t>
            </a:r>
            <a:r>
              <a:rPr lang="en-US" sz="1100" u="sng" spc="-1" dirty="0" err="1">
                <a:solidFill>
                  <a:schemeClr val="tx2">
                    <a:lumMod val="75000"/>
                  </a:schemeClr>
                </a:solidFill>
                <a:latin typeface="Cambria" panose="02040503050406030204" pitchFamily="18" charset="0"/>
                <a:ea typeface="Cambria" panose="02040503050406030204" pitchFamily="18" charset="0"/>
              </a:rPr>
              <a:t>stato</a:t>
            </a:r>
            <a:r>
              <a:rPr lang="en-US" sz="1100" u="sng" spc="-1" dirty="0">
                <a:solidFill>
                  <a:schemeClr val="tx2">
                    <a:lumMod val="75000"/>
                  </a:schemeClr>
                </a:solidFill>
                <a:latin typeface="Cambria" panose="02040503050406030204" pitchFamily="18" charset="0"/>
                <a:ea typeface="Cambria" panose="02040503050406030204" pitchFamily="18" charset="0"/>
              </a:rPr>
              <a:t> del Timesheet</a:t>
            </a:r>
            <a:endParaRPr lang="it-IT" sz="1100" u="sng" spc="-1" dirty="0">
              <a:solidFill>
                <a:schemeClr val="tx2">
                  <a:lumMod val="75000"/>
                </a:schemeClr>
              </a:solidFill>
              <a:latin typeface="Cambria" panose="02040503050406030204" pitchFamily="18" charset="0"/>
              <a:ea typeface="Cambria" panose="02040503050406030204" pitchFamily="18" charset="0"/>
            </a:endParaRPr>
          </a:p>
          <a:p>
            <a:endParaRPr lang="it-IT" sz="1100" u="sng" dirty="0">
              <a:solidFill>
                <a:schemeClr val="tx2">
                  <a:lumMod val="75000"/>
                </a:schemeClr>
              </a:solidFill>
            </a:endParaRPr>
          </a:p>
        </p:txBody>
      </p:sp>
      <p:sp>
        <p:nvSpPr>
          <p:cNvPr id="11" name="CasellaDiTesto 10"/>
          <p:cNvSpPr txBox="1"/>
          <p:nvPr/>
        </p:nvSpPr>
        <p:spPr>
          <a:xfrm>
            <a:off x="958845" y="4995331"/>
            <a:ext cx="274083" cy="307777"/>
          </a:xfrm>
          <a:prstGeom prst="rect">
            <a:avLst/>
          </a:prstGeom>
          <a:noFill/>
        </p:spPr>
        <p:txBody>
          <a:bodyPr wrap="none" rtlCol="0">
            <a:spAutoFit/>
          </a:bodyPr>
          <a:lstStyle/>
          <a:p>
            <a:r>
              <a:rPr lang="it-IT" sz="1400" dirty="0">
                <a:solidFill>
                  <a:schemeClr val="tx1">
                    <a:lumMod val="65000"/>
                    <a:lumOff val="35000"/>
                  </a:schemeClr>
                </a:solidFill>
              </a:rPr>
              <a:t>*</a:t>
            </a:r>
          </a:p>
        </p:txBody>
      </p:sp>
      <p:sp>
        <p:nvSpPr>
          <p:cNvPr id="13" name="CasellaDiTesto 12"/>
          <p:cNvSpPr txBox="1"/>
          <p:nvPr/>
        </p:nvSpPr>
        <p:spPr>
          <a:xfrm>
            <a:off x="95265" y="5849241"/>
            <a:ext cx="274083" cy="307777"/>
          </a:xfrm>
          <a:prstGeom prst="rect">
            <a:avLst/>
          </a:prstGeom>
          <a:noFill/>
        </p:spPr>
        <p:txBody>
          <a:bodyPr wrap="none" rtlCol="0">
            <a:spAutoFit/>
          </a:bodyPr>
          <a:lstStyle/>
          <a:p>
            <a:r>
              <a:rPr lang="it-IT" sz="1400" dirty="0">
                <a:solidFill>
                  <a:schemeClr val="tx1">
                    <a:lumMod val="65000"/>
                    <a:lumOff val="35000"/>
                  </a:schemeClr>
                </a:solidFill>
              </a:rPr>
              <a:t>*</a:t>
            </a:r>
          </a:p>
        </p:txBody>
      </p:sp>
    </p:spTree>
    <p:extLst>
      <p:ext uri="{BB962C8B-B14F-4D97-AF65-F5344CB8AC3E}">
        <p14:creationId xmlns:p14="http://schemas.microsoft.com/office/powerpoint/2010/main" val="1134697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AC062657-4B4F-4621-8076-2C3E5BF75310}"/>
              </a:ext>
            </a:extLst>
          </p:cNvPr>
          <p:cNvSpPr txBox="1"/>
          <p:nvPr/>
        </p:nvSpPr>
        <p:spPr>
          <a:xfrm>
            <a:off x="156064" y="1526048"/>
            <a:ext cx="8831872"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latin typeface="Cambria" panose="02040503050406030204" pitchFamily="18" charset="0"/>
                <a:ea typeface="Cambria" panose="02040503050406030204" pitchFamily="18" charset="0"/>
              </a:rPr>
              <a:t>Permette al </a:t>
            </a:r>
            <a:r>
              <a:rPr lang="it-IT" b="1" dirty="0">
                <a:latin typeface="Cambria" panose="02040503050406030204" pitchFamily="18" charset="0"/>
                <a:ea typeface="Cambria" panose="02040503050406030204" pitchFamily="18" charset="0"/>
              </a:rPr>
              <a:t>responsabile di progetto</a:t>
            </a:r>
            <a:r>
              <a:rPr lang="it-IT" dirty="0">
                <a:latin typeface="Cambria" panose="02040503050406030204" pitchFamily="18" charset="0"/>
                <a:ea typeface="Cambria" panose="02040503050406030204" pitchFamily="18" charset="0"/>
              </a:rPr>
              <a:t> che si avvicina ad una rendicontazione di avvisare</a:t>
            </a:r>
            <a:r>
              <a:rPr lang="it-IT" b="1" dirty="0">
                <a:latin typeface="Cambria" panose="02040503050406030204" pitchFamily="18" charset="0"/>
                <a:ea typeface="Cambria" panose="02040503050406030204" pitchFamily="18" charset="0"/>
              </a:rPr>
              <a:t> gli altri responsabili dei progetti </a:t>
            </a:r>
            <a:r>
              <a:rPr lang="it-IT" dirty="0">
                <a:latin typeface="Cambria" panose="02040503050406030204" pitchFamily="18" charset="0"/>
                <a:ea typeface="Cambria" panose="02040503050406030204" pitchFamily="18" charset="0"/>
              </a:rPr>
              <a:t>con i quali </a:t>
            </a:r>
            <a:r>
              <a:rPr lang="it-IT" b="1" dirty="0">
                <a:latin typeface="Cambria" panose="02040503050406030204" pitchFamily="18" charset="0"/>
                <a:ea typeface="Cambria" panose="02040503050406030204" pitchFamily="18" charset="0"/>
              </a:rPr>
              <a:t>condivide risorse,</a:t>
            </a:r>
          </a:p>
          <a:p>
            <a:pPr algn="ctr"/>
            <a:r>
              <a:rPr lang="it-IT" dirty="0">
                <a:latin typeface="Cambria" panose="02040503050406030204" pitchFamily="18" charset="0"/>
                <a:ea typeface="Cambria" panose="02040503050406030204" pitchFamily="18" charset="0"/>
              </a:rPr>
              <a:t> che a breve il </a:t>
            </a:r>
            <a:r>
              <a:rPr lang="it-IT" i="1" dirty="0" err="1">
                <a:latin typeface="Cambria" panose="02040503050406030204" pitchFamily="18" charset="0"/>
                <a:ea typeface="Cambria" panose="02040503050406030204" pitchFamily="18" charset="0"/>
              </a:rPr>
              <a:t>timesheet</a:t>
            </a:r>
            <a:r>
              <a:rPr lang="it-IT" dirty="0">
                <a:latin typeface="Cambria" panose="02040503050406030204" pitchFamily="18" charset="0"/>
                <a:ea typeface="Cambria" panose="02040503050406030204" pitchFamily="18" charset="0"/>
              </a:rPr>
              <a:t> dei ricercatori coinvolti verrà </a:t>
            </a:r>
            <a:r>
              <a:rPr lang="it-IT" b="1" dirty="0">
                <a:latin typeface="Cambria" panose="02040503050406030204" pitchFamily="18" charset="0"/>
                <a:ea typeface="Cambria" panose="02040503050406030204" pitchFamily="18" charset="0"/>
              </a:rPr>
              <a:t>rendicontato per quel periodo</a:t>
            </a:r>
            <a:endParaRPr lang="it-IT" dirty="0">
              <a:latin typeface="Cambria" panose="02040503050406030204" pitchFamily="18" charset="0"/>
              <a:ea typeface="Cambria" panose="02040503050406030204" pitchFamily="18"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0908"/>
            <a:ext cx="9144000" cy="2578642"/>
          </a:xfrm>
          <a:prstGeom prst="rect">
            <a:avLst/>
          </a:prstGeom>
        </p:spPr>
      </p:pic>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9" name="Immagine 6"/>
          <p:cNvPicPr/>
          <p:nvPr/>
        </p:nvPicPr>
        <p:blipFill>
          <a:blip r:embed="rId5"/>
          <a:stretch/>
        </p:blipFill>
        <p:spPr>
          <a:xfrm>
            <a:off x="7018356" y="71588"/>
            <a:ext cx="1044429" cy="950760"/>
          </a:xfrm>
          <a:prstGeom prst="rect">
            <a:avLst/>
          </a:prstGeom>
          <a:ln>
            <a:noFill/>
          </a:ln>
        </p:spPr>
      </p:pic>
      <p:sp>
        <p:nvSpPr>
          <p:cNvPr id="10" name="TextShape 3"/>
          <p:cNvSpPr txBox="1"/>
          <p:nvPr/>
        </p:nvSpPr>
        <p:spPr>
          <a:xfrm>
            <a:off x="1708481" y="418560"/>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Preavviso di rendicontazione</a:t>
            </a:r>
          </a:p>
          <a:p>
            <a:pPr algn="ctr">
              <a:lnSpc>
                <a:spcPct val="100000"/>
              </a:lnSpc>
            </a:pPr>
            <a:r>
              <a:rPr lang="it-IT" sz="2000" b="0" strike="noStrike" spc="-1" dirty="0">
                <a:solidFill>
                  <a:schemeClr val="tx2">
                    <a:lumMod val="75000"/>
                  </a:schemeClr>
                </a:solidFill>
                <a:latin typeface="Athelas Regular"/>
                <a:cs typeface="Athelas Regular"/>
              </a:rPr>
              <a:t>(si invia quando </a:t>
            </a:r>
            <a:r>
              <a:rPr lang="it-IT" sz="2000" spc="-1" dirty="0">
                <a:solidFill>
                  <a:schemeClr val="tx2">
                    <a:lumMod val="75000"/>
                  </a:schemeClr>
                </a:solidFill>
                <a:latin typeface="Athelas Regular"/>
                <a:cs typeface="Athelas Regular"/>
              </a:rPr>
              <a:t>si passa dallo stato </a:t>
            </a:r>
            <a:r>
              <a:rPr lang="it-IT" sz="2000" b="0" strike="noStrike" spc="-1" dirty="0">
                <a:solidFill>
                  <a:schemeClr val="tx2">
                    <a:lumMod val="75000"/>
                  </a:schemeClr>
                </a:solidFill>
                <a:latin typeface="Athelas Regular"/>
                <a:cs typeface="Athelas Regular"/>
              </a:rPr>
              <a:t>APPROVATO a RENDICONTATO)</a:t>
            </a:r>
          </a:p>
        </p:txBody>
      </p:sp>
    </p:spTree>
    <p:extLst>
      <p:ext uri="{BB962C8B-B14F-4D97-AF65-F5344CB8AC3E}">
        <p14:creationId xmlns:p14="http://schemas.microsoft.com/office/powerpoint/2010/main" val="2269637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920"/>
            <a:ext cx="1221313" cy="1110285"/>
          </a:xfrm>
          <a:prstGeom prst="rect">
            <a:avLst/>
          </a:prstGeom>
        </p:spPr>
      </p:pic>
      <p:pic>
        <p:nvPicPr>
          <p:cNvPr id="9" name="Immagine 6"/>
          <p:cNvPicPr/>
          <p:nvPr/>
        </p:nvPicPr>
        <p:blipFill>
          <a:blip r:embed="rId4"/>
          <a:stretch/>
        </p:blipFill>
        <p:spPr>
          <a:xfrm>
            <a:off x="7937374" y="405715"/>
            <a:ext cx="1044429" cy="950760"/>
          </a:xfrm>
          <a:prstGeom prst="rect">
            <a:avLst/>
          </a:prstGeom>
          <a:ln>
            <a:noFill/>
          </a:ln>
        </p:spPr>
      </p:pic>
      <p:sp>
        <p:nvSpPr>
          <p:cNvPr id="3" name="CasellaDiTesto 2"/>
          <p:cNvSpPr txBox="1"/>
          <p:nvPr/>
        </p:nvSpPr>
        <p:spPr>
          <a:xfrm>
            <a:off x="2872154" y="2974164"/>
            <a:ext cx="3370442" cy="523220"/>
          </a:xfrm>
          <a:prstGeom prst="rect">
            <a:avLst/>
          </a:prstGeom>
          <a:noFill/>
        </p:spPr>
        <p:txBody>
          <a:bodyPr wrap="none" rtlCol="0">
            <a:spAutoFit/>
          </a:bodyPr>
          <a:lstStyle/>
          <a:p>
            <a:r>
              <a:rPr lang="it-IT" sz="2800" b="1" i="1" dirty="0">
                <a:latin typeface="Bell MT"/>
                <a:cs typeface="Bell MT"/>
              </a:rPr>
              <a:t>Grazie per l’attenzione</a:t>
            </a:r>
          </a:p>
        </p:txBody>
      </p:sp>
    </p:spTree>
    <p:extLst>
      <p:ext uri="{BB962C8B-B14F-4D97-AF65-F5344CB8AC3E}">
        <p14:creationId xmlns:p14="http://schemas.microsoft.com/office/powerpoint/2010/main" val="78177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9" name="Picture 27"/>
          <p:cNvPicPr/>
          <p:nvPr/>
        </p:nvPicPr>
        <p:blipFill>
          <a:blip r:embed="rId3"/>
          <a:stretch/>
        </p:blipFill>
        <p:spPr>
          <a:xfrm>
            <a:off x="1221313" y="200289"/>
            <a:ext cx="985700" cy="909996"/>
          </a:xfrm>
          <a:prstGeom prst="rect">
            <a:avLst/>
          </a:prstGeom>
          <a:ln w="9360">
            <a:noFill/>
          </a:ln>
        </p:spPr>
      </p:pic>
      <p:sp>
        <p:nvSpPr>
          <p:cNvPr id="12" name="TextShape 3"/>
          <p:cNvSpPr txBox="1"/>
          <p:nvPr/>
        </p:nvSpPr>
        <p:spPr>
          <a:xfrm>
            <a:off x="279181" y="1985664"/>
            <a:ext cx="8606158" cy="4239361"/>
          </a:xfrm>
          <a:prstGeom prst="rect">
            <a:avLst/>
          </a:prstGeom>
          <a:noFill/>
          <a:ln>
            <a:noFill/>
          </a:ln>
        </p:spPr>
        <p:txBody>
          <a:bodyPr anchor="ctr"/>
          <a:lstStyle/>
          <a:p>
            <a:pPr marL="457200" indent="-457200" algn="just">
              <a:lnSpc>
                <a:spcPct val="100000"/>
              </a:lnSpc>
              <a:buFont typeface="Wingdings" panose="05000000000000000000" pitchFamily="2" charset="2"/>
              <a:buChar char="Ø"/>
            </a:pP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Dopo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aver completato l’inserimento delle risorse</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umane in U-GOV Progetti (1^ fase-</a:t>
            </a:r>
            <a:r>
              <a:rPr lang="it-IT" sz="2000" spc="-1" dirty="0">
                <a:solidFill>
                  <a:schemeClr val="tx2">
                    <a:lumMod val="75000"/>
                  </a:schemeClr>
                </a:solidFill>
                <a:latin typeface="Cambria" panose="02040503050406030204" pitchFamily="18" charset="0"/>
                <a:ea typeface="Cambria" panose="02040503050406030204" pitchFamily="18" charset="0"/>
                <a:cs typeface="Athelas Regular"/>
              </a:rPr>
              <a:t>&gt;</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Uff. Ricerca/Uff. Contabilità del Dipartimento)</a:t>
            </a:r>
          </a:p>
          <a:p>
            <a:pPr algn="just">
              <a:lnSpc>
                <a:spcPct val="100000"/>
              </a:lnSpc>
            </a:pPr>
            <a:endParaRPr lang="it-IT" sz="2400" spc="-1" dirty="0">
              <a:solidFill>
                <a:schemeClr val="tx2">
                  <a:lumMod val="75000"/>
                </a:schemeClr>
              </a:solidFill>
              <a:latin typeface="Cambria" panose="02040503050406030204" pitchFamily="18" charset="0"/>
              <a:ea typeface="Cambria" panose="02040503050406030204" pitchFamily="18" charset="0"/>
              <a:cs typeface="Athelas Regular"/>
            </a:endParaRPr>
          </a:p>
          <a:p>
            <a:pPr marL="457200" indent="-457200" algn="just">
              <a:lnSpc>
                <a:spcPct val="100000"/>
              </a:lnSpc>
              <a:buFont typeface="Wingdings" panose="05000000000000000000" pitchFamily="2" charset="2"/>
              <a:buChar char="Ø"/>
            </a:pP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D</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opo aver </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c</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onfermato l’attivazione del </a:t>
            </a:r>
            <a:r>
              <a:rPr lang="it-IT" sz="2400" i="1" strike="noStrike" spc="-1" dirty="0" err="1">
                <a:solidFill>
                  <a:schemeClr val="tx2">
                    <a:lumMod val="75000"/>
                  </a:schemeClr>
                </a:solidFill>
                <a:latin typeface="Cambria" panose="02040503050406030204" pitchFamily="18" charset="0"/>
                <a:ea typeface="Cambria" panose="02040503050406030204" pitchFamily="18" charset="0"/>
                <a:cs typeface="Athelas Regular"/>
              </a:rPr>
              <a:t>Timehseet</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per ogni risorsa umana in U-GOV Progetti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(1^ fase</a:t>
            </a:r>
            <a:r>
              <a:rPr lang="it-IT" sz="2000" spc="-1" dirty="0">
                <a:solidFill>
                  <a:schemeClr val="tx2">
                    <a:lumMod val="75000"/>
                  </a:schemeClr>
                </a:solidFill>
                <a:latin typeface="Cambria" panose="02040503050406030204" pitchFamily="18" charset="0"/>
                <a:ea typeface="Cambria" panose="02040503050406030204" pitchFamily="18" charset="0"/>
                <a:cs typeface="Athelas Regular"/>
              </a:rPr>
              <a:t>-</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&gt; Uff. Ricerca/Uff. Contabilità del Dipartimento</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a:t>
            </a:r>
          </a:p>
          <a:p>
            <a:pPr algn="just">
              <a:lnSpc>
                <a:spcPct val="100000"/>
              </a:lnSpc>
            </a:pPr>
            <a:endPar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endParaRPr>
          </a:p>
          <a:p>
            <a:pPr marL="457200" indent="-457200" algn="just">
              <a:lnSpc>
                <a:spcPct val="100000"/>
              </a:lnSpc>
              <a:buFont typeface="Wingdings" panose="05000000000000000000" pitchFamily="2" charset="2"/>
              <a:buChar char="Ø"/>
            </a:pP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Può avere inizio </a:t>
            </a:r>
            <a:r>
              <a:rPr lang="it-IT" sz="2400" u="sng" strike="noStrike" spc="-1" dirty="0">
                <a:solidFill>
                  <a:schemeClr val="tx2">
                    <a:lumMod val="75000"/>
                  </a:schemeClr>
                </a:solidFill>
                <a:latin typeface="Cambria" panose="02040503050406030204" pitchFamily="18" charset="0"/>
                <a:ea typeface="Cambria" panose="02040503050406030204" pitchFamily="18" charset="0"/>
                <a:cs typeface="Athelas Regular"/>
              </a:rPr>
              <a:t>la 2^ fase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in cui </a:t>
            </a:r>
            <a:r>
              <a:rPr lang="it-IT" sz="2400" u="sng" spc="-1" dirty="0">
                <a:solidFill>
                  <a:schemeClr val="tx2">
                    <a:lumMod val="75000"/>
                  </a:schemeClr>
                </a:solidFill>
                <a:latin typeface="Cambria" panose="02040503050406030204" pitchFamily="18" charset="0"/>
                <a:ea typeface="Cambria" panose="02040503050406030204" pitchFamily="18" charset="0"/>
                <a:cs typeface="Athelas Regular"/>
              </a:rPr>
              <a:t>o</a:t>
            </a:r>
            <a:r>
              <a:rPr lang="it-IT" sz="2400" u="sng" strike="noStrike" spc="-1" dirty="0">
                <a:solidFill>
                  <a:schemeClr val="tx2">
                    <a:lumMod val="75000"/>
                  </a:schemeClr>
                </a:solidFill>
                <a:latin typeface="Cambria" panose="02040503050406030204" pitchFamily="18" charset="0"/>
                <a:ea typeface="Cambria" panose="02040503050406030204" pitchFamily="18" charset="0"/>
                <a:cs typeface="Athelas Regular"/>
              </a:rPr>
              <a:t>gni risorsa umana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può compilare il proprio </a:t>
            </a:r>
            <a:r>
              <a:rPr lang="it-IT" sz="2400" i="1" strike="noStrike" spc="-1" dirty="0" err="1">
                <a:solidFill>
                  <a:schemeClr val="tx2">
                    <a:lumMod val="75000"/>
                  </a:schemeClr>
                </a:solidFill>
                <a:latin typeface="Cambria" panose="02040503050406030204" pitchFamily="18" charset="0"/>
                <a:ea typeface="Cambria" panose="02040503050406030204" pitchFamily="18" charset="0"/>
                <a:cs typeface="Athelas Regular"/>
              </a:rPr>
              <a:t>timesheet</a:t>
            </a:r>
            <a:r>
              <a:rPr lang="it-IT" sz="2400" i="1" strike="noStrike" spc="-1" dirty="0">
                <a:solidFill>
                  <a:schemeClr val="tx2">
                    <a:lumMod val="75000"/>
                  </a:schemeClr>
                </a:solidFill>
                <a:latin typeface="Cambria" panose="02040503050406030204" pitchFamily="18" charset="0"/>
                <a:ea typeface="Cambria" panose="02040503050406030204" pitchFamily="18" charset="0"/>
                <a:cs typeface="Athelas Regular"/>
              </a:rPr>
              <a:t>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in U-WEB </a:t>
            </a:r>
            <a:r>
              <a:rPr lang="it-IT" sz="2400" strike="noStrike" spc="-1" dirty="0" err="1">
                <a:solidFill>
                  <a:schemeClr val="tx2">
                    <a:lumMod val="75000"/>
                  </a:schemeClr>
                </a:solidFill>
                <a:latin typeface="Cambria" panose="02040503050406030204" pitchFamily="18" charset="0"/>
                <a:ea typeface="Cambria" panose="02040503050406030204" pitchFamily="18" charset="0"/>
                <a:cs typeface="Athelas Regular"/>
              </a:rPr>
              <a:t>Timesheet</a:t>
            </a:r>
            <a:endPar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endParaRPr>
          </a:p>
          <a:p>
            <a:pPr algn="just"/>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a:t>
            </a:r>
            <a:r>
              <a:rPr lang="it-IT" sz="2400" dirty="0">
                <a:solidFill>
                  <a:schemeClr val="tx2">
                    <a:lumMod val="75000"/>
                  </a:schemeClr>
                </a:solidFill>
                <a:latin typeface="Cambria" panose="02040503050406030204" pitchFamily="18" charset="0"/>
                <a:ea typeface="Cambria" panose="02040503050406030204" pitchFamily="18" charset="0"/>
                <a:cs typeface="Athelas Regular"/>
                <a:sym typeface="Wingdings"/>
              </a:rPr>
              <a:t>c</a:t>
            </a:r>
            <a:r>
              <a:rPr lang="it-IT" sz="2400" dirty="0">
                <a:solidFill>
                  <a:schemeClr val="tx2">
                    <a:lumMod val="75000"/>
                  </a:schemeClr>
                </a:solidFill>
                <a:latin typeface="Cambria" panose="02040503050406030204" pitchFamily="18" charset="0"/>
                <a:ea typeface="Cambria" panose="02040503050406030204" pitchFamily="18" charset="0"/>
                <a:cs typeface="Athelas Regular"/>
              </a:rPr>
              <a:t>ollegandosi al link</a:t>
            </a:r>
            <a:r>
              <a:rPr lang="it-IT" sz="2400" dirty="0">
                <a:solidFill>
                  <a:schemeClr val="accent1">
                    <a:lumMod val="75000"/>
                  </a:schemeClr>
                </a:solidFill>
                <a:latin typeface="Cambria" panose="02040503050406030204" pitchFamily="18" charset="0"/>
                <a:ea typeface="Cambria" panose="02040503050406030204" pitchFamily="18" charset="0"/>
                <a:cs typeface="Athelas Regular"/>
              </a:rPr>
              <a:t> </a:t>
            </a:r>
            <a:r>
              <a:rPr lang="it-IT" sz="2400" dirty="0" err="1">
                <a:solidFill>
                  <a:schemeClr val="tx2">
                    <a:lumMod val="75000"/>
                  </a:schemeClr>
                </a:solidFill>
                <a:latin typeface="Cambria" panose="02040503050406030204" pitchFamily="18" charset="0"/>
                <a:ea typeface="Cambria" panose="02040503050406030204" pitchFamily="18" charset="0"/>
                <a:cs typeface="Cambria"/>
                <a:hlinkClick r:id="rId4"/>
              </a:rPr>
              <a:t>https</a:t>
            </a:r>
            <a:r>
              <a:rPr lang="it-IT" sz="2400" dirty="0">
                <a:solidFill>
                  <a:schemeClr val="tx2">
                    <a:lumMod val="75000"/>
                  </a:schemeClr>
                </a:solidFill>
                <a:latin typeface="Cambria" panose="02040503050406030204" pitchFamily="18" charset="0"/>
                <a:ea typeface="Cambria" panose="02040503050406030204" pitchFamily="18" charset="0"/>
                <a:cs typeface="Cambria"/>
                <a:hlinkClick r:id="rId4"/>
              </a:rPr>
              <a:t>://</a:t>
            </a:r>
            <a:r>
              <a:rPr lang="it-IT" sz="2400" dirty="0" err="1">
                <a:solidFill>
                  <a:schemeClr val="tx2">
                    <a:lumMod val="75000"/>
                  </a:schemeClr>
                </a:solidFill>
                <a:latin typeface="Cambria" panose="02040503050406030204" pitchFamily="18" charset="0"/>
                <a:ea typeface="Cambria" panose="02040503050406030204" pitchFamily="18" charset="0"/>
                <a:cs typeface="Cambria"/>
                <a:hlinkClick r:id="rId4"/>
              </a:rPr>
              <a:t>unina.u-web.cineca.it</a:t>
            </a:r>
            <a:r>
              <a:rPr lang="it-IT" sz="2400" dirty="0">
                <a:solidFill>
                  <a:schemeClr val="tx2">
                    <a:lumMod val="75000"/>
                  </a:schemeClr>
                </a:solidFill>
                <a:latin typeface="Cambria" panose="02040503050406030204" pitchFamily="18" charset="0"/>
                <a:ea typeface="Cambria" panose="02040503050406030204" pitchFamily="18" charset="0"/>
                <a:cs typeface="Cambria"/>
                <a:hlinkClick r:id="rId4"/>
              </a:rPr>
              <a:t>/</a:t>
            </a:r>
            <a:r>
              <a:rPr lang="it-IT" sz="2400" dirty="0" err="1">
                <a:solidFill>
                  <a:schemeClr val="tx2">
                    <a:lumMod val="75000"/>
                  </a:schemeClr>
                </a:solidFill>
                <a:latin typeface="Cambria" panose="02040503050406030204" pitchFamily="18" charset="0"/>
                <a:ea typeface="Cambria" panose="02040503050406030204" pitchFamily="18" charset="0"/>
                <a:cs typeface="Cambria"/>
                <a:hlinkClick r:id="rId4"/>
              </a:rPr>
              <a:t>appts</a:t>
            </a:r>
            <a:r>
              <a:rPr lang="it-IT" sz="2400" dirty="0">
                <a:solidFill>
                  <a:schemeClr val="tx2">
                    <a:lumMod val="75000"/>
                  </a:schemeClr>
                </a:solidFill>
                <a:latin typeface="Cambria" panose="02040503050406030204" pitchFamily="18" charset="0"/>
                <a:ea typeface="Cambria" panose="02040503050406030204" pitchFamily="18" charset="0"/>
                <a:cs typeface="Cambria"/>
                <a:hlinkClick r:id="rId4"/>
              </a:rPr>
              <a:t>/</a:t>
            </a:r>
            <a:r>
              <a:rPr lang="it-IT" sz="2400" dirty="0">
                <a:solidFill>
                  <a:schemeClr val="tx2">
                    <a:lumMod val="75000"/>
                  </a:schemeClr>
                </a:solidFill>
                <a:latin typeface="Cambria" panose="02040503050406030204" pitchFamily="18" charset="0"/>
                <a:ea typeface="Cambria" panose="02040503050406030204" pitchFamily="18" charset="0"/>
                <a:cs typeface="Cambria"/>
              </a:rPr>
              <a:t>  </a:t>
            </a:r>
          </a:p>
          <a:p>
            <a:pPr algn="just"/>
            <a:r>
              <a:rPr lang="it-IT" sz="2400" dirty="0">
                <a:solidFill>
                  <a:schemeClr val="tx2">
                    <a:lumMod val="75000"/>
                  </a:schemeClr>
                </a:solidFill>
                <a:latin typeface="Cambria" panose="02040503050406030204" pitchFamily="18" charset="0"/>
                <a:ea typeface="Cambria" panose="02040503050406030204" pitchFamily="18" charset="0"/>
                <a:cs typeface="Athelas Regular"/>
              </a:rPr>
              <a:t>        inserendo le proprie credenziali di accesso all’email </a:t>
            </a:r>
            <a:r>
              <a:rPr lang="it-IT" sz="2400" dirty="0" err="1">
                <a:solidFill>
                  <a:schemeClr val="tx2">
                    <a:lumMod val="75000"/>
                  </a:schemeClr>
                </a:solidFill>
                <a:latin typeface="Cambria" panose="02040503050406030204" pitchFamily="18" charset="0"/>
                <a:ea typeface="Cambria" panose="02040503050406030204" pitchFamily="18" charset="0"/>
                <a:cs typeface="Athelas Regular"/>
              </a:rPr>
              <a:t>Unina</a:t>
            </a:r>
            <a:r>
              <a:rPr lang="it-IT" sz="2400" dirty="0">
                <a:solidFill>
                  <a:schemeClr val="tx2">
                    <a:lumMod val="75000"/>
                  </a:schemeClr>
                </a:solidFill>
                <a:latin typeface="Cambria" panose="02040503050406030204" pitchFamily="18" charset="0"/>
                <a:ea typeface="Cambria" panose="02040503050406030204" pitchFamily="18" charset="0"/>
                <a:cs typeface="Cambria"/>
              </a:rPr>
              <a:t>)</a:t>
            </a:r>
            <a:endParaRPr lang="it-IT" sz="2400" dirty="0">
              <a:solidFill>
                <a:schemeClr val="tx2">
                  <a:lumMod val="75000"/>
                </a:schemeClr>
              </a:solidFill>
              <a:latin typeface="Cambria" panose="02040503050406030204" pitchFamily="18" charset="0"/>
              <a:ea typeface="Cambria" panose="02040503050406030204" pitchFamily="18" charset="0"/>
              <a:cs typeface="Cambria"/>
              <a:hlinkClick r:id="rId5"/>
            </a:endParaRPr>
          </a:p>
          <a:p>
            <a:r>
              <a:rPr lang="it-IT" sz="2400" dirty="0">
                <a:solidFill>
                  <a:schemeClr val="accent1">
                    <a:lumMod val="75000"/>
                  </a:schemeClr>
                </a:solidFill>
                <a:latin typeface="Cambria" panose="02040503050406030204" pitchFamily="18" charset="0"/>
                <a:ea typeface="Cambria" panose="02040503050406030204" pitchFamily="18" charset="0"/>
                <a:cs typeface="Athelas Regular"/>
              </a:rPr>
              <a:t>  </a:t>
            </a:r>
          </a:p>
          <a:p>
            <a:pPr algn="just">
              <a:lnSpc>
                <a:spcPct val="100000"/>
              </a:lnSpc>
            </a:pPr>
            <a:endParaRPr lang="it-IT" sz="2400" strike="noStrike" spc="-1" dirty="0">
              <a:solidFill>
                <a:schemeClr val="accent1">
                  <a:lumMod val="75000"/>
                </a:schemeClr>
              </a:solidFill>
              <a:latin typeface="Cambria" panose="02040503050406030204" pitchFamily="18" charset="0"/>
              <a:ea typeface="Cambria" panose="02040503050406030204" pitchFamily="18" charset="0"/>
              <a:cs typeface="Athelas Regular"/>
            </a:endParaRPr>
          </a:p>
        </p:txBody>
      </p:sp>
      <p:sp>
        <p:nvSpPr>
          <p:cNvPr id="10" name="TextShape 3"/>
          <p:cNvSpPr txBox="1"/>
          <p:nvPr/>
        </p:nvSpPr>
        <p:spPr>
          <a:xfrm>
            <a:off x="656099" y="218547"/>
            <a:ext cx="8229240" cy="836280"/>
          </a:xfrm>
          <a:prstGeom prst="rect">
            <a:avLst/>
          </a:prstGeom>
          <a:noFill/>
          <a:ln>
            <a:noFill/>
          </a:ln>
        </p:spPr>
        <p:txBody>
          <a:bodyPr anchor="ctr"/>
          <a:lstStyle/>
          <a:p>
            <a:pPr algn="ctr">
              <a:lnSpc>
                <a:spcPct val="100000"/>
              </a:lnSpc>
            </a:pPr>
            <a:r>
              <a:rPr lang="it-IT" sz="2400" u="sng" spc="-1" dirty="0">
                <a:solidFill>
                  <a:schemeClr val="tx2">
                    <a:lumMod val="75000"/>
                  </a:schemeClr>
                </a:solidFill>
                <a:latin typeface="Athelas Regular"/>
                <a:cs typeface="Athelas Regular"/>
              </a:rPr>
              <a:t>Inizio 2^ fase: </a:t>
            </a:r>
          </a:p>
          <a:p>
            <a:pPr algn="ctr">
              <a:lnSpc>
                <a:spcPct val="100000"/>
              </a:lnSpc>
            </a:pPr>
            <a:r>
              <a:rPr lang="it-IT" sz="2400" u="sng" spc="-1" dirty="0">
                <a:solidFill>
                  <a:schemeClr val="tx2">
                    <a:lumMod val="75000"/>
                  </a:schemeClr>
                </a:solidFill>
                <a:latin typeface="Athelas Regular"/>
                <a:cs typeface="Athelas Regular"/>
              </a:rPr>
              <a:t>compilazione del </a:t>
            </a:r>
            <a:r>
              <a:rPr lang="it-IT" sz="2400" u="sng" spc="-1" dirty="0" err="1">
                <a:solidFill>
                  <a:schemeClr val="tx2">
                    <a:lumMod val="75000"/>
                  </a:schemeClr>
                </a:solidFill>
                <a:latin typeface="Athelas Regular"/>
                <a:cs typeface="Athelas Regular"/>
              </a:rPr>
              <a:t>Timesheet</a:t>
            </a:r>
            <a:endParaRPr lang="it-IT" sz="24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4</a:t>
            </a:fld>
            <a:endParaRPr lang="it-IT"/>
          </a:p>
        </p:txBody>
      </p:sp>
      <p:pic>
        <p:nvPicPr>
          <p:cNvPr id="11" name="Immagine 6"/>
          <p:cNvPicPr/>
          <p:nvPr/>
        </p:nvPicPr>
        <p:blipFill>
          <a:blip r:embed="rId6"/>
          <a:stretch/>
        </p:blipFill>
        <p:spPr>
          <a:xfrm>
            <a:off x="7093080" y="49316"/>
            <a:ext cx="929949" cy="787684"/>
          </a:xfrm>
          <a:prstGeom prst="rect">
            <a:avLst/>
          </a:prstGeom>
          <a:ln>
            <a:noFill/>
          </a:ln>
        </p:spPr>
      </p:pic>
    </p:spTree>
    <p:extLst>
      <p:ext uri="{BB962C8B-B14F-4D97-AF65-F5344CB8AC3E}">
        <p14:creationId xmlns:p14="http://schemas.microsoft.com/office/powerpoint/2010/main" val="138714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599540" y="1854298"/>
            <a:ext cx="8208720" cy="4499371"/>
            <a:chOff x="539640" y="2129884"/>
            <a:chExt cx="8208720" cy="4499371"/>
          </a:xfrm>
        </p:grpSpPr>
        <p:sp>
          <p:nvSpPr>
            <p:cNvPr id="232" name="CustomShape 2"/>
            <p:cNvSpPr/>
            <p:nvPr/>
          </p:nvSpPr>
          <p:spPr>
            <a:xfrm>
              <a:off x="539640" y="2129884"/>
              <a:ext cx="820872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spcBef>
                  <a:spcPts val="400"/>
                </a:spcBef>
                <a:buClr>
                  <a:srgbClr val="006EB6"/>
                </a:buClr>
                <a:buFont typeface="Wingdings" charset="2"/>
                <a:buChar char=""/>
              </a:pP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Utente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ciascun</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partecipante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al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potrà</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imputare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le ore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svolte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livello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i="1" strike="noStrike" spc="-1" dirty="0">
                  <a:solidFill>
                    <a:schemeClr val="accent1">
                      <a:lumMod val="75000"/>
                    </a:schemeClr>
                  </a:solidFill>
                  <a:latin typeface="Cambria" panose="02040503050406030204" pitchFamily="18" charset="0"/>
                  <a:ea typeface="Cambria" panose="02040503050406030204" pitchFamily="18" charset="0"/>
                </a:rPr>
                <a:t>work package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a:t>
              </a:r>
              <a:r>
                <a:rPr lang="en-US" sz="2000" spc="-1" dirty="0" err="1">
                  <a:solidFill>
                    <a:schemeClr val="accent1">
                      <a:lumMod val="75000"/>
                    </a:schemeClr>
                  </a:solidFill>
                  <a:latin typeface="Cambria" panose="02040503050406030204" pitchFamily="18" charset="0"/>
                  <a:ea typeface="Cambria" panose="02040503050406030204" pitchFamily="18" charset="0"/>
                </a:rPr>
                <a:t>salv</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quanto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inserito</a:t>
              </a:r>
              <a:endParaRPr lang="en-US" sz="2000" b="0" strike="noStrike" spc="-1" dirty="0">
                <a:solidFill>
                  <a:schemeClr val="accent1">
                    <a:lumMod val="75000"/>
                  </a:schemeClr>
                </a:solidFill>
                <a:latin typeface="Cambria" panose="02040503050406030204" pitchFamily="18" charset="0"/>
                <a:ea typeface="Cambria" panose="02040503050406030204" pitchFamily="18" charset="0"/>
              </a:endParaRPr>
            </a:p>
          </p:txBody>
        </p:sp>
        <p:sp>
          <p:nvSpPr>
            <p:cNvPr id="233" name="CustomShape 3"/>
            <p:cNvSpPr/>
            <p:nvPr/>
          </p:nvSpPr>
          <p:spPr>
            <a:xfrm>
              <a:off x="550031" y="3254190"/>
              <a:ext cx="8135640" cy="13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spcBef>
                  <a:spcPts val="400"/>
                </a:spcBef>
                <a:buClr>
                  <a:srgbClr val="006EB6"/>
                </a:buClr>
                <a:buFont typeface="Wingdings" charset="2"/>
                <a:buChar char=""/>
              </a:pP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Responsabile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il</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coordinatore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del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potrà</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consultare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il</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complesso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delle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ore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introdotte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livello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da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ciascun</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partecipante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approvare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il</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consuntivo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fini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della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rendicontazione</a:t>
              </a:r>
              <a:endParaRPr lang="en-US" sz="2000" b="0" strike="noStrike" spc="-1" dirty="0">
                <a:solidFill>
                  <a:schemeClr val="accent1">
                    <a:lumMod val="75000"/>
                  </a:schemeClr>
                </a:solidFill>
                <a:latin typeface="Cambria" panose="02040503050406030204" pitchFamily="18" charset="0"/>
                <a:ea typeface="Cambria" panose="02040503050406030204" pitchFamily="18" charset="0"/>
              </a:endParaRPr>
            </a:p>
          </p:txBody>
        </p:sp>
        <p:sp>
          <p:nvSpPr>
            <p:cNvPr id="234" name="CustomShape 4"/>
            <p:cNvSpPr/>
            <p:nvPr/>
          </p:nvSpPr>
          <p:spPr>
            <a:xfrm>
              <a:off x="570813" y="4658615"/>
              <a:ext cx="8135640" cy="197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spcBef>
                  <a:spcPts val="400"/>
                </a:spcBef>
                <a:buClr>
                  <a:srgbClr val="006EB6"/>
                </a:buClr>
                <a:buFont typeface="Wingdings" charset="2"/>
                <a:buChar char=""/>
              </a:pP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Amministrativo</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U-</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Gov</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gestisce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l’anagrafica</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più</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contemporaneamente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in U-</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Gov</a:t>
              </a:r>
              <a:r>
                <a:rPr lang="en-US" sz="2000" spc="-1" dirty="0">
                  <a:solidFill>
                    <a:schemeClr val="accent1">
                      <a:lumMod val="75000"/>
                    </a:schemeClr>
                  </a:solidFill>
                  <a:latin typeface="Cambria" panose="02040503050406030204" pitchFamily="18" charset="0"/>
                  <a:ea typeface="Cambria" panose="02040503050406030204" pitchFamily="18" charset="0"/>
                </a:rPr>
                <a:t>;</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può</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definire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vincoli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su</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indicazione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responsabili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operare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alcune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configurazioni</a:t>
              </a:r>
              <a:r>
                <a:rPr lang="en-US" sz="2000" spc="-1" dirty="0">
                  <a:solidFill>
                    <a:schemeClr val="accent1">
                      <a:lumMod val="75000"/>
                    </a:schemeClr>
                  </a:solidFill>
                  <a:latin typeface="Cambria" panose="02040503050406030204" pitchFamily="18" charset="0"/>
                  <a:ea typeface="Cambria" panose="02040503050406030204" pitchFamily="18" charset="0"/>
                </a:rPr>
                <a:t>;</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gestisce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l’anagrafica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ne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verifica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l’andamento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es</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spc="-1" dirty="0">
                  <a:solidFill>
                    <a:schemeClr val="accent1">
                      <a:lumMod val="75000"/>
                    </a:schemeClr>
                  </a:solidFill>
                  <a:latin typeface="Cambria" panose="02040503050406030204" pitchFamily="18" charset="0"/>
                  <a:ea typeface="Cambria" panose="02040503050406030204" pitchFamily="18" charset="0"/>
                </a:rPr>
                <a:t>resp. </a:t>
              </a:r>
              <a:r>
                <a:rPr lang="en-US" sz="2000" spc="-1" dirty="0" err="1">
                  <a:solidFill>
                    <a:schemeClr val="accent1">
                      <a:lumMod val="75000"/>
                    </a:schemeClr>
                  </a:solidFill>
                  <a:latin typeface="Cambria" panose="02040503050406030204" pitchFamily="18" charset="0"/>
                  <a:ea typeface="Cambria" panose="02040503050406030204" pitchFamily="18" charset="0"/>
                </a:rPr>
                <a:t>processi</a:t>
              </a:r>
              <a:r>
                <a:rPr lang="en-US" sz="2000" spc="-1" dirty="0">
                  <a:solidFill>
                    <a:schemeClr val="accent1">
                      <a:lumMod val="75000"/>
                    </a:schemeClr>
                  </a:solidFill>
                  <a:latin typeface="Cambria" panose="02040503050406030204" pitchFamily="18" charset="0"/>
                  <a:ea typeface="Cambria" panose="02040503050406030204" pitchFamily="18" charset="0"/>
                </a:rPr>
                <a:t> </a:t>
              </a:r>
              <a:r>
                <a:rPr lang="en-US" sz="2000" spc="-1" dirty="0" err="1">
                  <a:solidFill>
                    <a:schemeClr val="accent1">
                      <a:lumMod val="75000"/>
                    </a:schemeClr>
                  </a:solidFill>
                  <a:latin typeface="Cambria" panose="02040503050406030204" pitchFamily="18" charset="0"/>
                  <a:ea typeface="Cambria" panose="02040503050406030204" pitchFamily="18" charset="0"/>
                </a:rPr>
                <a:t>contabili</a:t>
              </a:r>
              <a:r>
                <a:rPr lang="en-US" sz="2000" spc="-1" dirty="0">
                  <a:solidFill>
                    <a:schemeClr val="accent1">
                      <a:lumMod val="75000"/>
                    </a:schemeClr>
                  </a:solidFill>
                  <a:latin typeface="Cambria" panose="02040503050406030204" pitchFamily="18" charset="0"/>
                  <a:ea typeface="Cambria" panose="02040503050406030204" pitchFamily="18" charset="0"/>
                </a:rPr>
                <a:t>; resp. </a:t>
              </a:r>
              <a:r>
                <a:rPr lang="en-US" sz="2000" spc="-1" dirty="0" err="1">
                  <a:solidFill>
                    <a:schemeClr val="accent1">
                      <a:lumMod val="75000"/>
                    </a:schemeClr>
                  </a:solidFill>
                  <a:latin typeface="Cambria" panose="02040503050406030204" pitchFamily="18" charset="0"/>
                  <a:ea typeface="Cambria" panose="02040503050406030204" pitchFamily="18" charset="0"/>
                </a:rPr>
                <a:t>progetti</a:t>
              </a:r>
              <a:r>
                <a:rPr lang="en-US" sz="2000" spc="-1" dirty="0">
                  <a:solidFill>
                    <a:schemeClr val="accent1">
                      <a:lumMod val="75000"/>
                    </a:schemeClr>
                  </a:solidFill>
                  <a:latin typeface="Cambria" panose="02040503050406030204" pitchFamily="18" charset="0"/>
                  <a:ea typeface="Cambria" panose="02040503050406030204" pitchFamily="18" charset="0"/>
                </a:rPr>
                <a:t> di </a:t>
              </a:r>
              <a:r>
                <a:rPr lang="en-US" sz="2000" spc="-1" dirty="0" err="1">
                  <a:solidFill>
                    <a:schemeClr val="accent1">
                      <a:lumMod val="75000"/>
                    </a:schemeClr>
                  </a:solidFill>
                  <a:latin typeface="Cambria" panose="02040503050406030204" pitchFamily="18" charset="0"/>
                  <a:ea typeface="Cambria" panose="02040503050406030204" pitchFamily="18" charset="0"/>
                </a:rPr>
                <a:t>ricerca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a:t>
              </a:r>
            </a:p>
            <a:p>
              <a:pPr algn="just">
                <a:lnSpc>
                  <a:spcPct val="100000"/>
                </a:lnSpc>
                <a:spcBef>
                  <a:spcPts val="400"/>
                </a:spcBef>
              </a:pPr>
              <a:endParaRPr lang="en-US" sz="2000" b="0" strike="noStrike" spc="-1" dirty="0">
                <a:solidFill>
                  <a:schemeClr val="accent1">
                    <a:lumMod val="75000"/>
                  </a:schemeClr>
                </a:solidFill>
                <a:latin typeface="Cambria" panose="02040503050406030204" pitchFamily="18" charset="0"/>
                <a:ea typeface="Cambria" panose="02040503050406030204" pitchFamily="18" charset="0"/>
              </a:endParaRPr>
            </a:p>
          </p:txBody>
        </p:sp>
      </p:grpSp>
      <p:sp>
        <p:nvSpPr>
          <p:cNvPr id="6" name="CasellaDiTesto 5"/>
          <p:cNvSpPr txBox="1"/>
          <p:nvPr/>
        </p:nvSpPr>
        <p:spPr>
          <a:xfrm>
            <a:off x="7894182" y="1325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 y="13252"/>
            <a:ext cx="1221313" cy="1110285"/>
          </a:xfrm>
          <a:prstGeom prst="rect">
            <a:avLst/>
          </a:prstGeom>
        </p:spPr>
      </p:pic>
      <p:pic>
        <p:nvPicPr>
          <p:cNvPr id="8" name="Immagine 6"/>
          <p:cNvPicPr/>
          <p:nvPr/>
        </p:nvPicPr>
        <p:blipFill>
          <a:blip r:embed="rId4"/>
          <a:stretch/>
        </p:blipFill>
        <p:spPr>
          <a:xfrm>
            <a:off x="7031608" y="62568"/>
            <a:ext cx="1044429" cy="950760"/>
          </a:xfrm>
          <a:prstGeom prst="rect">
            <a:avLst/>
          </a:prstGeom>
          <a:ln>
            <a:noFill/>
          </a:ln>
        </p:spPr>
      </p:pic>
      <p:pic>
        <p:nvPicPr>
          <p:cNvPr id="9" name="Picture 27"/>
          <p:cNvPicPr/>
          <p:nvPr/>
        </p:nvPicPr>
        <p:blipFill>
          <a:blip r:embed="rId5"/>
          <a:stretch/>
        </p:blipFill>
        <p:spPr>
          <a:xfrm>
            <a:off x="1274321" y="213541"/>
            <a:ext cx="985700" cy="909996"/>
          </a:xfrm>
          <a:prstGeom prst="rect">
            <a:avLst/>
          </a:prstGeom>
          <a:ln w="9360">
            <a:noFill/>
          </a:ln>
        </p:spPr>
      </p:pic>
      <p:sp>
        <p:nvSpPr>
          <p:cNvPr id="10" name="TextShape 3"/>
          <p:cNvSpPr txBox="1"/>
          <p:nvPr/>
        </p:nvSpPr>
        <p:spPr>
          <a:xfrm>
            <a:off x="1607612" y="402653"/>
            <a:ext cx="5616538"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Il ruolo dei profili </a:t>
            </a:r>
          </a:p>
          <a:p>
            <a:pPr algn="ctr">
              <a:lnSpc>
                <a:spcPct val="100000"/>
              </a:lnSpc>
            </a:pPr>
            <a:r>
              <a:rPr lang="it-IT" sz="2800" u="sng" spc="-1" dirty="0">
                <a:solidFill>
                  <a:schemeClr val="tx2">
                    <a:lumMod val="75000"/>
                  </a:schemeClr>
                </a:solidFill>
                <a:latin typeface="Athelas Regular"/>
                <a:cs typeface="Athelas Regular"/>
              </a:rPr>
              <a:t>«utente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a:t>
            </a:r>
            <a:endParaRPr lang="it-IT" sz="28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5</a:t>
            </a:fld>
            <a:endParaRPr lang="it-IT"/>
          </a:p>
        </p:txBody>
      </p:sp>
    </p:spTree>
    <p:extLst>
      <p:ext uri="{BB962C8B-B14F-4D97-AF65-F5344CB8AC3E}">
        <p14:creationId xmlns:p14="http://schemas.microsoft.com/office/powerpoint/2010/main" val="4098983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cxnSp>
        <p:nvCxnSpPr>
          <p:cNvPr id="135" name="Google Shape;135;p18"/>
          <p:cNvCxnSpPr/>
          <p:nvPr/>
        </p:nvCxnSpPr>
        <p:spPr>
          <a:xfrm flipH="1">
            <a:off x="5877421" y="1164284"/>
            <a:ext cx="20522" cy="5233109"/>
          </a:xfrm>
          <a:prstGeom prst="straightConnector1">
            <a:avLst/>
          </a:prstGeom>
          <a:noFill/>
          <a:ln w="9525" cap="flat" cmpd="sng">
            <a:solidFill>
              <a:srgbClr val="F5913F"/>
            </a:solidFill>
            <a:prstDash val="solid"/>
            <a:round/>
            <a:headEnd type="none" w="sm" len="sm"/>
            <a:tailEnd type="none" w="sm" len="sm"/>
          </a:ln>
        </p:spPr>
      </p:cxnSp>
      <p:sp>
        <p:nvSpPr>
          <p:cNvPr id="141" name="Google Shape;141;p18"/>
          <p:cNvSpPr/>
          <p:nvPr/>
        </p:nvSpPr>
        <p:spPr>
          <a:xfrm>
            <a:off x="1539745" y="2140086"/>
            <a:ext cx="1518375" cy="472678"/>
          </a:xfrm>
          <a:prstGeom prst="roundRect">
            <a:avLst>
              <a:gd name="adj" fmla="val 16667"/>
            </a:avLst>
          </a:prstGeom>
          <a:solidFill>
            <a:schemeClr val="bg1">
              <a:lumMod val="65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dirty="0">
                <a:solidFill>
                  <a:schemeClr val="lt1"/>
                </a:solidFill>
                <a:latin typeface="Dosis" panose="020B0604020202020204" charset="0"/>
                <a:sym typeface="Arial"/>
              </a:rPr>
              <a:t>Inserito</a:t>
            </a:r>
            <a:endParaRPr sz="1800" b="0" i="0" u="none" strike="noStrike" cap="none" dirty="0">
              <a:solidFill>
                <a:schemeClr val="lt1"/>
              </a:solidFill>
              <a:latin typeface="Dosis" panose="020B0604020202020204" charset="0"/>
              <a:sym typeface="Arial"/>
            </a:endParaRPr>
          </a:p>
        </p:txBody>
      </p:sp>
      <p:sp>
        <p:nvSpPr>
          <p:cNvPr id="143" name="Google Shape;143;p18"/>
          <p:cNvSpPr/>
          <p:nvPr/>
        </p:nvSpPr>
        <p:spPr>
          <a:xfrm>
            <a:off x="3634616" y="2899031"/>
            <a:ext cx="2004299" cy="565377"/>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Inviato</a:t>
            </a:r>
            <a:endParaRPr sz="1800" b="0" i="0" u="none" strike="noStrike" cap="none" dirty="0">
              <a:solidFill>
                <a:schemeClr val="lt1"/>
              </a:solidFill>
              <a:latin typeface="Dosis" panose="020B0604020202020204" charset="0"/>
              <a:sym typeface="Arial"/>
            </a:endParaRPr>
          </a:p>
        </p:txBody>
      </p:sp>
      <p:sp>
        <p:nvSpPr>
          <p:cNvPr id="144" name="Google Shape;144;p18"/>
          <p:cNvSpPr/>
          <p:nvPr/>
        </p:nvSpPr>
        <p:spPr>
          <a:xfrm>
            <a:off x="1456692" y="4345080"/>
            <a:ext cx="1778022" cy="511242"/>
          </a:xfrm>
          <a:prstGeom prst="roundRect">
            <a:avLst>
              <a:gd name="adj" fmla="val 16667"/>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Riaperto</a:t>
            </a:r>
            <a:endParaRPr sz="1800" b="0" i="0" u="none" strike="noStrike" cap="none" dirty="0">
              <a:solidFill>
                <a:schemeClr val="lt1"/>
              </a:solidFill>
              <a:latin typeface="Dosis" panose="020B0604020202020204" charset="0"/>
              <a:sym typeface="Arial"/>
            </a:endParaRPr>
          </a:p>
        </p:txBody>
      </p:sp>
      <p:cxnSp>
        <p:nvCxnSpPr>
          <p:cNvPr id="145" name="Google Shape;145;p18"/>
          <p:cNvCxnSpPr>
            <a:stCxn id="141" idx="2"/>
            <a:endCxn id="143" idx="0"/>
          </p:cNvCxnSpPr>
          <p:nvPr/>
        </p:nvCxnSpPr>
        <p:spPr>
          <a:xfrm rot="16200000" flipH="1">
            <a:off x="3314199" y="1597497"/>
            <a:ext cx="266987" cy="2297519"/>
          </a:xfrm>
          <a:prstGeom prst="bentConnector3">
            <a:avLst>
              <a:gd name="adj1" fmla="val 50000"/>
            </a:avLst>
          </a:prstGeom>
          <a:noFill/>
          <a:ln w="9525" cap="flat" cmpd="sng">
            <a:solidFill>
              <a:srgbClr val="4A7DBA"/>
            </a:solidFill>
            <a:prstDash val="solid"/>
            <a:round/>
            <a:headEnd type="none" w="sm" len="sm"/>
            <a:tailEnd type="triangle" w="med" len="med"/>
          </a:ln>
        </p:spPr>
      </p:cxnSp>
      <p:sp>
        <p:nvSpPr>
          <p:cNvPr id="147" name="Google Shape;147;p18"/>
          <p:cNvSpPr/>
          <p:nvPr/>
        </p:nvSpPr>
        <p:spPr>
          <a:xfrm>
            <a:off x="952636" y="2143102"/>
            <a:ext cx="504056"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dirty="0">
                <a:solidFill>
                  <a:schemeClr val="lt1"/>
                </a:solidFill>
                <a:latin typeface="Arial"/>
                <a:ea typeface="Arial"/>
                <a:cs typeface="Arial"/>
                <a:sym typeface="Arial"/>
              </a:rPr>
              <a:t>A</a:t>
            </a:r>
            <a:endParaRPr sz="1800" b="0" i="0" u="none" strike="noStrike" cap="none" dirty="0">
              <a:solidFill>
                <a:schemeClr val="lt1"/>
              </a:solidFill>
              <a:latin typeface="Arial"/>
              <a:ea typeface="Arial"/>
              <a:cs typeface="Arial"/>
              <a:sym typeface="Arial"/>
            </a:endParaRPr>
          </a:p>
        </p:txBody>
      </p:sp>
      <p:sp>
        <p:nvSpPr>
          <p:cNvPr id="148" name="Google Shape;148;p18"/>
          <p:cNvSpPr/>
          <p:nvPr/>
        </p:nvSpPr>
        <p:spPr>
          <a:xfrm>
            <a:off x="3090127" y="2901461"/>
            <a:ext cx="504056"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dirty="0">
                <a:solidFill>
                  <a:schemeClr val="lt1"/>
                </a:solidFill>
                <a:latin typeface="Arial"/>
                <a:ea typeface="Arial"/>
                <a:cs typeface="Arial"/>
                <a:sym typeface="Arial"/>
              </a:rPr>
              <a:t>B</a:t>
            </a:r>
            <a:endParaRPr sz="1800" b="0" i="0" u="none" strike="noStrike" cap="none" dirty="0">
              <a:solidFill>
                <a:schemeClr val="lt1"/>
              </a:solidFill>
              <a:latin typeface="Arial"/>
              <a:ea typeface="Arial"/>
              <a:cs typeface="Arial"/>
              <a:sym typeface="Arial"/>
            </a:endParaRPr>
          </a:p>
        </p:txBody>
      </p:sp>
      <p:sp>
        <p:nvSpPr>
          <p:cNvPr id="149" name="Google Shape;149;p18"/>
          <p:cNvSpPr/>
          <p:nvPr/>
        </p:nvSpPr>
        <p:spPr>
          <a:xfrm>
            <a:off x="850116" y="4345080"/>
            <a:ext cx="507846" cy="537311"/>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dirty="0">
                <a:solidFill>
                  <a:schemeClr val="lt1"/>
                </a:solidFill>
                <a:sym typeface="Arial"/>
              </a:rPr>
              <a:t>D</a:t>
            </a:r>
            <a:endParaRPr sz="1800" b="0" i="0" u="none" strike="noStrike" cap="none" dirty="0">
              <a:solidFill>
                <a:schemeClr val="lt1"/>
              </a:solidFill>
              <a:latin typeface="Arial"/>
              <a:ea typeface="Arial"/>
              <a:cs typeface="Arial"/>
              <a:sym typeface="Arial"/>
            </a:endParaRPr>
          </a:p>
        </p:txBody>
      </p:sp>
      <p:sp>
        <p:nvSpPr>
          <p:cNvPr id="150" name="Google Shape;150;p18"/>
          <p:cNvSpPr/>
          <p:nvPr/>
        </p:nvSpPr>
        <p:spPr>
          <a:xfrm>
            <a:off x="3213996" y="4748301"/>
            <a:ext cx="515312"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dirty="0">
                <a:solidFill>
                  <a:schemeClr val="lt1"/>
                </a:solidFill>
                <a:latin typeface="Arial"/>
                <a:ea typeface="Arial"/>
                <a:cs typeface="Arial"/>
                <a:sym typeface="Arial"/>
              </a:rPr>
              <a:t>C</a:t>
            </a:r>
            <a:endParaRPr sz="1800" b="0" i="0" u="none" strike="noStrike" cap="none" dirty="0">
              <a:solidFill>
                <a:schemeClr val="lt1"/>
              </a:solidFill>
              <a:latin typeface="Arial"/>
              <a:ea typeface="Arial"/>
              <a:cs typeface="Arial"/>
              <a:sym typeface="Arial"/>
            </a:endParaRPr>
          </a:p>
        </p:txBody>
      </p:sp>
      <p:cxnSp>
        <p:nvCxnSpPr>
          <p:cNvPr id="152" name="Google Shape;152;p18"/>
          <p:cNvCxnSpPr>
            <a:endCxn id="148" idx="2"/>
          </p:cNvCxnSpPr>
          <p:nvPr/>
        </p:nvCxnSpPr>
        <p:spPr>
          <a:xfrm rot="5400000" flipH="1" flipV="1">
            <a:off x="1965702" y="3220654"/>
            <a:ext cx="1209709" cy="1039142"/>
          </a:xfrm>
          <a:prstGeom prst="bentConnector2">
            <a:avLst/>
          </a:prstGeom>
          <a:noFill/>
          <a:ln w="9525" cap="flat" cmpd="sng">
            <a:solidFill>
              <a:srgbClr val="4A7DBA"/>
            </a:solidFill>
            <a:prstDash val="solid"/>
            <a:round/>
            <a:headEnd type="none" w="sm" len="sm"/>
            <a:tailEnd type="triangle" w="med" len="med"/>
          </a:ln>
        </p:spPr>
      </p:cxnSp>
      <p:sp>
        <p:nvSpPr>
          <p:cNvPr id="158" name="Google Shape;158;p18"/>
          <p:cNvSpPr txBox="1"/>
          <p:nvPr/>
        </p:nvSpPr>
        <p:spPr>
          <a:xfrm>
            <a:off x="1876545" y="1164284"/>
            <a:ext cx="1213582" cy="36051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None/>
            </a:pPr>
            <a:r>
              <a:rPr lang="it-IT" sz="1600" b="1" i="0" u="none" strike="noStrike" cap="none" dirty="0">
                <a:solidFill>
                  <a:srgbClr val="7F7F7F"/>
                </a:solidFill>
                <a:latin typeface="Dosis" panose="020B0604020202020204" charset="0"/>
                <a:sym typeface="Arial"/>
              </a:rPr>
              <a:t>Utente</a:t>
            </a:r>
            <a:endParaRPr sz="1600" b="1" i="0" u="none" strike="noStrike" cap="none" dirty="0">
              <a:solidFill>
                <a:srgbClr val="7F7F7F"/>
              </a:solidFill>
              <a:latin typeface="Dosis" panose="020B0604020202020204" charset="0"/>
              <a:sym typeface="Arial"/>
            </a:endParaRPr>
          </a:p>
        </p:txBody>
      </p:sp>
      <p:sp>
        <p:nvSpPr>
          <p:cNvPr id="159" name="Google Shape;159;p18"/>
          <p:cNvSpPr txBox="1"/>
          <p:nvPr/>
        </p:nvSpPr>
        <p:spPr>
          <a:xfrm>
            <a:off x="3705348" y="1102090"/>
            <a:ext cx="2453185" cy="64083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None/>
            </a:pPr>
            <a:r>
              <a:rPr lang="it-IT" sz="1600" b="1" dirty="0">
                <a:solidFill>
                  <a:srgbClr val="7F7F7F"/>
                </a:solidFill>
                <a:latin typeface="Dosis" panose="020B0604020202020204" charset="0"/>
                <a:sym typeface="Arial"/>
              </a:rPr>
              <a:t>Responsabile</a:t>
            </a:r>
            <a:r>
              <a:rPr lang="it-IT" sz="1600" b="1" i="0" u="none" strike="noStrike" cap="none" dirty="0">
                <a:solidFill>
                  <a:srgbClr val="7F7F7F"/>
                </a:solidFill>
                <a:latin typeface="Dosis" panose="020B0604020202020204" charset="0"/>
                <a:sym typeface="Arial"/>
              </a:rPr>
              <a:t> Scientifico  </a:t>
            </a:r>
          </a:p>
        </p:txBody>
      </p:sp>
      <p:cxnSp>
        <p:nvCxnSpPr>
          <p:cNvPr id="40" name="Google Shape;145;p18"/>
          <p:cNvCxnSpPr>
            <a:stCxn id="143" idx="2"/>
          </p:cNvCxnSpPr>
          <p:nvPr/>
        </p:nvCxnSpPr>
        <p:spPr>
          <a:xfrm rot="5400000">
            <a:off x="3920652" y="4140208"/>
            <a:ext cx="1391914" cy="40314"/>
          </a:xfrm>
          <a:prstGeom prst="bentConnector3">
            <a:avLst>
              <a:gd name="adj1" fmla="val -534"/>
            </a:avLst>
          </a:prstGeom>
          <a:noFill/>
          <a:ln w="9525" cap="flat" cmpd="sng">
            <a:solidFill>
              <a:srgbClr val="4A7DBA"/>
            </a:solidFill>
            <a:prstDash val="solid"/>
            <a:round/>
            <a:headEnd type="none" w="sm" len="sm"/>
            <a:tailEnd type="triangle" w="med" len="med"/>
          </a:ln>
        </p:spPr>
      </p:cxnSp>
      <p:sp>
        <p:nvSpPr>
          <p:cNvPr id="17" name="Rettangolo 16"/>
          <p:cNvSpPr/>
          <p:nvPr/>
        </p:nvSpPr>
        <p:spPr>
          <a:xfrm>
            <a:off x="5990100" y="3090816"/>
            <a:ext cx="3153900" cy="1200329"/>
          </a:xfrm>
          <a:prstGeom prst="rect">
            <a:avLst/>
          </a:prstGeom>
        </p:spPr>
        <p:txBody>
          <a:bodyPr wrap="square">
            <a:spAutoFit/>
          </a:bodyPr>
          <a:lstStyle/>
          <a:p>
            <a:pPr marL="360">
              <a:spcBef>
                <a:spcPts val="641"/>
              </a:spcBef>
            </a:pPr>
            <a:r>
              <a:rPr lang="it-IT" spc="-1" dirty="0">
                <a:latin typeface="Dosis" panose="020B0604020202020204" charset="0"/>
              </a:rPr>
              <a:t>Il sistema invia email ad ogni passaggio di stato notificando gli attori interessati</a:t>
            </a:r>
          </a:p>
        </p:txBody>
      </p:sp>
      <p:sp>
        <p:nvSpPr>
          <p:cNvPr id="49" name="Google Shape;144;p18"/>
          <p:cNvSpPr/>
          <p:nvPr/>
        </p:nvSpPr>
        <p:spPr>
          <a:xfrm>
            <a:off x="3774069" y="4882391"/>
            <a:ext cx="1778022" cy="511242"/>
          </a:xfrm>
          <a:prstGeom prst="roundRect">
            <a:avLst>
              <a:gd name="adj" fmla="val 16667"/>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Approvato</a:t>
            </a:r>
            <a:endParaRPr sz="1800" b="0" i="0" u="none" strike="noStrike" cap="none" dirty="0">
              <a:solidFill>
                <a:schemeClr val="lt1"/>
              </a:solidFill>
              <a:latin typeface="Dosis" panose="020B0604020202020204" charset="0"/>
              <a:sym typeface="Arial"/>
            </a:endParaRPr>
          </a:p>
        </p:txBody>
      </p:sp>
      <p:sp>
        <p:nvSpPr>
          <p:cNvPr id="23" name="Google Shape;144;p18"/>
          <p:cNvSpPr/>
          <p:nvPr/>
        </p:nvSpPr>
        <p:spPr>
          <a:xfrm>
            <a:off x="3774069" y="5886151"/>
            <a:ext cx="1778022" cy="511242"/>
          </a:xfrm>
          <a:prstGeom prst="roundRect">
            <a:avLst>
              <a:gd name="adj" fmla="val 16667"/>
            </a:avLst>
          </a:prstGeom>
          <a:solidFill>
            <a:schemeClr val="accent6">
              <a:lumMod val="75000"/>
            </a:schemeClr>
          </a:solidFill>
          <a:ln w="254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Rendicontato</a:t>
            </a:r>
            <a:endParaRPr sz="1800" b="0" i="0" u="none" strike="noStrike" cap="none" dirty="0">
              <a:solidFill>
                <a:schemeClr val="lt1"/>
              </a:solidFill>
              <a:latin typeface="Dosis" panose="020B0604020202020204" charset="0"/>
              <a:sym typeface="Arial"/>
            </a:endParaRPr>
          </a:p>
        </p:txBody>
      </p:sp>
      <p:sp>
        <p:nvSpPr>
          <p:cNvPr id="24" name="Google Shape;150;p18"/>
          <p:cNvSpPr/>
          <p:nvPr/>
        </p:nvSpPr>
        <p:spPr>
          <a:xfrm>
            <a:off x="3190036" y="5800458"/>
            <a:ext cx="515312"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dirty="0">
                <a:solidFill>
                  <a:schemeClr val="lt1"/>
                </a:solidFill>
              </a:rPr>
              <a:t>E</a:t>
            </a:r>
            <a:endParaRPr sz="1800" b="0" i="0" u="none" strike="noStrike" cap="none" dirty="0">
              <a:solidFill>
                <a:schemeClr val="lt1"/>
              </a:solidFill>
              <a:latin typeface="Arial"/>
              <a:ea typeface="Arial"/>
              <a:cs typeface="Arial"/>
              <a:sym typeface="Arial"/>
            </a:endParaRPr>
          </a:p>
        </p:txBody>
      </p:sp>
      <p:cxnSp>
        <p:nvCxnSpPr>
          <p:cNvPr id="25" name="Google Shape;145;p18"/>
          <p:cNvCxnSpPr/>
          <p:nvPr/>
        </p:nvCxnSpPr>
        <p:spPr>
          <a:xfrm rot="5400000">
            <a:off x="4428061" y="5677446"/>
            <a:ext cx="408556" cy="8853"/>
          </a:xfrm>
          <a:prstGeom prst="bentConnector3">
            <a:avLst>
              <a:gd name="adj1" fmla="val -29625"/>
            </a:avLst>
          </a:prstGeom>
          <a:noFill/>
          <a:ln w="9525" cap="flat" cmpd="sng">
            <a:solidFill>
              <a:srgbClr val="4A7DBA"/>
            </a:solidFill>
            <a:prstDash val="solid"/>
            <a:round/>
            <a:headEnd type="none" w="sm" len="sm"/>
            <a:tailEnd type="triangle" w="med" len="med"/>
          </a:ln>
        </p:spPr>
      </p:cxnSp>
      <p:sp>
        <p:nvSpPr>
          <p:cNvPr id="33" name="CasellaDiTesto 32"/>
          <p:cNvSpPr txBox="1"/>
          <p:nvPr/>
        </p:nvSpPr>
        <p:spPr>
          <a:xfrm>
            <a:off x="7841174" y="-30736"/>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34" name="Immagine 33"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69"/>
            <a:ext cx="1221313" cy="1110285"/>
          </a:xfrm>
          <a:prstGeom prst="rect">
            <a:avLst/>
          </a:prstGeom>
        </p:spPr>
      </p:pic>
      <p:pic>
        <p:nvPicPr>
          <p:cNvPr id="35" name="Immagine 6"/>
          <p:cNvPicPr/>
          <p:nvPr/>
        </p:nvPicPr>
        <p:blipFill>
          <a:blip r:embed="rId4"/>
          <a:stretch/>
        </p:blipFill>
        <p:spPr>
          <a:xfrm>
            <a:off x="6978600" y="45084"/>
            <a:ext cx="1044429" cy="950760"/>
          </a:xfrm>
          <a:prstGeom prst="rect">
            <a:avLst/>
          </a:prstGeom>
          <a:ln>
            <a:noFill/>
          </a:ln>
        </p:spPr>
      </p:pic>
      <p:sp>
        <p:nvSpPr>
          <p:cNvPr id="37" name="TextShape 3"/>
          <p:cNvSpPr txBox="1"/>
          <p:nvPr/>
        </p:nvSpPr>
        <p:spPr>
          <a:xfrm>
            <a:off x="1748240" y="75820"/>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Gli stati de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(1)</a:t>
            </a:r>
            <a:endParaRPr lang="it-IT" sz="2800" b="0" u="sng" strike="noStrike" spc="-1" dirty="0">
              <a:solidFill>
                <a:schemeClr val="tx2">
                  <a:lumMod val="75000"/>
                </a:schemeClr>
              </a:solidFill>
              <a:latin typeface="Athelas Regular"/>
              <a:cs typeface="Athelas Regular"/>
            </a:endParaRPr>
          </a:p>
        </p:txBody>
      </p:sp>
      <p:sp>
        <p:nvSpPr>
          <p:cNvPr id="5" name="Freccia angolare in su 4"/>
          <p:cNvSpPr/>
          <p:nvPr/>
        </p:nvSpPr>
        <p:spPr>
          <a:xfrm flipH="1">
            <a:off x="2166218" y="4904067"/>
            <a:ext cx="1607850" cy="467817"/>
          </a:xfrm>
          <a:prstGeom prst="bentUpArrow">
            <a:avLst/>
          </a:prstGeom>
          <a:solidFill>
            <a:srgbClr val="FFFF00"/>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TextShape 1"/>
          <p:cNvSpPr txBox="1"/>
          <p:nvPr/>
        </p:nvSpPr>
        <p:spPr>
          <a:xfrm>
            <a:off x="2988000" y="6507700"/>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290617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 name="Table 2"/>
          <p:cNvGraphicFramePr/>
          <p:nvPr>
            <p:extLst>
              <p:ext uri="{D42A27DB-BD31-4B8C-83A1-F6EECF244321}">
                <p14:modId xmlns:p14="http://schemas.microsoft.com/office/powerpoint/2010/main" val="1587866041"/>
              </p:ext>
            </p:extLst>
          </p:nvPr>
        </p:nvGraphicFramePr>
        <p:xfrm>
          <a:off x="928915" y="1175266"/>
          <a:ext cx="7118525" cy="5028840"/>
        </p:xfrm>
        <a:graphic>
          <a:graphicData uri="http://schemas.openxmlformats.org/drawingml/2006/table">
            <a:tbl>
              <a:tblPr/>
              <a:tblGrid>
                <a:gridCol w="1572029">
                  <a:extLst>
                    <a:ext uri="{9D8B030D-6E8A-4147-A177-3AD203B41FA5}">
                      <a16:colId xmlns="" xmlns:a16="http://schemas.microsoft.com/office/drawing/2014/main" val="20000"/>
                    </a:ext>
                  </a:extLst>
                </a:gridCol>
                <a:gridCol w="2799958">
                  <a:extLst>
                    <a:ext uri="{9D8B030D-6E8A-4147-A177-3AD203B41FA5}">
                      <a16:colId xmlns="" xmlns:a16="http://schemas.microsoft.com/office/drawing/2014/main" val="20001"/>
                    </a:ext>
                  </a:extLst>
                </a:gridCol>
                <a:gridCol w="2746538">
                  <a:extLst>
                    <a:ext uri="{9D8B030D-6E8A-4147-A177-3AD203B41FA5}">
                      <a16:colId xmlns="" xmlns:a16="http://schemas.microsoft.com/office/drawing/2014/main" val="20002"/>
                    </a:ext>
                  </a:extLst>
                </a:gridCol>
              </a:tblGrid>
              <a:tr h="304920">
                <a:tc>
                  <a:txBody>
                    <a:bodyPr/>
                    <a:lstStyle/>
                    <a:p>
                      <a:pPr algn="ctr">
                        <a:lnSpc>
                          <a:spcPts val="1199"/>
                        </a:lnSpc>
                      </a:pPr>
                      <a:endParaRPr lang="en-US" sz="1800" b="0" strike="noStrike" spc="-1" dirty="0">
                        <a:latin typeface="Cambria" panose="02040503050406030204" pitchFamily="18" charset="0"/>
                        <a:ea typeface="Cambria" panose="02040503050406030204" pitchFamily="18" charset="0"/>
                      </a:endParaRPr>
                    </a:p>
                    <a:p>
                      <a:pPr algn="ctr">
                        <a:lnSpc>
                          <a:spcPts val="1199"/>
                        </a:lnSpc>
                      </a:pPr>
                      <a:r>
                        <a:rPr lang="en-US" sz="1400" b="1" strike="noStrike" spc="-1" dirty="0">
                          <a:solidFill>
                            <a:srgbClr val="FFFFFF"/>
                          </a:solidFill>
                          <a:latin typeface="Cambria" panose="02040503050406030204" pitchFamily="18" charset="0"/>
                          <a:ea typeface="Cambria" panose="02040503050406030204" pitchFamily="18" charset="0"/>
                        </a:rPr>
                        <a:t>STATO</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1199"/>
                        </a:lnSpc>
                      </a:pPr>
                      <a:endParaRPr lang="en-US" sz="1800" b="0" strike="noStrike" spc="-1">
                        <a:latin typeface="Cambria" panose="02040503050406030204" pitchFamily="18" charset="0"/>
                        <a:ea typeface="Cambria" panose="02040503050406030204" pitchFamily="18" charset="0"/>
                      </a:endParaRPr>
                    </a:p>
                    <a:p>
                      <a:pPr algn="ctr">
                        <a:lnSpc>
                          <a:spcPts val="1199"/>
                        </a:lnSpc>
                      </a:pPr>
                      <a:r>
                        <a:rPr lang="en-US" sz="1400" b="1" strike="noStrike" spc="-1">
                          <a:solidFill>
                            <a:srgbClr val="FFFFFF"/>
                          </a:solidFill>
                          <a:latin typeface="Cambria" panose="02040503050406030204" pitchFamily="18" charset="0"/>
                          <a:ea typeface="Cambria" panose="02040503050406030204" pitchFamily="18" charset="0"/>
                        </a:rPr>
                        <a:t>SIGNIFICATO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1199"/>
                        </a:lnSpc>
                      </a:pPr>
                      <a:endParaRPr lang="en-US" sz="1800" b="0" strike="noStrike" spc="-1">
                        <a:latin typeface="Cambria" panose="02040503050406030204" pitchFamily="18" charset="0"/>
                        <a:ea typeface="Cambria" panose="02040503050406030204" pitchFamily="18" charset="0"/>
                      </a:endParaRPr>
                    </a:p>
                    <a:p>
                      <a:pPr algn="ctr">
                        <a:lnSpc>
                          <a:spcPts val="1199"/>
                        </a:lnSpc>
                      </a:pPr>
                      <a:r>
                        <a:rPr lang="en-US" sz="1400" b="1" strike="noStrike" spc="-1">
                          <a:solidFill>
                            <a:srgbClr val="FFFFFF"/>
                          </a:solidFill>
                          <a:latin typeface="Cambria" panose="02040503050406030204" pitchFamily="18" charset="0"/>
                          <a:ea typeface="Cambria" panose="02040503050406030204" pitchFamily="18" charset="0"/>
                        </a:rPr>
                        <a:t>EDITABILITA’</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457200">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1" strike="noStrike" spc="-1" dirty="0">
                          <a:solidFill>
                            <a:srgbClr val="000000"/>
                          </a:solidFill>
                          <a:latin typeface="Cambria" panose="02040503050406030204" pitchFamily="18" charset="0"/>
                          <a:ea typeface="Cambria" panose="02040503050406030204" pitchFamily="18" charset="0"/>
                        </a:rPr>
                        <a:t>INSERITO</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è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inserito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titolare</a:t>
                      </a:r>
                      <a:r>
                        <a:rPr lang="en-US" sz="1400" b="0" strike="noStrike" spc="-1" dirty="0">
                          <a:solidFill>
                            <a:srgbClr val="000000"/>
                          </a:solidFill>
                          <a:latin typeface="Cambria" panose="02040503050406030204" pitchFamily="18" charset="0"/>
                          <a:ea typeface="Cambria" panose="02040503050406030204" pitchFamily="18" charset="0"/>
                        </a:rPr>
                        <a:t> del timesheet</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Modificabile dal titolare</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91404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INVIATO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baseline="0" dirty="0">
                          <a:solidFill>
                            <a:srgbClr val="000000"/>
                          </a:solidFill>
                          <a:latin typeface="Cambria" panose="02040503050406030204" pitchFamily="18" charset="0"/>
                          <a:ea typeface="Cambria" panose="02040503050406030204" pitchFamily="18" charset="0"/>
                        </a:rPr>
                        <a:t> </a:t>
                      </a:r>
                      <a:r>
                        <a:rPr lang="en-US" sz="1400" b="0" strike="noStrike" spc="-1" baseline="0" dirty="0" err="1">
                          <a:solidFill>
                            <a:srgbClr val="000000"/>
                          </a:solidFill>
                          <a:latin typeface="Cambria" panose="02040503050406030204" pitchFamily="18" charset="0"/>
                          <a:ea typeface="Cambria" panose="02040503050406030204" pitchFamily="18" charset="0"/>
                        </a:rPr>
                        <a:t>si</a:t>
                      </a:r>
                      <a:r>
                        <a:rPr lang="en-US" sz="1400" b="0" strike="noStrike" spc="-1" baseline="0" dirty="0">
                          <a:solidFill>
                            <a:srgbClr val="000000"/>
                          </a:solidFill>
                          <a:latin typeface="Cambria" panose="02040503050406030204" pitchFamily="18" charset="0"/>
                          <a:ea typeface="Cambria" panose="02040503050406030204" pitchFamily="18" charset="0"/>
                        </a:rPr>
                        <a:t> </a:t>
                      </a:r>
                      <a:r>
                        <a:rPr lang="en-US" sz="1400" b="0" strike="noStrike" spc="-1" baseline="0" dirty="0" err="1">
                          <a:solidFill>
                            <a:srgbClr val="000000"/>
                          </a:solidFill>
                          <a:latin typeface="Cambria" panose="02040503050406030204" pitchFamily="18" charset="0"/>
                          <a:ea typeface="Cambria" panose="02040503050406030204" pitchFamily="18" charset="0"/>
                        </a:rPr>
                        <a:t>considera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inserito</a:t>
                      </a:r>
                      <a:r>
                        <a:rPr lang="en-US" sz="1400" b="0" strike="noStrike" spc="-1" dirty="0">
                          <a:solidFill>
                            <a:srgbClr val="000000"/>
                          </a:solidFill>
                          <a:latin typeface="Cambria" panose="02040503050406030204" pitchFamily="18" charset="0"/>
                          <a:ea typeface="Cambria" panose="02040503050406030204" pitchFamily="18" charset="0"/>
                        </a:rPr>
                        <a:t> in via </a:t>
                      </a:r>
                      <a:r>
                        <a:rPr lang="en-US" sz="1400" b="0" strike="noStrike" spc="-1" dirty="0" err="1">
                          <a:solidFill>
                            <a:srgbClr val="000000"/>
                          </a:solidFill>
                          <a:latin typeface="Cambria" panose="02040503050406030204" pitchFamily="18" charset="0"/>
                          <a:ea typeface="Cambria" panose="02040503050406030204" pitchFamily="18" charset="0"/>
                        </a:rPr>
                        <a:t>definitiva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dall’utente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titolare</a:t>
                      </a:r>
                      <a:r>
                        <a:rPr lang="en-US" sz="1400" b="0" strike="noStrike" spc="-1" dirty="0">
                          <a:solidFill>
                            <a:srgbClr val="000000"/>
                          </a:solidFill>
                          <a:latin typeface="Cambria" panose="02040503050406030204" pitchFamily="18" charset="0"/>
                          <a:ea typeface="Cambria" panose="02040503050406030204" pitchFamily="18" charset="0"/>
                        </a:rPr>
                        <a:t> del timesheet </a:t>
                      </a:r>
                      <a:r>
                        <a:rPr lang="en-US" sz="1400" b="0" strike="noStrike" spc="-1" dirty="0" err="1">
                          <a:solidFill>
                            <a:srgbClr val="000000"/>
                          </a:solidFill>
                          <a:latin typeface="Cambria" panose="02040503050406030204" pitchFamily="18" charset="0"/>
                          <a:ea typeface="Cambria" panose="02040503050406030204" pitchFamily="18" charset="0"/>
                        </a:rPr>
                        <a:t>che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quindi</a:t>
                      </a:r>
                      <a:r>
                        <a:rPr lang="en-US" sz="1400" b="0" strike="noStrike" spc="-1" dirty="0">
                          <a:solidFill>
                            <a:srgbClr val="000000"/>
                          </a:solidFill>
                          <a:latin typeface="Cambria" panose="02040503050406030204" pitchFamily="18" charset="0"/>
                          <a:ea typeface="Cambria" panose="02040503050406030204" pitchFamily="18" charset="0"/>
                        </a:rPr>
                        <a:t> lo </a:t>
                      </a:r>
                      <a:r>
                        <a:rPr lang="en-US" sz="1400" b="0" strike="noStrike" spc="-1" dirty="0" err="1">
                          <a:solidFill>
                            <a:srgbClr val="000000"/>
                          </a:solidFill>
                          <a:latin typeface="Cambria" panose="02040503050406030204" pitchFamily="18" charset="0"/>
                          <a:ea typeface="Cambria" panose="02040503050406030204" pitchFamily="18" charset="0"/>
                        </a:rPr>
                        <a:t>invia</a:t>
                      </a:r>
                      <a:r>
                        <a:rPr lang="en-US" sz="1400" b="0" strike="noStrike" spc="-1" dirty="0">
                          <a:solidFill>
                            <a:srgbClr val="000000"/>
                          </a:solidFill>
                          <a:latin typeface="Cambria" panose="02040503050406030204" pitchFamily="18" charset="0"/>
                          <a:ea typeface="Cambria" panose="02040503050406030204" pitchFamily="18" charset="0"/>
                        </a:rPr>
                        <a:t> al RS. La </a:t>
                      </a:r>
                      <a:r>
                        <a:rPr lang="en-US" sz="1400" b="0" strike="noStrike" spc="-1" dirty="0" err="1">
                          <a:solidFill>
                            <a:srgbClr val="000000"/>
                          </a:solidFill>
                          <a:latin typeface="Cambria" panose="02040503050406030204" pitchFamily="18" charset="0"/>
                          <a:ea typeface="Cambria" panose="02040503050406030204" pitchFamily="18" charset="0"/>
                        </a:rPr>
                        <a:t>competenza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passa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responsabili</a:t>
                      </a:r>
                      <a:r>
                        <a:rPr lang="en-US" sz="1400" b="0" strike="noStrike" spc="-1" dirty="0">
                          <a:solidFill>
                            <a:srgbClr val="000000"/>
                          </a:solidFill>
                          <a:latin typeface="Cambria" panose="02040503050406030204" pitchFamily="18" charset="0"/>
                          <a:ea typeface="Cambria" panose="02040503050406030204" pitchFamily="18" charset="0"/>
                        </a:rPr>
                        <a:t> del timesheet di </a:t>
                      </a:r>
                      <a:r>
                        <a:rPr lang="en-US" sz="1400" b="0" strike="noStrike" spc="-1" dirty="0" err="1">
                          <a:solidFill>
                            <a:srgbClr val="000000"/>
                          </a:solidFill>
                          <a:latin typeface="Cambria" panose="02040503050406030204" pitchFamily="18" charset="0"/>
                          <a:ea typeface="Cambria" panose="02040503050406030204" pitchFamily="18" charset="0"/>
                        </a:rPr>
                        <a:t>progetto</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Il timesheet dell’intero mese è in sola lettura</a:t>
                      </a:r>
                      <a:endParaRPr lang="en-US" sz="1400" b="0" strike="noStrike" spc="-1">
                        <a:latin typeface="Cambria" panose="02040503050406030204" pitchFamily="18" charset="0"/>
                        <a:ea typeface="Cambria" panose="02040503050406030204" pitchFamily="18" charset="0"/>
                      </a:endParaRPr>
                    </a:p>
                    <a:p>
                      <a:pPr algn="just">
                        <a:lnSpc>
                          <a:spcPts val="1199"/>
                        </a:lnSpc>
                      </a:pPr>
                      <a:endParaRPr lang="en-US" sz="1400" b="0" strike="noStrike" spc="-1">
                        <a:latin typeface="Cambria" panose="02040503050406030204" pitchFamily="18" charset="0"/>
                        <a:ea typeface="Cambria" panose="02040503050406030204" pitchFamily="18" charset="0"/>
                      </a:endParaRPr>
                    </a:p>
                    <a:p>
                      <a:pPr algn="just">
                        <a:lnSpc>
                          <a:spcPts val="1199"/>
                        </a:lnSpc>
                      </a:pP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91404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APPROVATO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è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validato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responsabile</a:t>
                      </a:r>
                      <a:r>
                        <a:rPr lang="en-US" sz="1400" b="0" strike="noStrike" spc="-1" dirty="0">
                          <a:solidFill>
                            <a:srgbClr val="000000"/>
                          </a:solidFill>
                          <a:latin typeface="Cambria" panose="02040503050406030204" pitchFamily="18" charset="0"/>
                          <a:ea typeface="Cambria" panose="02040503050406030204" pitchFamily="18" charset="0"/>
                        </a:rPr>
                        <a:t> del timesheet di </a:t>
                      </a:r>
                      <a:r>
                        <a:rPr lang="en-US" sz="1400" b="0" strike="noStrike" spc="-1" dirty="0" err="1">
                          <a:solidFill>
                            <a:srgbClr val="000000"/>
                          </a:solidFill>
                          <a:latin typeface="Cambria" panose="02040503050406030204" pitchFamily="18" charset="0"/>
                          <a:ea typeface="Cambria" panose="02040503050406030204" pitchFamily="18" charset="0"/>
                        </a:rPr>
                        <a:t>progetto</a:t>
                      </a:r>
                      <a:r>
                        <a:rPr lang="en-US" sz="1400" b="0" strike="noStrike" spc="-1" dirty="0">
                          <a:solidFill>
                            <a:srgbClr val="000000"/>
                          </a:solidFill>
                          <a:latin typeface="Cambria" panose="02040503050406030204" pitchFamily="18" charset="0"/>
                          <a:ea typeface="Cambria" panose="02040503050406030204" pitchFamily="18" charset="0"/>
                        </a:rPr>
                        <a:t> e </a:t>
                      </a:r>
                      <a:r>
                        <a:rPr lang="en-US" sz="1400" b="0" strike="noStrike" spc="-1" dirty="0" err="1">
                          <a:solidFill>
                            <a:srgbClr val="000000"/>
                          </a:solidFill>
                          <a:latin typeface="Cambria" panose="02040503050406030204" pitchFamily="18" charset="0"/>
                          <a:ea typeface="Cambria" panose="02040503050406030204" pitchFamily="18" charset="0"/>
                        </a:rPr>
                        <a:t>si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trova</a:t>
                      </a:r>
                      <a:r>
                        <a:rPr lang="en-US" sz="1400" b="0" strike="noStrike" spc="-1" dirty="0">
                          <a:solidFill>
                            <a:srgbClr val="000000"/>
                          </a:solidFill>
                          <a:latin typeface="Cambria" panose="02040503050406030204" pitchFamily="18" charset="0"/>
                          <a:ea typeface="Cambria" panose="02040503050406030204" pitchFamily="18" charset="0"/>
                        </a:rPr>
                        <a:t> in </a:t>
                      </a:r>
                      <a:r>
                        <a:rPr lang="en-US" sz="1400" b="0" strike="noStrike" spc="-1" dirty="0" err="1">
                          <a:solidFill>
                            <a:srgbClr val="000000"/>
                          </a:solidFill>
                          <a:latin typeface="Cambria" panose="02040503050406030204" pitchFamily="18" charset="0"/>
                          <a:ea typeface="Cambria" panose="02040503050406030204" pitchFamily="18" charset="0"/>
                        </a:rPr>
                        <a:t>uno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pronto per la </a:t>
                      </a:r>
                      <a:r>
                        <a:rPr lang="en-US" sz="1400" b="0" strike="noStrike" spc="-1" dirty="0" err="1">
                          <a:solidFill>
                            <a:srgbClr val="000000"/>
                          </a:solidFill>
                          <a:latin typeface="Cambria" panose="02040503050406030204" pitchFamily="18" charset="0"/>
                          <a:ea typeface="Cambria" panose="02040503050406030204" pitchFamily="18" charset="0"/>
                        </a:rPr>
                        <a:t>rendicontazione</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Il timesheet è in sola lettura</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r h="76176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RIAPERTO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è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reso</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nuovo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modificabile</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responsabile</a:t>
                      </a:r>
                      <a:r>
                        <a:rPr lang="en-US" sz="1400" b="0" strike="noStrike" spc="-1" dirty="0">
                          <a:solidFill>
                            <a:srgbClr val="000000"/>
                          </a:solidFill>
                          <a:latin typeface="Cambria" panose="02040503050406030204" pitchFamily="18" charset="0"/>
                          <a:ea typeface="Cambria" panose="02040503050406030204" pitchFamily="18" charset="0"/>
                        </a:rPr>
                        <a:t> del timesheet</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Le ore del progetto riaperte possono essere modificate dal titolare per essere nuovamente inviate</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r h="106632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RENDICONTATO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precedentemente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approvato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responsabile</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progetto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è</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inviato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all’ente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finanziatore</a:t>
                      </a:r>
                      <a:r>
                        <a:rPr lang="en-US" sz="1400" b="0" strike="noStrike" spc="-1" dirty="0">
                          <a:solidFill>
                            <a:srgbClr val="000000"/>
                          </a:solidFill>
                          <a:latin typeface="Cambria" panose="02040503050406030204" pitchFamily="18" charset="0"/>
                          <a:ea typeface="Cambria" panose="02040503050406030204" pitchFamily="18" charset="0"/>
                        </a:rPr>
                        <a:t>. Non </a:t>
                      </a:r>
                      <a:r>
                        <a:rPr lang="en-US" sz="1400" b="0" strike="noStrike" spc="-1" dirty="0" err="1">
                          <a:solidFill>
                            <a:srgbClr val="000000"/>
                          </a:solidFill>
                          <a:latin typeface="Cambria" panose="02040503050406030204" pitchFamily="18" charset="0"/>
                          <a:ea typeface="Cambria" panose="02040503050406030204" pitchFamily="18" charset="0"/>
                        </a:rPr>
                        <a:t>può</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più</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essere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modificato</a:t>
                      </a:r>
                      <a:r>
                        <a:rPr lang="en-US" sz="1400" b="0" strike="noStrike" spc="-1" dirty="0">
                          <a:solidFill>
                            <a:srgbClr val="000000"/>
                          </a:solidFill>
                          <a:latin typeface="Cambria" panose="02040503050406030204" pitchFamily="18" charset="0"/>
                          <a:ea typeface="Cambria" panose="02040503050406030204" pitchFamily="18" charset="0"/>
                        </a:rPr>
                        <a:t> in </a:t>
                      </a:r>
                      <a:r>
                        <a:rPr lang="en-US" sz="1400" b="0" strike="noStrike" spc="-1" dirty="0" err="1">
                          <a:solidFill>
                            <a:srgbClr val="000000"/>
                          </a:solidFill>
                          <a:latin typeface="Cambria" panose="02040503050406030204" pitchFamily="18" charset="0"/>
                          <a:ea typeface="Cambria" panose="02040503050406030204" pitchFamily="18" charset="0"/>
                        </a:rPr>
                        <a:t>quanto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è</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uscito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sistema</a:t>
                      </a:r>
                      <a:r>
                        <a:rPr lang="en-US" sz="1400" b="0" strike="noStrike" spc="-1" dirty="0">
                          <a:solidFill>
                            <a:srgbClr val="000000"/>
                          </a:solidFill>
                          <a:latin typeface="Cambria" panose="02040503050406030204" pitchFamily="18" charset="0"/>
                          <a:ea typeface="Cambria" panose="02040503050406030204" pitchFamily="18" charset="0"/>
                        </a:rPr>
                        <a:t>.</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a:solidFill>
                            <a:srgbClr val="000000"/>
                          </a:solidFill>
                          <a:latin typeface="Cambria" panose="02040503050406030204" pitchFamily="18" charset="0"/>
                          <a:ea typeface="Cambria" panose="02040503050406030204" pitchFamily="18" charset="0"/>
                        </a:rPr>
                        <a:t>Il </a:t>
                      </a:r>
                      <a:r>
                        <a:rPr lang="en-US" sz="1400" b="0" strike="noStrike" spc="-1" dirty="0" err="1">
                          <a:solidFill>
                            <a:srgbClr val="000000"/>
                          </a:solidFill>
                          <a:latin typeface="Cambria" panose="02040503050406030204" pitchFamily="18" charset="0"/>
                          <a:ea typeface="Cambria" panose="02040503050406030204" pitchFamily="18" charset="0"/>
                        </a:rPr>
                        <a:t>sistema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attiva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vincoli</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controllo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che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impediscono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qualsiasi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modifica</a:t>
                      </a:r>
                      <a:r>
                        <a:rPr lang="en-US" sz="1400" b="0" strike="noStrike" spc="-1" dirty="0">
                          <a:solidFill>
                            <a:srgbClr val="000000"/>
                          </a:solidFill>
                          <a:latin typeface="Cambria" panose="02040503050406030204" pitchFamily="18" charset="0"/>
                          <a:ea typeface="Cambria" panose="02040503050406030204" pitchFamily="18" charset="0"/>
                        </a:rPr>
                        <a:t> al timesheet </a:t>
                      </a:r>
                      <a:r>
                        <a:rPr lang="en-US" sz="1400" b="0" strike="noStrike" spc="-1" dirty="0" err="1">
                          <a:solidFill>
                            <a:srgbClr val="000000"/>
                          </a:solidFill>
                          <a:latin typeface="Cambria" panose="02040503050406030204" pitchFamily="18" charset="0"/>
                          <a:ea typeface="Cambria" panose="02040503050406030204" pitchFamily="18" charset="0"/>
                        </a:rPr>
                        <a:t>integrato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della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risorsa</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5"/>
                  </a:ext>
                </a:extLst>
              </a:tr>
            </a:tbl>
          </a:graphicData>
        </a:graphic>
      </p:graphicFrame>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Gli stati del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(2)</a:t>
            </a:r>
            <a:endParaRPr lang="it-IT" sz="2800" b="0" u="sng" strike="noStrike" spc="-1" dirty="0">
              <a:solidFill>
                <a:schemeClr val="tx2">
                  <a:lumMod val="75000"/>
                </a:schemeClr>
              </a:solidFill>
              <a:latin typeface="Athelas Regular"/>
              <a:cs typeface="Athelas Regular"/>
            </a:endParaRPr>
          </a:p>
        </p:txBody>
      </p:sp>
      <p:sp>
        <p:nvSpPr>
          <p:cNvPr id="10" name="Rettangolo 9"/>
          <p:cNvSpPr/>
          <p:nvPr/>
        </p:nvSpPr>
        <p:spPr>
          <a:xfrm>
            <a:off x="1029476" y="6452972"/>
            <a:ext cx="6884044" cy="338554"/>
          </a:xfrm>
          <a:prstGeom prst="rect">
            <a:avLst/>
          </a:prstGeom>
        </p:spPr>
        <p:txBody>
          <a:bodyPr wrap="square">
            <a:spAutoFit/>
          </a:bodyPr>
          <a:lstStyle/>
          <a:p>
            <a:pPr marL="360" algn="ctr">
              <a:spcBef>
                <a:spcPts val="641"/>
              </a:spcBef>
            </a:pPr>
            <a:r>
              <a:rPr lang="it-IT" sz="1600" i="1" spc="-1" dirty="0">
                <a:latin typeface="Cambria" panose="02040503050406030204" pitchFamily="18" charset="0"/>
                <a:ea typeface="Cambria" panose="02040503050406030204" pitchFamily="18" charset="0"/>
              </a:rPr>
              <a:t>Il sistema invia mail ad ogni passaggio di stato notificando gli attori interessati</a:t>
            </a:r>
          </a:p>
        </p:txBody>
      </p:sp>
      <p:sp>
        <p:nvSpPr>
          <p:cNvPr id="2" name="Segnaposto numero diapositiva 1"/>
          <p:cNvSpPr>
            <a:spLocks noGrp="1"/>
          </p:cNvSpPr>
          <p:nvPr>
            <p:ph type="sldNum" sz="quarter" idx="12"/>
          </p:nvPr>
        </p:nvSpPr>
        <p:spPr/>
        <p:txBody>
          <a:bodyPr/>
          <a:lstStyle/>
          <a:p>
            <a:fld id="{589818BB-026E-B045-9149-3EE600410FF9}" type="slidenum">
              <a:rPr lang="it-IT" smtClean="0"/>
              <a:t>7</a:t>
            </a:fld>
            <a:endParaRPr lang="it-IT"/>
          </a:p>
        </p:txBody>
      </p:sp>
    </p:spTree>
    <p:extLst>
      <p:ext uri="{BB962C8B-B14F-4D97-AF65-F5344CB8AC3E}">
        <p14:creationId xmlns:p14="http://schemas.microsoft.com/office/powerpoint/2010/main" val="22370155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65030" y="1022348"/>
            <a:ext cx="3550309" cy="1015663"/>
          </a:xfrm>
          <a:prstGeom prst="rect">
            <a:avLst/>
          </a:prstGeom>
        </p:spPr>
        <p:txBody>
          <a:bodyPr wrap="square">
            <a:spAutoFit/>
          </a:bodyPr>
          <a:lstStyle/>
          <a:p>
            <a:pPr algn="just">
              <a:lnSpc>
                <a:spcPts val="1200"/>
              </a:lnSpc>
            </a:pPr>
            <a:r>
              <a:rPr lang="it-IT" sz="1000" dirty="0">
                <a:latin typeface="Cambria" panose="02040503050406030204" pitchFamily="18" charset="0"/>
                <a:ea typeface="Cambria" panose="02040503050406030204" pitchFamily="18" charset="0"/>
                <a:cs typeface="Verdana" panose="020B0604030504040204" pitchFamily="34" charset="0"/>
              </a:rPr>
              <a:t>Il messaggio avrà la seguente struttura:</a:t>
            </a:r>
          </a:p>
          <a:p>
            <a:pPr algn="just">
              <a:lnSpc>
                <a:spcPts val="1200"/>
              </a:lnSpc>
            </a:pPr>
            <a:r>
              <a:rPr lang="it-IT" sz="1000" dirty="0">
                <a:latin typeface="Cambria" panose="02040503050406030204" pitchFamily="18" charset="0"/>
                <a:ea typeface="Cambria" panose="02040503050406030204" pitchFamily="18" charset="0"/>
                <a:cs typeface="Verdana" panose="020B0604030504040204" pitchFamily="34" charset="0"/>
              </a:rPr>
              <a:t> </a:t>
            </a:r>
          </a:p>
          <a:p>
            <a:pPr algn="just">
              <a:lnSpc>
                <a:spcPts val="1200"/>
              </a:lnSpc>
            </a:pPr>
            <a:r>
              <a:rPr lang="it-IT" sz="1000" dirty="0">
                <a:latin typeface="Cambria" panose="02040503050406030204" pitchFamily="18" charset="0"/>
                <a:ea typeface="Cambria" panose="02040503050406030204" pitchFamily="18" charset="0"/>
                <a:cs typeface="Verdana" panose="020B0604030504040204" pitchFamily="34" charset="0"/>
              </a:rPr>
              <a:t>Per i progetti che passano in stato TS </a:t>
            </a:r>
            <a:r>
              <a:rPr lang="it-IT" sz="1000" b="1" u="sng" dirty="0">
                <a:latin typeface="Cambria" panose="02040503050406030204" pitchFamily="18" charset="0"/>
                <a:ea typeface="Cambria" panose="02040503050406030204" pitchFamily="18" charset="0"/>
                <a:cs typeface="Verdana" panose="020B0604030504040204" pitchFamily="34" charset="0"/>
              </a:rPr>
              <a:t>INVIATO</a:t>
            </a:r>
            <a:r>
              <a:rPr lang="it-IT" sz="1000" dirty="0">
                <a:latin typeface="Cambria" panose="02040503050406030204" pitchFamily="18" charset="0"/>
                <a:ea typeface="Cambria" panose="02040503050406030204" pitchFamily="18" charset="0"/>
                <a:cs typeface="Verdana" panose="020B0604030504040204" pitchFamily="34" charset="0"/>
              </a:rPr>
              <a:t>:</a:t>
            </a:r>
          </a:p>
          <a:p>
            <a:pPr algn="just">
              <a:lnSpc>
                <a:spcPts val="1200"/>
              </a:lnSpc>
            </a:pPr>
            <a:endParaRPr lang="it-IT" sz="1000" dirty="0">
              <a:latin typeface="Cambria" panose="02040503050406030204" pitchFamily="18" charset="0"/>
              <a:ea typeface="Cambria" panose="02040503050406030204" pitchFamily="18" charset="0"/>
              <a:cs typeface="Verdana" panose="020B0604030504040204" pitchFamily="34" charset="0"/>
            </a:endParaRPr>
          </a:p>
          <a:p>
            <a:pPr algn="just">
              <a:lnSpc>
                <a:spcPts val="1200"/>
              </a:lnSpc>
            </a:pPr>
            <a:endParaRPr lang="it-IT" sz="1000" b="1" dirty="0">
              <a:latin typeface="Cambria" panose="02040503050406030204" pitchFamily="18" charset="0"/>
              <a:ea typeface="Cambria" panose="02040503050406030204" pitchFamily="18" charset="0"/>
              <a:cs typeface="Verdana" panose="020B0604030504040204" pitchFamily="34" charset="0"/>
            </a:endParaRPr>
          </a:p>
          <a:p>
            <a:pPr algn="just">
              <a:lnSpc>
                <a:spcPts val="1200"/>
              </a:lnSpc>
            </a:pPr>
            <a:endParaRPr lang="it-IT" sz="1000" b="1" dirty="0">
              <a:latin typeface="Cambria" panose="02040503050406030204" pitchFamily="18" charset="0"/>
              <a:ea typeface="Cambria" panose="02040503050406030204" pitchFamily="18" charset="0"/>
              <a:cs typeface="Verdana" panose="020B0604030504040204" pitchFamily="34" charset="0"/>
            </a:endParaRPr>
          </a:p>
        </p:txBody>
      </p:sp>
      <p:sp>
        <p:nvSpPr>
          <p:cNvPr id="4" name="CasellaDiTesto 3"/>
          <p:cNvSpPr txBox="1"/>
          <p:nvPr/>
        </p:nvSpPr>
        <p:spPr>
          <a:xfrm>
            <a:off x="123092" y="1687876"/>
            <a:ext cx="5952393" cy="267765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it-IT" sz="1600" dirty="0">
                <a:latin typeface="Cambria" panose="02040503050406030204" pitchFamily="18" charset="0"/>
                <a:ea typeface="Cambria" panose="02040503050406030204" pitchFamily="18" charset="0"/>
                <a:cs typeface="Verdana" panose="020B0604030504040204" pitchFamily="34" charset="0"/>
              </a:rPr>
              <a:t>[U-GOV PJ] Oggetto: “</a:t>
            </a:r>
            <a:r>
              <a:rPr lang="it-IT" sz="1600" i="1" dirty="0">
                <a:latin typeface="Cambria" panose="02040503050406030204" pitchFamily="18" charset="0"/>
                <a:ea typeface="Cambria" panose="02040503050406030204" pitchFamily="18" charset="0"/>
                <a:cs typeface="Verdana" panose="020B0604030504040204" pitchFamily="34" charset="0"/>
              </a:rPr>
              <a:t>Notifica di INVIO TS </a:t>
            </a:r>
            <a:r>
              <a:rPr lang="it-IT" sz="1600" b="1" i="1" dirty="0">
                <a:latin typeface="Cambria" panose="02040503050406030204" pitchFamily="18" charset="0"/>
                <a:ea typeface="Cambria" panose="02040503050406030204" pitchFamily="18" charset="0"/>
                <a:cs typeface="Verdana" panose="020B0604030504040204" pitchFamily="34" charset="0"/>
              </a:rPr>
              <a:t>FRANK SILVER</a:t>
            </a:r>
            <a:r>
              <a:rPr lang="it-IT" sz="1600" i="1" dirty="0">
                <a:latin typeface="Cambria" panose="02040503050406030204" pitchFamily="18" charset="0"/>
                <a:ea typeface="Cambria" panose="02040503050406030204" pitchFamily="18" charset="0"/>
                <a:cs typeface="Verdana" panose="020B0604030504040204" pitchFamily="34" charset="0"/>
              </a:rPr>
              <a:t> progetto </a:t>
            </a:r>
            <a:r>
              <a:rPr lang="it-IT" sz="1600" b="1" i="1" dirty="0">
                <a:latin typeface="Cambria" panose="02040503050406030204" pitchFamily="18" charset="0"/>
                <a:ea typeface="Cambria" panose="02040503050406030204" pitchFamily="18" charset="0"/>
                <a:cs typeface="Verdana" panose="020B0604030504040204" pitchFamily="34" charset="0"/>
              </a:rPr>
              <a:t>QUICKSTEP</a:t>
            </a:r>
            <a:r>
              <a:rPr lang="it-IT" sz="1600" i="1" dirty="0">
                <a:latin typeface="Cambria" panose="02040503050406030204" pitchFamily="18" charset="0"/>
                <a:ea typeface="Cambria" panose="02040503050406030204" pitchFamily="18" charset="0"/>
                <a:cs typeface="Verdana" panose="020B0604030504040204" pitchFamily="34" charset="0"/>
              </a:rPr>
              <a:t> – </a:t>
            </a:r>
            <a:r>
              <a:rPr lang="it-IT" sz="1600" dirty="0">
                <a:latin typeface="Cambria" panose="02040503050406030204" pitchFamily="18" charset="0"/>
                <a:ea typeface="Cambria" panose="02040503050406030204" pitchFamily="18" charset="0"/>
                <a:cs typeface="Verdana" panose="020B0604030504040204" pitchFamily="34" charset="0"/>
              </a:rPr>
              <a:t>FEBBRAIO 2021</a:t>
            </a:r>
          </a:p>
          <a:p>
            <a:pPr algn="just"/>
            <a:r>
              <a:rPr lang="it-IT" sz="1600" dirty="0">
                <a:latin typeface="Cambria" panose="02040503050406030204" pitchFamily="18" charset="0"/>
                <a:ea typeface="Cambria" panose="02040503050406030204" pitchFamily="18" charset="0"/>
                <a:cs typeface="Verdana" panose="020B0604030504040204" pitchFamily="34" charset="0"/>
              </a:rPr>
              <a:t>Corpo: </a:t>
            </a:r>
          </a:p>
          <a:p>
            <a:pPr algn="just"/>
            <a:r>
              <a:rPr lang="it-IT" sz="1600" dirty="0">
                <a:latin typeface="Cambria" panose="02040503050406030204" pitchFamily="18" charset="0"/>
                <a:ea typeface="Cambria" panose="02040503050406030204" pitchFamily="18" charset="0"/>
                <a:cs typeface="Verdana" panose="020B0604030504040204" pitchFamily="34" charset="0"/>
              </a:rPr>
              <a:t>Buongiorno, </a:t>
            </a:r>
            <a:br>
              <a:rPr lang="it-IT" sz="1600" dirty="0">
                <a:latin typeface="Cambria" panose="02040503050406030204" pitchFamily="18" charset="0"/>
                <a:ea typeface="Cambria" panose="02040503050406030204" pitchFamily="18" charset="0"/>
                <a:cs typeface="Verdana" panose="020B0604030504040204" pitchFamily="34" charset="0"/>
              </a:rPr>
            </a:br>
            <a:r>
              <a:rPr lang="it-IT" sz="1600" dirty="0">
                <a:latin typeface="Cambria" panose="02040503050406030204" pitchFamily="18" charset="0"/>
                <a:ea typeface="Cambria" panose="02040503050406030204" pitchFamily="18" charset="0"/>
                <a:cs typeface="Verdana" panose="020B0604030504040204" pitchFamily="34" charset="0"/>
              </a:rPr>
              <a:t>la risorsa umana </a:t>
            </a:r>
            <a:r>
              <a:rPr lang="it-IT" sz="1600" b="1" i="1" dirty="0">
                <a:latin typeface="Cambria" panose="02040503050406030204" pitchFamily="18" charset="0"/>
                <a:ea typeface="Cambria" panose="02040503050406030204" pitchFamily="18" charset="0"/>
                <a:cs typeface="Verdana" panose="020B0604030504040204" pitchFamily="34" charset="0"/>
              </a:rPr>
              <a:t>FRANK SILVER</a:t>
            </a:r>
            <a:r>
              <a:rPr lang="it-IT" sz="1600" i="1" dirty="0">
                <a:latin typeface="Cambria" panose="02040503050406030204" pitchFamily="18" charset="0"/>
                <a:ea typeface="Cambria" panose="02040503050406030204" pitchFamily="18" charset="0"/>
                <a:cs typeface="Verdana" panose="020B0604030504040204" pitchFamily="34" charset="0"/>
              </a:rPr>
              <a:t> </a:t>
            </a:r>
            <a:r>
              <a:rPr lang="it-IT" sz="1600" dirty="0">
                <a:latin typeface="Cambria" panose="02040503050406030204" pitchFamily="18" charset="0"/>
                <a:ea typeface="Cambria" panose="02040503050406030204" pitchFamily="18" charset="0"/>
                <a:cs typeface="Verdana" panose="020B0604030504040204" pitchFamily="34" charset="0"/>
              </a:rPr>
              <a:t>per il progetto </a:t>
            </a:r>
            <a:r>
              <a:rPr lang="it-IT" sz="1600" b="1" i="1" dirty="0">
                <a:latin typeface="Cambria" panose="02040503050406030204" pitchFamily="18" charset="0"/>
                <a:ea typeface="Cambria" panose="02040503050406030204" pitchFamily="18" charset="0"/>
                <a:cs typeface="Verdana" panose="020B0604030504040204" pitchFamily="34" charset="0"/>
              </a:rPr>
              <a:t>QUICKSTEP</a:t>
            </a:r>
            <a:r>
              <a:rPr lang="it-IT" sz="1600" dirty="0">
                <a:latin typeface="Cambria" panose="02040503050406030204" pitchFamily="18" charset="0"/>
                <a:ea typeface="Cambria" panose="02040503050406030204" pitchFamily="18" charset="0"/>
                <a:cs typeface="Verdana" panose="020B0604030504040204" pitchFamily="34" charset="0"/>
              </a:rPr>
              <a:t> ha INVIATO il suo </a:t>
            </a:r>
            <a:r>
              <a:rPr lang="it-IT" sz="1600" i="1" dirty="0" err="1">
                <a:latin typeface="Cambria" panose="02040503050406030204" pitchFamily="18" charset="0"/>
                <a:ea typeface="Cambria" panose="02040503050406030204" pitchFamily="18" charset="0"/>
                <a:cs typeface="Verdana" panose="020B0604030504040204" pitchFamily="34" charset="0"/>
              </a:rPr>
              <a:t>timesheet</a:t>
            </a:r>
            <a:r>
              <a:rPr lang="it-IT" sz="1600" i="1" dirty="0">
                <a:latin typeface="Cambria" panose="02040503050406030204" pitchFamily="18" charset="0"/>
                <a:ea typeface="Cambria" panose="02040503050406030204" pitchFamily="18" charset="0"/>
                <a:cs typeface="Verdana" panose="020B0604030504040204" pitchFamily="34" charset="0"/>
              </a:rPr>
              <a:t> </a:t>
            </a:r>
            <a:r>
              <a:rPr lang="it-IT" sz="1600" dirty="0">
                <a:latin typeface="Cambria" panose="02040503050406030204" pitchFamily="18" charset="0"/>
                <a:ea typeface="Cambria" panose="02040503050406030204" pitchFamily="18" charset="0"/>
                <a:cs typeface="Verdana" panose="020B0604030504040204" pitchFamily="34" charset="0"/>
              </a:rPr>
              <a:t>di FEBBRAIO 2021.</a:t>
            </a:r>
          </a:p>
          <a:p>
            <a:pPr algn="just"/>
            <a:r>
              <a:rPr lang="it-IT" sz="1600" dirty="0">
                <a:latin typeface="Cambria" panose="02040503050406030204" pitchFamily="18" charset="0"/>
                <a:ea typeface="Cambria" panose="02040503050406030204" pitchFamily="18" charset="0"/>
                <a:cs typeface="Verdana" panose="020B0604030504040204" pitchFamily="34" charset="0"/>
              </a:rPr>
              <a:t>ATTENZIONE: QUESTO E' UN MESSAGGIO INVIATO AUTOMATICAMENTE</a:t>
            </a:r>
          </a:p>
          <a:p>
            <a:pPr algn="just"/>
            <a:endParaRPr lang="it-IT" dirty="0">
              <a:latin typeface="Cambria" panose="02040503050406030204" pitchFamily="18" charset="0"/>
              <a:ea typeface="Cambria" panose="02040503050406030204" pitchFamily="18" charset="0"/>
              <a:cs typeface="Verdana" panose="020B0604030504040204" pitchFamily="34" charset="0"/>
            </a:endParaRPr>
          </a:p>
          <a:p>
            <a:endParaRPr lang="it-IT" dirty="0">
              <a:latin typeface="Cambria" panose="02040503050406030204" pitchFamily="18" charset="0"/>
              <a:ea typeface="Cambria" panose="02040503050406030204" pitchFamily="18" charset="0"/>
            </a:endParaRPr>
          </a:p>
        </p:txBody>
      </p:sp>
      <p:sp>
        <p:nvSpPr>
          <p:cNvPr id="5" name="CasellaDiTesto 4"/>
          <p:cNvSpPr txBox="1"/>
          <p:nvPr/>
        </p:nvSpPr>
        <p:spPr>
          <a:xfrm>
            <a:off x="30773" y="4549676"/>
            <a:ext cx="2765181" cy="2616101"/>
          </a:xfrm>
          <a:prstGeom prst="rect">
            <a:avLst/>
          </a:prstGeom>
          <a:noFill/>
        </p:spPr>
        <p:txBody>
          <a:bodyPr wrap="square" rtlCol="0">
            <a:spAutoFit/>
          </a:bodyPr>
          <a:lstStyle/>
          <a:p>
            <a:pPr algn="just"/>
            <a:r>
              <a:rPr lang="it-IT" sz="1000" b="1" dirty="0">
                <a:latin typeface="Cambria" panose="02040503050406030204" pitchFamily="18" charset="0"/>
                <a:ea typeface="Cambria" panose="02040503050406030204" pitchFamily="18" charset="0"/>
              </a:rPr>
              <a:t>Nota bene:</a:t>
            </a:r>
          </a:p>
          <a:p>
            <a:pPr algn="just"/>
            <a:r>
              <a:rPr lang="it-IT" sz="1000" dirty="0">
                <a:latin typeface="Cambria" panose="02040503050406030204" pitchFamily="18" charset="0"/>
                <a:ea typeface="Cambria" panose="02040503050406030204" pitchFamily="18" charset="0"/>
              </a:rPr>
              <a:t>[PROGETTO]: può essere acronimo o </a:t>
            </a:r>
            <a:r>
              <a:rPr lang="it-IT" sz="1000" dirty="0" err="1">
                <a:latin typeface="Cambria" panose="02040503050406030204" pitchFamily="18" charset="0"/>
                <a:ea typeface="Cambria" panose="02040503050406030204" pitchFamily="18" charset="0"/>
              </a:rPr>
              <a:t>codice_progetto</a:t>
            </a:r>
            <a:r>
              <a:rPr lang="it-IT" sz="1000" dirty="0">
                <a:latin typeface="Cambria" panose="02040503050406030204" pitchFamily="18" charset="0"/>
                <a:ea typeface="Cambria" panose="02040503050406030204" pitchFamily="18" charset="0"/>
              </a:rPr>
              <a:t> in base alla presenza o meno dell'acronimo concatenato al </a:t>
            </a:r>
            <a:r>
              <a:rPr lang="it-IT" sz="1000" dirty="0" err="1">
                <a:latin typeface="Cambria" panose="02040503050406030204" pitchFamily="18" charset="0"/>
                <a:ea typeface="Cambria" panose="02040503050406030204" pitchFamily="18" charset="0"/>
              </a:rPr>
              <a:t>nome_progetto</a:t>
            </a:r>
            <a:r>
              <a:rPr lang="it-IT" sz="1000" dirty="0">
                <a:latin typeface="Cambria" panose="02040503050406030204" pitchFamily="18" charset="0"/>
                <a:ea typeface="Cambria" panose="02040503050406030204" pitchFamily="18" charset="0"/>
              </a:rPr>
              <a:t>.</a:t>
            </a:r>
          </a:p>
          <a:p>
            <a:pPr algn="just"/>
            <a:endParaRPr lang="it-IT" sz="1000" dirty="0">
              <a:latin typeface="Cambria" panose="02040503050406030204" pitchFamily="18" charset="0"/>
              <a:ea typeface="Cambria" panose="02040503050406030204" pitchFamily="18" charset="0"/>
            </a:endParaRPr>
          </a:p>
          <a:p>
            <a:pPr algn="just"/>
            <a:r>
              <a:rPr lang="it-IT" sz="1000" dirty="0">
                <a:latin typeface="Cambria" panose="02040503050406030204" pitchFamily="18" charset="0"/>
                <a:ea typeface="Cambria" panose="02040503050406030204" pitchFamily="18" charset="0"/>
              </a:rPr>
              <a:t>[STATO]: può avere i seguenti valori: INVIATO, RIAPERTO, APPROVATO, RENDICONTATO.</a:t>
            </a:r>
          </a:p>
          <a:p>
            <a:pPr algn="just"/>
            <a:endParaRPr lang="it-IT" sz="1000" dirty="0">
              <a:latin typeface="Cambria" panose="02040503050406030204" pitchFamily="18" charset="0"/>
              <a:ea typeface="Cambria" panose="02040503050406030204" pitchFamily="18" charset="0"/>
            </a:endParaRPr>
          </a:p>
          <a:p>
            <a:pPr algn="just"/>
            <a:r>
              <a:rPr lang="it-IT" sz="1000" dirty="0">
                <a:latin typeface="Cambria" panose="02040503050406030204" pitchFamily="18" charset="0"/>
                <a:ea typeface="Cambria" panose="02040503050406030204" pitchFamily="18" charset="0"/>
              </a:rPr>
              <a:t>[NOTE_DI_RIAPERTURA]: Note di riapertura: &lt;valore note di riapertura se presenti e stato RIAPERTO&gt;</a:t>
            </a:r>
          </a:p>
          <a:p>
            <a:pPr algn="just"/>
            <a:endParaRPr lang="it-IT" dirty="0">
              <a:latin typeface="Cambria" panose="02040503050406030204" pitchFamily="18" charset="0"/>
              <a:ea typeface="Cambria" panose="02040503050406030204" pitchFamily="18" charset="0"/>
            </a:endParaRPr>
          </a:p>
          <a:p>
            <a:pPr algn="just"/>
            <a:endParaRPr lang="it-IT" dirty="0">
              <a:latin typeface="Cambria" panose="02040503050406030204" pitchFamily="18" charset="0"/>
              <a:ea typeface="Cambria" panose="02040503050406030204" pitchFamily="18" charset="0"/>
            </a:endParaRPr>
          </a:p>
          <a:p>
            <a:pPr algn="just"/>
            <a:endParaRPr lang="it-IT" dirty="0">
              <a:latin typeface="Cambria" panose="02040503050406030204" pitchFamily="18" charset="0"/>
              <a:ea typeface="Cambria" panose="02040503050406030204" pitchFamily="18" charset="0"/>
            </a:endParaRPr>
          </a:p>
        </p:txBody>
      </p:sp>
      <p:sp>
        <p:nvSpPr>
          <p:cNvPr id="6" name="CasellaDiTesto 5"/>
          <p:cNvSpPr txBox="1"/>
          <p:nvPr/>
        </p:nvSpPr>
        <p:spPr>
          <a:xfrm>
            <a:off x="2795954" y="3510006"/>
            <a:ext cx="6348046" cy="304698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it-IT" sz="1600" dirty="0">
                <a:latin typeface="Cambria" panose="02040503050406030204" pitchFamily="18" charset="0"/>
                <a:ea typeface="Cambria" panose="02040503050406030204" pitchFamily="18" charset="0"/>
                <a:cs typeface="Verdana" panose="020B0604030504040204" pitchFamily="34" charset="0"/>
              </a:rPr>
              <a:t>Per i progetti che passano in stato </a:t>
            </a:r>
            <a:r>
              <a:rPr lang="it-IT" sz="1600" b="1" u="sng" dirty="0">
                <a:latin typeface="Cambria" panose="02040503050406030204" pitchFamily="18" charset="0"/>
                <a:ea typeface="Cambria" panose="02040503050406030204" pitchFamily="18" charset="0"/>
                <a:cs typeface="Verdana" panose="020B0604030504040204" pitchFamily="34" charset="0"/>
              </a:rPr>
              <a:t>RIAPERTO o APPROVATO o RENDICONTATO</a:t>
            </a:r>
            <a:r>
              <a:rPr lang="it-IT" sz="1600" dirty="0">
                <a:latin typeface="Cambria" panose="02040503050406030204" pitchFamily="18" charset="0"/>
                <a:ea typeface="Cambria" panose="02040503050406030204" pitchFamily="18" charset="0"/>
                <a:cs typeface="Verdana" panose="020B0604030504040204" pitchFamily="34" charset="0"/>
              </a:rPr>
              <a:t>:</a:t>
            </a:r>
          </a:p>
          <a:p>
            <a:pPr algn="just"/>
            <a:endParaRPr lang="it-IT" sz="1600" dirty="0">
              <a:latin typeface="Cambria" panose="02040503050406030204" pitchFamily="18" charset="0"/>
              <a:ea typeface="Cambria" panose="02040503050406030204" pitchFamily="18" charset="0"/>
              <a:cs typeface="Verdana" panose="020B0604030504040204" pitchFamily="34" charset="0"/>
            </a:endParaRPr>
          </a:p>
          <a:p>
            <a:pPr algn="just"/>
            <a:r>
              <a:rPr lang="it-IT" sz="1600" dirty="0">
                <a:latin typeface="Cambria" panose="02040503050406030204" pitchFamily="18" charset="0"/>
                <a:ea typeface="Cambria" panose="02040503050406030204" pitchFamily="18" charset="0"/>
                <a:cs typeface="Verdana" panose="020B0604030504040204" pitchFamily="34" charset="0"/>
              </a:rPr>
              <a:t>[U-GOV PJ] Oggetto: “</a:t>
            </a:r>
            <a:r>
              <a:rPr lang="it-IT" sz="1600" i="1" dirty="0">
                <a:latin typeface="Cambria" panose="02040503050406030204" pitchFamily="18" charset="0"/>
                <a:ea typeface="Cambria" panose="02040503050406030204" pitchFamily="18" charset="0"/>
                <a:cs typeface="Verdana" panose="020B0604030504040204" pitchFamily="34" charset="0"/>
              </a:rPr>
              <a:t>Notifica di cambio stato TS”</a:t>
            </a:r>
            <a:endParaRPr lang="it-IT" sz="1600" dirty="0">
              <a:latin typeface="Cambria" panose="02040503050406030204" pitchFamily="18" charset="0"/>
              <a:ea typeface="Cambria" panose="02040503050406030204" pitchFamily="18" charset="0"/>
              <a:cs typeface="Verdana" panose="020B0604030504040204" pitchFamily="34" charset="0"/>
            </a:endParaRPr>
          </a:p>
          <a:p>
            <a:pPr algn="just"/>
            <a:r>
              <a:rPr lang="it-IT" sz="1600" dirty="0">
                <a:latin typeface="Cambria" panose="02040503050406030204" pitchFamily="18" charset="0"/>
                <a:ea typeface="Cambria" panose="02040503050406030204" pitchFamily="18" charset="0"/>
                <a:cs typeface="Verdana" panose="020B0604030504040204" pitchFamily="34" charset="0"/>
              </a:rPr>
              <a:t>Corpo:</a:t>
            </a:r>
          </a:p>
          <a:p>
            <a:pPr algn="just"/>
            <a:r>
              <a:rPr lang="it-IT" sz="1600" dirty="0">
                <a:latin typeface="Cambria" panose="02040503050406030204" pitchFamily="18" charset="0"/>
                <a:ea typeface="Cambria" panose="02040503050406030204" pitchFamily="18" charset="0"/>
                <a:cs typeface="Verdana" panose="020B0604030504040204" pitchFamily="34" charset="0"/>
              </a:rPr>
              <a:t>“Buongiorno, </a:t>
            </a:r>
            <a:br>
              <a:rPr lang="it-IT" sz="1600" dirty="0">
                <a:latin typeface="Cambria" panose="02040503050406030204" pitchFamily="18" charset="0"/>
                <a:ea typeface="Cambria" panose="02040503050406030204" pitchFamily="18" charset="0"/>
                <a:cs typeface="Verdana" panose="020B0604030504040204" pitchFamily="34" charset="0"/>
              </a:rPr>
            </a:br>
            <a:r>
              <a:rPr lang="it-IT" sz="1600" dirty="0">
                <a:latin typeface="Cambria" panose="02040503050406030204" pitchFamily="18" charset="0"/>
                <a:ea typeface="Cambria" panose="02040503050406030204" pitchFamily="18" charset="0"/>
                <a:cs typeface="Verdana" panose="020B0604030504040204" pitchFamily="34" charset="0"/>
              </a:rPr>
              <a:t>il suo </a:t>
            </a:r>
            <a:r>
              <a:rPr lang="it-IT" sz="1600" i="1" dirty="0" err="1">
                <a:latin typeface="Cambria" panose="02040503050406030204" pitchFamily="18" charset="0"/>
                <a:ea typeface="Cambria" panose="02040503050406030204" pitchFamily="18" charset="0"/>
                <a:cs typeface="Verdana" panose="020B0604030504040204" pitchFamily="34" charset="0"/>
              </a:rPr>
              <a:t>timesheet</a:t>
            </a:r>
            <a:r>
              <a:rPr lang="it-IT" sz="1600" dirty="0">
                <a:latin typeface="Cambria" panose="02040503050406030204" pitchFamily="18" charset="0"/>
                <a:ea typeface="Cambria" panose="02040503050406030204" pitchFamily="18" charset="0"/>
                <a:cs typeface="Verdana" panose="020B0604030504040204" pitchFamily="34" charset="0"/>
              </a:rPr>
              <a:t> di FEBBRAIO 2021 per il progetto </a:t>
            </a:r>
            <a:r>
              <a:rPr lang="it-IT" sz="1600" b="1" dirty="0">
                <a:latin typeface="Cambria" panose="02040503050406030204" pitchFamily="18" charset="0"/>
                <a:ea typeface="Cambria" panose="02040503050406030204" pitchFamily="18" charset="0"/>
                <a:cs typeface="Verdana" panose="020B0604030504040204" pitchFamily="34" charset="0"/>
              </a:rPr>
              <a:t>QUICKSTEP</a:t>
            </a:r>
            <a:r>
              <a:rPr lang="it-IT" sz="1600" dirty="0">
                <a:latin typeface="Cambria" panose="02040503050406030204" pitchFamily="18" charset="0"/>
                <a:ea typeface="Cambria" panose="02040503050406030204" pitchFamily="18" charset="0"/>
                <a:cs typeface="Verdana" panose="020B0604030504040204" pitchFamily="34" charset="0"/>
              </a:rPr>
              <a:t> è stato [STATO]. </a:t>
            </a:r>
            <a:br>
              <a:rPr lang="it-IT" sz="1600" dirty="0">
                <a:latin typeface="Cambria" panose="02040503050406030204" pitchFamily="18" charset="0"/>
                <a:ea typeface="Cambria" panose="02040503050406030204" pitchFamily="18" charset="0"/>
                <a:cs typeface="Verdana" panose="020B0604030504040204" pitchFamily="34" charset="0"/>
              </a:rPr>
            </a:br>
            <a:r>
              <a:rPr lang="it-IT" sz="1600" dirty="0">
                <a:latin typeface="Cambria" panose="02040503050406030204" pitchFamily="18" charset="0"/>
                <a:ea typeface="Cambria" panose="02040503050406030204" pitchFamily="18" charset="0"/>
                <a:cs typeface="Verdana" panose="020B0604030504040204" pitchFamily="34" charset="0"/>
              </a:rPr>
              <a:t>[NOTE_DI_RIAPERTURA].</a:t>
            </a:r>
          </a:p>
          <a:p>
            <a:pPr algn="just"/>
            <a:r>
              <a:rPr lang="it-IT" sz="1600" dirty="0">
                <a:latin typeface="Cambria" panose="02040503050406030204" pitchFamily="18" charset="0"/>
                <a:ea typeface="Cambria" panose="02040503050406030204" pitchFamily="18" charset="0"/>
                <a:cs typeface="Verdana" panose="020B0604030504040204" pitchFamily="34" charset="0"/>
              </a:rPr>
              <a:t>ATTENZIONE: QUESTO E' UN MESSAGGIO INVIATO AUTOMATICAMENTE</a:t>
            </a:r>
          </a:p>
          <a:p>
            <a:endParaRPr lang="it-IT" sz="1600" dirty="0">
              <a:latin typeface="Cambria" panose="02040503050406030204" pitchFamily="18" charset="0"/>
              <a:ea typeface="Cambria" panose="02040503050406030204" pitchFamily="18" charset="0"/>
            </a:endParaRPr>
          </a:p>
        </p:txBody>
      </p:sp>
      <p:sp>
        <p:nvSpPr>
          <p:cNvPr id="9" name="CasellaDiTesto 8"/>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10" name="Immagine 9"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1" name="Immagine 6"/>
          <p:cNvPicPr/>
          <p:nvPr/>
        </p:nvPicPr>
        <p:blipFill>
          <a:blip r:embed="rId3"/>
          <a:stretch/>
        </p:blipFill>
        <p:spPr>
          <a:xfrm>
            <a:off x="7018356" y="71588"/>
            <a:ext cx="1044429" cy="950760"/>
          </a:xfrm>
          <a:prstGeom prst="rect">
            <a:avLst/>
          </a:prstGeom>
          <a:ln>
            <a:noFill/>
          </a:ln>
        </p:spPr>
      </p:pic>
      <p:sp>
        <p:nvSpPr>
          <p:cNvPr id="12"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Messaggio automatico (1)</a:t>
            </a:r>
            <a:endParaRPr lang="it-IT" sz="2800" b="0" u="sng" strike="noStrike" spc="-1" dirty="0">
              <a:solidFill>
                <a:schemeClr val="tx2">
                  <a:lumMod val="75000"/>
                </a:schemeClr>
              </a:solidFill>
              <a:latin typeface="Athelas Regular"/>
              <a:cs typeface="Athelas Regular"/>
            </a:endParaRPr>
          </a:p>
        </p:txBody>
      </p:sp>
      <p:sp>
        <p:nvSpPr>
          <p:cNvPr id="13" name="TextShape 1"/>
          <p:cNvSpPr txBox="1"/>
          <p:nvPr/>
        </p:nvSpPr>
        <p:spPr>
          <a:xfrm>
            <a:off x="2972880" y="6553054"/>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248046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1256057"/>
            <a:ext cx="7656006" cy="166199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it-IT" sz="1600" dirty="0">
                <a:latin typeface="Cambria" panose="02040503050406030204" pitchFamily="18" charset="0"/>
                <a:ea typeface="Cambria" panose="02040503050406030204" pitchFamily="18" charset="0"/>
                <a:cs typeface="Verdana" panose="020B0604030504040204" pitchFamily="34" charset="0"/>
              </a:rPr>
              <a:t>Esempio di email che arriverà a </a:t>
            </a:r>
            <a:r>
              <a:rPr lang="it-IT" sz="1600" b="1" dirty="0">
                <a:latin typeface="Cambria" panose="02040503050406030204" pitchFamily="18" charset="0"/>
                <a:ea typeface="Cambria" panose="02040503050406030204" pitchFamily="18" charset="0"/>
                <a:cs typeface="Verdana" panose="020B0604030504040204" pitchFamily="34" charset="0"/>
              </a:rPr>
              <a:t>MARY GOLD,</a:t>
            </a:r>
            <a:r>
              <a:rPr lang="it-IT" sz="1600" dirty="0">
                <a:latin typeface="Cambria" panose="02040503050406030204" pitchFamily="18" charset="0"/>
                <a:ea typeface="Cambria" panose="02040503050406030204" pitchFamily="18" charset="0"/>
                <a:cs typeface="Verdana" panose="020B0604030504040204" pitchFamily="34" charset="0"/>
              </a:rPr>
              <a:t> responsabile dei due progetti </a:t>
            </a:r>
            <a:r>
              <a:rPr lang="it-IT" sz="1600" b="1" dirty="0">
                <a:latin typeface="Cambria" panose="02040503050406030204" pitchFamily="18" charset="0"/>
                <a:ea typeface="Cambria" panose="02040503050406030204" pitchFamily="18" charset="0"/>
                <a:cs typeface="Verdana" panose="020B0604030504040204" pitchFamily="34" charset="0"/>
              </a:rPr>
              <a:t>ALFA</a:t>
            </a:r>
            <a:r>
              <a:rPr lang="it-IT" sz="1600" dirty="0">
                <a:latin typeface="Cambria" panose="02040503050406030204" pitchFamily="18" charset="0"/>
                <a:ea typeface="Cambria" panose="02040503050406030204" pitchFamily="18" charset="0"/>
                <a:cs typeface="Verdana" panose="020B0604030504040204" pitchFamily="34" charset="0"/>
              </a:rPr>
              <a:t> E </a:t>
            </a:r>
            <a:r>
              <a:rPr lang="it-IT" sz="1600" b="1" dirty="0">
                <a:latin typeface="Cambria" panose="02040503050406030204" pitchFamily="18" charset="0"/>
                <a:ea typeface="Cambria" panose="02040503050406030204" pitchFamily="18" charset="0"/>
                <a:cs typeface="Verdana" panose="020B0604030504040204" pitchFamily="34" charset="0"/>
              </a:rPr>
              <a:t>BETA </a:t>
            </a:r>
            <a:r>
              <a:rPr lang="it-IT" sz="1600" dirty="0">
                <a:latin typeface="Cambria" panose="02040503050406030204" pitchFamily="18" charset="0"/>
                <a:ea typeface="Cambria" panose="02040503050406030204" pitchFamily="18" charset="0"/>
                <a:cs typeface="Verdana" panose="020B0604030504040204" pitchFamily="34" charset="0"/>
              </a:rPr>
              <a:t>nei quali partecipano </a:t>
            </a:r>
            <a:r>
              <a:rPr lang="it-IT" sz="1600" b="1" dirty="0">
                <a:latin typeface="Cambria" panose="02040503050406030204" pitchFamily="18" charset="0"/>
                <a:ea typeface="Cambria" panose="02040503050406030204" pitchFamily="18" charset="0"/>
                <a:cs typeface="Verdana" panose="020B0604030504040204" pitchFamily="34" charset="0"/>
              </a:rPr>
              <a:t>Frank Silver</a:t>
            </a:r>
            <a:r>
              <a:rPr lang="it-IT" sz="1600" dirty="0">
                <a:latin typeface="Cambria" panose="02040503050406030204" pitchFamily="18" charset="0"/>
                <a:ea typeface="Cambria" panose="02040503050406030204" pitchFamily="18" charset="0"/>
                <a:cs typeface="Verdana" panose="020B0604030504040204" pitchFamily="34" charset="0"/>
              </a:rPr>
              <a:t> e </a:t>
            </a:r>
            <a:r>
              <a:rPr lang="it-IT" sz="1600" b="1" dirty="0">
                <a:latin typeface="Cambria" panose="02040503050406030204" pitchFamily="18" charset="0"/>
                <a:ea typeface="Cambria" panose="02040503050406030204" pitchFamily="18" charset="0"/>
                <a:cs typeface="Verdana" panose="020B0604030504040204" pitchFamily="34" charset="0"/>
              </a:rPr>
              <a:t>Susan </a:t>
            </a:r>
            <a:r>
              <a:rPr lang="it-IT" sz="1600" b="1" dirty="0" err="1">
                <a:latin typeface="Cambria" panose="02040503050406030204" pitchFamily="18" charset="0"/>
                <a:ea typeface="Cambria" panose="02040503050406030204" pitchFamily="18" charset="0"/>
                <a:cs typeface="Verdana" panose="020B0604030504040204" pitchFamily="34" charset="0"/>
              </a:rPr>
              <a:t>Copper</a:t>
            </a:r>
            <a:r>
              <a:rPr lang="it-IT" sz="1600" dirty="0">
                <a:latin typeface="Cambria" panose="02040503050406030204" pitchFamily="18" charset="0"/>
                <a:ea typeface="Cambria" panose="02040503050406030204" pitchFamily="18" charset="0"/>
                <a:cs typeface="Verdana" panose="020B0604030504040204" pitchFamily="34" charset="0"/>
              </a:rPr>
              <a:t> risorse condivise con il progetto </a:t>
            </a:r>
            <a:r>
              <a:rPr lang="it-IT" sz="1600" b="1" dirty="0">
                <a:latin typeface="Cambria" panose="02040503050406030204" pitchFamily="18" charset="0"/>
                <a:ea typeface="Cambria" panose="02040503050406030204" pitchFamily="18" charset="0"/>
                <a:cs typeface="Verdana" panose="020B0604030504040204" pitchFamily="34" charset="0"/>
              </a:rPr>
              <a:t>QUICKSTEP,</a:t>
            </a:r>
            <a:r>
              <a:rPr lang="it-IT" sz="1600" dirty="0">
                <a:latin typeface="Cambria" panose="02040503050406030204" pitchFamily="18" charset="0"/>
                <a:ea typeface="Cambria" panose="02040503050406030204" pitchFamily="18" charset="0"/>
                <a:cs typeface="Verdana" panose="020B0604030504040204" pitchFamily="34" charset="0"/>
              </a:rPr>
              <a:t> che sta per rendicontare:</a:t>
            </a:r>
          </a:p>
          <a:p>
            <a:pPr algn="just">
              <a:lnSpc>
                <a:spcPts val="1200"/>
              </a:lnSpc>
            </a:pPr>
            <a:endParaRPr lang="it-IT" sz="1600" dirty="0">
              <a:latin typeface="Cambria" panose="02040503050406030204" pitchFamily="18" charset="0"/>
              <a:ea typeface="Cambria" panose="02040503050406030204" pitchFamily="18" charset="0"/>
              <a:cs typeface="Verdana" panose="020B0604030504040204" pitchFamily="34" charset="0"/>
            </a:endParaRPr>
          </a:p>
          <a:p>
            <a:pPr lvl="0" algn="just">
              <a:lnSpc>
                <a:spcPts val="1200"/>
              </a:lnSpc>
            </a:pPr>
            <a:endParaRPr lang="it-IT" sz="1600" dirty="0">
              <a:latin typeface="Cambria" panose="02040503050406030204" pitchFamily="18" charset="0"/>
              <a:ea typeface="Cambria" panose="02040503050406030204" pitchFamily="18" charset="0"/>
              <a:cs typeface="Verdana" panose="020B0604030504040204" pitchFamily="34" charset="0"/>
            </a:endParaRPr>
          </a:p>
          <a:p>
            <a:pPr lvl="0" algn="just">
              <a:lnSpc>
                <a:spcPts val="1200"/>
              </a:lnSpc>
            </a:pPr>
            <a:endParaRPr lang="it-IT" sz="1600" dirty="0">
              <a:latin typeface="Cambria" panose="02040503050406030204" pitchFamily="18" charset="0"/>
              <a:ea typeface="Cambria" panose="02040503050406030204" pitchFamily="18" charset="0"/>
              <a:cs typeface="Verdana" panose="020B0604030504040204" pitchFamily="34" charset="0"/>
            </a:endParaRPr>
          </a:p>
        </p:txBody>
      </p:sp>
      <p:sp>
        <p:nvSpPr>
          <p:cNvPr id="3" name="CasellaDiTesto 2"/>
          <p:cNvSpPr txBox="1"/>
          <p:nvPr/>
        </p:nvSpPr>
        <p:spPr>
          <a:xfrm>
            <a:off x="654275" y="2642117"/>
            <a:ext cx="7469275" cy="373948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lvl="0" algn="just">
              <a:lnSpc>
                <a:spcPts val="1200"/>
              </a:lnSpc>
            </a:pPr>
            <a:endParaRPr lang="it-IT" dirty="0">
              <a:latin typeface="Cambria" panose="02040503050406030204" pitchFamily="18" charset="0"/>
              <a:ea typeface="Cambria" panose="02040503050406030204" pitchFamily="18" charset="0"/>
              <a:cs typeface="Verdana" panose="020B0604030504040204" pitchFamily="34" charset="0"/>
            </a:endParaRPr>
          </a:p>
          <a:p>
            <a:pPr lvl="0" algn="just">
              <a:lnSpc>
                <a:spcPts val="1200"/>
              </a:lnSpc>
            </a:pPr>
            <a:r>
              <a:rPr lang="it-IT" sz="1400" dirty="0">
                <a:latin typeface="Cambria" panose="02040503050406030204" pitchFamily="18" charset="0"/>
                <a:ea typeface="Cambria" panose="02040503050406030204" pitchFamily="18" charset="0"/>
                <a:cs typeface="Verdana" panose="020B0604030504040204" pitchFamily="34" charset="0"/>
              </a:rPr>
              <a:t>Titolo: [U-GOV PJ] Preavviso di Rendicontazione del Progetto </a:t>
            </a:r>
            <a:r>
              <a:rPr lang="it-IT" sz="1400" b="1" dirty="0">
                <a:latin typeface="Cambria" panose="02040503050406030204" pitchFamily="18" charset="0"/>
                <a:ea typeface="Cambria" panose="02040503050406030204" pitchFamily="18" charset="0"/>
                <a:cs typeface="Verdana" panose="020B0604030504040204" pitchFamily="34" charset="0"/>
              </a:rPr>
              <a:t>QUICKSTEP</a:t>
            </a:r>
          </a:p>
          <a:p>
            <a:pPr lvl="0" algn="just">
              <a:lnSpc>
                <a:spcPts val="1200"/>
              </a:lnSpc>
            </a:pPr>
            <a:r>
              <a:rPr lang="it-IT" sz="1400" dirty="0">
                <a:latin typeface="Cambria" panose="02040503050406030204" pitchFamily="18" charset="0"/>
                <a:ea typeface="Cambria" panose="02040503050406030204" pitchFamily="18" charset="0"/>
                <a:cs typeface="Verdana" panose="020B0604030504040204" pitchFamily="34" charset="0"/>
              </a:rPr>
              <a:t> </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Buongiorno,</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per il periodo dal 01/01/2021 al 28/02/2021 per il progetto </a:t>
            </a:r>
            <a:r>
              <a:rPr lang="it-IT" sz="1400" b="1" dirty="0">
                <a:latin typeface="Cambria" panose="02040503050406030204" pitchFamily="18" charset="0"/>
                <a:ea typeface="Cambria" panose="02040503050406030204" pitchFamily="18" charset="0"/>
                <a:cs typeface="Verdana" panose="020B0604030504040204" pitchFamily="34" charset="0"/>
              </a:rPr>
              <a:t>QUICKSTEP</a:t>
            </a:r>
            <a:r>
              <a:rPr lang="it-IT" sz="1400" dirty="0">
                <a:latin typeface="Cambria" panose="02040503050406030204" pitchFamily="18" charset="0"/>
                <a:ea typeface="Cambria" panose="02040503050406030204" pitchFamily="18" charset="0"/>
                <a:cs typeface="Verdana" panose="020B0604030504040204" pitchFamily="34" charset="0"/>
              </a:rPr>
              <a:t>, verrà rendicontato il </a:t>
            </a:r>
            <a:r>
              <a:rPr lang="it-IT" sz="1400" i="1" dirty="0" err="1">
                <a:latin typeface="Cambria" panose="02040503050406030204" pitchFamily="18" charset="0"/>
                <a:ea typeface="Cambria" panose="02040503050406030204" pitchFamily="18" charset="0"/>
                <a:cs typeface="Verdana" panose="020B0604030504040204" pitchFamily="34" charset="0"/>
              </a:rPr>
              <a:t>timesheet</a:t>
            </a:r>
            <a:r>
              <a:rPr lang="it-IT" sz="1400" dirty="0">
                <a:latin typeface="Cambria" panose="02040503050406030204" pitchFamily="18" charset="0"/>
                <a:ea typeface="Cambria" panose="02040503050406030204" pitchFamily="18" charset="0"/>
                <a:cs typeface="Verdana" panose="020B0604030504040204" pitchFamily="34" charset="0"/>
              </a:rPr>
              <a:t> di: </a:t>
            </a:r>
            <a:r>
              <a:rPr lang="it-IT" sz="1400" b="1" dirty="0">
                <a:latin typeface="Cambria" panose="02040503050406030204" pitchFamily="18" charset="0"/>
                <a:ea typeface="Cambria" panose="02040503050406030204" pitchFamily="18" charset="0"/>
                <a:cs typeface="Verdana" panose="020B0604030504040204" pitchFamily="34" charset="0"/>
              </a:rPr>
              <a:t>FRANK SILVER</a:t>
            </a:r>
            <a:r>
              <a:rPr lang="it-IT" sz="1400" dirty="0">
                <a:latin typeface="Cambria" panose="02040503050406030204" pitchFamily="18" charset="0"/>
                <a:ea typeface="Cambria" panose="02040503050406030204" pitchFamily="18" charset="0"/>
                <a:cs typeface="Verdana" panose="020B0604030504040204" pitchFamily="34" charset="0"/>
              </a:rPr>
              <a:t>, </a:t>
            </a:r>
            <a:r>
              <a:rPr lang="it-IT" sz="1400" b="1" dirty="0">
                <a:latin typeface="Cambria" panose="02040503050406030204" pitchFamily="18" charset="0"/>
                <a:ea typeface="Cambria" panose="02040503050406030204" pitchFamily="18" charset="0"/>
                <a:cs typeface="Verdana" panose="020B0604030504040204" pitchFamily="34" charset="0"/>
              </a:rPr>
              <a:t>SUSAN COPPER</a:t>
            </a:r>
            <a:r>
              <a:rPr lang="it-IT" sz="1400" dirty="0">
                <a:latin typeface="Cambria" panose="02040503050406030204" pitchFamily="18" charset="0"/>
                <a:ea typeface="Cambria" panose="02040503050406030204" pitchFamily="18" charset="0"/>
                <a:cs typeface="Verdana" panose="020B0604030504040204" pitchFamily="34" charset="0"/>
              </a:rPr>
              <a:t>.</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I progetti in cui Lei è «Amministratore </a:t>
            </a:r>
            <a:r>
              <a:rPr lang="it-IT" sz="1400" dirty="0" err="1">
                <a:latin typeface="Cambria" panose="02040503050406030204" pitchFamily="18" charset="0"/>
                <a:ea typeface="Cambria" panose="02040503050406030204" pitchFamily="18" charset="0"/>
                <a:cs typeface="Verdana" panose="020B0604030504040204" pitchFamily="34" charset="0"/>
              </a:rPr>
              <a:t>Timesheet</a:t>
            </a:r>
            <a:r>
              <a:rPr lang="it-IT" sz="1400" dirty="0">
                <a:latin typeface="Cambria" panose="02040503050406030204" pitchFamily="18" charset="0"/>
                <a:ea typeface="Cambria" panose="02040503050406030204" pitchFamily="18" charset="0"/>
                <a:cs typeface="Verdana" panose="020B0604030504040204" pitchFamily="34" charset="0"/>
              </a:rPr>
              <a:t>» per le persone sopra indicate sono:</a:t>
            </a:r>
          </a:p>
          <a:p>
            <a:pPr marL="342900" lvl="0" indent="-342900" algn="just">
              <a:lnSpc>
                <a:spcPct val="150000"/>
              </a:lnSpc>
              <a:buFont typeface="Arial"/>
              <a:buChar char="-"/>
            </a:pPr>
            <a:r>
              <a:rPr lang="it-IT" sz="1400" b="1" dirty="0">
                <a:latin typeface="Cambria" panose="02040503050406030204" pitchFamily="18" charset="0"/>
                <a:ea typeface="Cambria" panose="02040503050406030204" pitchFamily="18" charset="0"/>
                <a:cs typeface="Verdana" panose="020B0604030504040204" pitchFamily="34" charset="0"/>
              </a:rPr>
              <a:t>ALFA</a:t>
            </a:r>
            <a:r>
              <a:rPr lang="it-IT" sz="1400" dirty="0">
                <a:latin typeface="Cambria" panose="02040503050406030204" pitchFamily="18" charset="0"/>
                <a:ea typeface="Cambria" panose="02040503050406030204" pitchFamily="18" charset="0"/>
                <a:cs typeface="Verdana" panose="020B0604030504040204" pitchFamily="34" charset="0"/>
              </a:rPr>
              <a:t>: FRANK SILVER, SUSAN COPPER</a:t>
            </a:r>
          </a:p>
          <a:p>
            <a:pPr marL="342900" lvl="0" indent="-342900" algn="just">
              <a:lnSpc>
                <a:spcPct val="150000"/>
              </a:lnSpc>
              <a:buFont typeface="Arial"/>
              <a:buChar char="-"/>
            </a:pPr>
            <a:r>
              <a:rPr lang="it-IT" sz="1400" b="1" dirty="0">
                <a:latin typeface="Cambria" panose="02040503050406030204" pitchFamily="18" charset="0"/>
                <a:ea typeface="Cambria" panose="02040503050406030204" pitchFamily="18" charset="0"/>
                <a:cs typeface="Verdana" panose="020B0604030504040204" pitchFamily="34" charset="0"/>
              </a:rPr>
              <a:t>BETA</a:t>
            </a:r>
            <a:r>
              <a:rPr lang="it-IT" sz="1400" dirty="0">
                <a:latin typeface="Cambria" panose="02040503050406030204" pitchFamily="18" charset="0"/>
                <a:ea typeface="Cambria" panose="02040503050406030204" pitchFamily="18" charset="0"/>
                <a:cs typeface="Verdana" panose="020B0604030504040204" pitchFamily="34" charset="0"/>
              </a:rPr>
              <a:t>: FRANK SILVER</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Messaggio di preavviso rendicontazione: «Si avvisa che la rendicontazione avverrà il giorno 1 marzo 2021»</a:t>
            </a:r>
          </a:p>
          <a:p>
            <a:pPr marL="342900" lvl="0" indent="-342900" algn="just">
              <a:lnSpc>
                <a:spcPct val="150000"/>
              </a:lnSpc>
              <a:buFont typeface="Arial"/>
              <a:buChar char=""/>
            </a:pPr>
            <a:r>
              <a:rPr lang="it-IT" sz="1400" dirty="0">
                <a:latin typeface="Cambria" panose="02040503050406030204" pitchFamily="18" charset="0"/>
                <a:ea typeface="Cambria" panose="02040503050406030204" pitchFamily="18" charset="0"/>
                <a:cs typeface="Verdana" panose="020B0604030504040204" pitchFamily="34" charset="0"/>
              </a:rPr>
              <a:t>ATTENZIONE: QUESTO È UN MESSAGGIO INVIATO AUTOMATICAMENTE</a:t>
            </a:r>
          </a:p>
          <a:p>
            <a:endParaRPr lang="it-IT" dirty="0">
              <a:latin typeface="Cambria" panose="02040503050406030204" pitchFamily="18" charset="0"/>
              <a:ea typeface="Cambria" panose="02040503050406030204" pitchFamily="18" charset="0"/>
            </a:endParaRPr>
          </a:p>
        </p:txBody>
      </p:sp>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Messaggio automatico (2)</a:t>
            </a:r>
            <a:endParaRPr lang="it-IT" sz="2800" b="0" u="sng" strike="noStrike" spc="-1" dirty="0">
              <a:solidFill>
                <a:schemeClr val="tx2">
                  <a:lumMod val="75000"/>
                </a:schemeClr>
              </a:solidFill>
              <a:latin typeface="Athelas Regular"/>
              <a:cs typeface="Athelas Regular"/>
            </a:endParaRPr>
          </a:p>
        </p:txBody>
      </p:sp>
      <p:sp>
        <p:nvSpPr>
          <p:cNvPr id="10" name="TextShape 1"/>
          <p:cNvSpPr txBox="1"/>
          <p:nvPr/>
        </p:nvSpPr>
        <p:spPr>
          <a:xfrm>
            <a:off x="3018240" y="6537936"/>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39191646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3586</Words>
  <Application>Microsoft Office PowerPoint</Application>
  <PresentationFormat>Presentazione su schermo (4:3)</PresentationFormat>
  <Paragraphs>355</Paragraphs>
  <Slides>34</Slides>
  <Notes>12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6" baseType="lpstr">
      <vt:lpstr>Tema di Office</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Marisa</dc:creator>
  <cp:lastModifiedBy>Maria La sala</cp:lastModifiedBy>
  <cp:revision>174</cp:revision>
  <cp:lastPrinted>2021-05-07T13:35:06Z</cp:lastPrinted>
  <dcterms:created xsi:type="dcterms:W3CDTF">2020-11-17T15:50:24Z</dcterms:created>
  <dcterms:modified xsi:type="dcterms:W3CDTF">2021-11-24T10:01:13Z</dcterms:modified>
</cp:coreProperties>
</file>