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7" r:id="rId2"/>
    <p:sldId id="260" r:id="rId3"/>
    <p:sldId id="258" r:id="rId4"/>
    <p:sldId id="281" r:id="rId5"/>
    <p:sldId id="267" r:id="rId6"/>
    <p:sldId id="268" r:id="rId7"/>
    <p:sldId id="283" r:id="rId8"/>
    <p:sldId id="286" r:id="rId9"/>
    <p:sldId id="270" r:id="rId10"/>
    <p:sldId id="271" r:id="rId11"/>
    <p:sldId id="287" r:id="rId12"/>
    <p:sldId id="275" r:id="rId13"/>
    <p:sldId id="272" r:id="rId14"/>
    <p:sldId id="276" r:id="rId15"/>
    <p:sldId id="284" r:id="rId16"/>
    <p:sldId id="282" r:id="rId17"/>
    <p:sldId id="285" r:id="rId18"/>
    <p:sldId id="288" r:id="rId19"/>
  </p:sldIdLst>
  <p:sldSz cx="9144000" cy="6858000" type="screen4x3"/>
  <p:notesSz cx="6797675" cy="9872663"/>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87F6"/>
    <a:srgbClr val="69ACF3"/>
    <a:srgbClr val="66B5D9"/>
    <a:srgbClr val="6FC1EA"/>
    <a:srgbClr val="87B758"/>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153" autoAdjust="0"/>
  </p:normalViewPr>
  <p:slideViewPr>
    <p:cSldViewPr snapToGrid="0" snapToObjects="1" showGuides="1">
      <p:cViewPr>
        <p:scale>
          <a:sx n="78" d="100"/>
          <a:sy n="78" d="100"/>
        </p:scale>
        <p:origin x="-1248" y="-534"/>
      </p:cViewPr>
      <p:guideLst>
        <p:guide orient="horz" pos="1959"/>
        <p:guide pos="504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BAA0C86F-7F42-6546-9458-E07B31B1757F}" type="datetimeFigureOut">
              <a:rPr lang="it-IT" smtClean="0"/>
              <a:t>24/11/2021</a:t>
            </a:fld>
            <a:endParaRPr lang="it-IT"/>
          </a:p>
        </p:txBody>
      </p:sp>
      <p:sp>
        <p:nvSpPr>
          <p:cNvPr id="4" name="Segnaposto immagine diapositiva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875D1B14-707E-EA4D-BE0E-7E72A33B05FD}" type="slidenum">
              <a:rPr lang="it-IT" smtClean="0"/>
              <a:t>‹N›</a:t>
            </a:fld>
            <a:endParaRPr lang="it-IT"/>
          </a:p>
        </p:txBody>
      </p:sp>
    </p:spTree>
    <p:extLst>
      <p:ext uri="{BB962C8B-B14F-4D97-AF65-F5344CB8AC3E}">
        <p14:creationId xmlns:p14="http://schemas.microsoft.com/office/powerpoint/2010/main" val="11664576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 name="PlaceHolder 1"/>
          <p:cNvSpPr>
            <a:spLocks noGrp="1" noRot="1" noChangeAspect="1"/>
          </p:cNvSpPr>
          <p:nvPr>
            <p:ph type="sldImg"/>
          </p:nvPr>
        </p:nvSpPr>
        <p:spPr>
          <a:xfrm>
            <a:off x="930275" y="739775"/>
            <a:ext cx="4937125" cy="3703638"/>
          </a:xfrm>
          <a:prstGeom prst="rect">
            <a:avLst/>
          </a:prstGeom>
        </p:spPr>
      </p:sp>
      <p:sp>
        <p:nvSpPr>
          <p:cNvPr id="443" name="PlaceHolder 2"/>
          <p:cNvSpPr>
            <a:spLocks noGrp="1"/>
          </p:cNvSpPr>
          <p:nvPr>
            <p:ph type="body"/>
          </p:nvPr>
        </p:nvSpPr>
        <p:spPr>
          <a:xfrm>
            <a:off x="679769" y="4689515"/>
            <a:ext cx="5437783" cy="4442309"/>
          </a:xfrm>
          <a:prstGeom prst="rect">
            <a:avLst/>
          </a:prstGeom>
        </p:spPr>
        <p:txBody>
          <a:bodyPr/>
          <a:lstStyle/>
          <a:p>
            <a:endParaRPr lang="en-US" sz="2000" b="0" strike="noStrike" spc="-1">
              <a:latin typeface="Arial"/>
            </a:endParaRPr>
          </a:p>
        </p:txBody>
      </p:sp>
      <p:sp>
        <p:nvSpPr>
          <p:cNvPr id="444" name="TextShape 3"/>
          <p:cNvSpPr txBox="1"/>
          <p:nvPr/>
        </p:nvSpPr>
        <p:spPr>
          <a:xfrm>
            <a:off x="0" y="9377477"/>
            <a:ext cx="2945302" cy="493244"/>
          </a:xfrm>
          <a:prstGeom prst="rect">
            <a:avLst/>
          </a:prstGeom>
          <a:noFill/>
          <a:ln>
            <a:noFill/>
          </a:ln>
        </p:spPr>
        <p:txBody>
          <a:bodyPr anchor="b"/>
          <a:lstStyle/>
          <a:p>
            <a:endParaRPr lang="en-US" sz="2400" b="0" strike="noStrike" spc="-1">
              <a:latin typeface="Times New Roman"/>
            </a:endParaRPr>
          </a:p>
        </p:txBody>
      </p:sp>
      <p:sp>
        <p:nvSpPr>
          <p:cNvPr id="445" name="TextShape 4"/>
          <p:cNvSpPr txBox="1"/>
          <p:nvPr/>
        </p:nvSpPr>
        <p:spPr>
          <a:xfrm>
            <a:off x="3850589" y="9377477"/>
            <a:ext cx="2945302" cy="493244"/>
          </a:xfrm>
          <a:prstGeom prst="rect">
            <a:avLst/>
          </a:prstGeom>
          <a:noFill/>
          <a:ln>
            <a:noFill/>
          </a:ln>
        </p:spPr>
        <p:txBody>
          <a:bodyPr anchor="b"/>
          <a:lstStyle/>
          <a:p>
            <a:pPr algn="r">
              <a:lnSpc>
                <a:spcPct val="100000"/>
              </a:lnSpc>
            </a:pPr>
            <a:fld id="{E67F66D4-35FE-468E-8147-227147ADEFBE}" type="slidenum">
              <a:rPr lang="en-US" sz="1200" b="0" strike="noStrike" spc="-1">
                <a:solidFill>
                  <a:srgbClr val="000000"/>
                </a:solidFill>
                <a:latin typeface="+mn-lt"/>
                <a:ea typeface="+mn-ea"/>
              </a:rPr>
              <a:t>2</a:t>
            </a:fld>
            <a:endParaRPr lang="en-US" sz="1200" b="0" strike="noStrike" spc="-1">
              <a:latin typeface="Times New Roman"/>
            </a:endParaRPr>
          </a:p>
        </p:txBody>
      </p:sp>
    </p:spTree>
    <p:extLst>
      <p:ext uri="{BB962C8B-B14F-4D97-AF65-F5344CB8AC3E}">
        <p14:creationId xmlns:p14="http://schemas.microsoft.com/office/powerpoint/2010/main" val="2311915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 name="PlaceHolder 1"/>
          <p:cNvSpPr>
            <a:spLocks noGrp="1" noRot="1" noChangeAspect="1"/>
          </p:cNvSpPr>
          <p:nvPr>
            <p:ph type="sldImg"/>
          </p:nvPr>
        </p:nvSpPr>
        <p:spPr>
          <a:xfrm>
            <a:off x="930275" y="739775"/>
            <a:ext cx="4937125" cy="3703638"/>
          </a:xfrm>
          <a:prstGeom prst="rect">
            <a:avLst/>
          </a:prstGeom>
        </p:spPr>
      </p:sp>
      <p:sp>
        <p:nvSpPr>
          <p:cNvPr id="424" name="PlaceHolder 2"/>
          <p:cNvSpPr>
            <a:spLocks noGrp="1"/>
          </p:cNvSpPr>
          <p:nvPr>
            <p:ph type="body"/>
          </p:nvPr>
        </p:nvSpPr>
        <p:spPr>
          <a:xfrm>
            <a:off x="679769" y="4689515"/>
            <a:ext cx="5437783" cy="4442309"/>
          </a:xfrm>
          <a:prstGeom prst="rect">
            <a:avLst/>
          </a:prstGeom>
        </p:spPr>
        <p:txBody>
          <a:bodyPr/>
          <a:lstStyle/>
          <a:p>
            <a:endParaRPr lang="en-US" sz="2000" b="0" strike="noStrike" spc="-1">
              <a:latin typeface="Arial"/>
            </a:endParaRPr>
          </a:p>
        </p:txBody>
      </p:sp>
      <p:sp>
        <p:nvSpPr>
          <p:cNvPr id="425" name="TextShape 3"/>
          <p:cNvSpPr txBox="1"/>
          <p:nvPr/>
        </p:nvSpPr>
        <p:spPr>
          <a:xfrm>
            <a:off x="0" y="9377477"/>
            <a:ext cx="2945302" cy="493244"/>
          </a:xfrm>
          <a:prstGeom prst="rect">
            <a:avLst/>
          </a:prstGeom>
          <a:noFill/>
          <a:ln>
            <a:noFill/>
          </a:ln>
        </p:spPr>
        <p:txBody>
          <a:bodyPr anchor="b"/>
          <a:lstStyle/>
          <a:p>
            <a:endParaRPr lang="en-US" sz="2400" b="0" strike="noStrike" spc="-1">
              <a:latin typeface="Times New Roman"/>
            </a:endParaRPr>
          </a:p>
        </p:txBody>
      </p:sp>
      <p:sp>
        <p:nvSpPr>
          <p:cNvPr id="426" name="TextShape 4"/>
          <p:cNvSpPr txBox="1"/>
          <p:nvPr/>
        </p:nvSpPr>
        <p:spPr>
          <a:xfrm>
            <a:off x="3850589" y="9377477"/>
            <a:ext cx="2945302" cy="493244"/>
          </a:xfrm>
          <a:prstGeom prst="rect">
            <a:avLst/>
          </a:prstGeom>
          <a:noFill/>
          <a:ln>
            <a:noFill/>
          </a:ln>
        </p:spPr>
        <p:txBody>
          <a:bodyPr anchor="b"/>
          <a:lstStyle/>
          <a:p>
            <a:pPr algn="r">
              <a:lnSpc>
                <a:spcPct val="100000"/>
              </a:lnSpc>
            </a:pPr>
            <a:fld id="{040D28BD-A518-456C-BB89-19FB93861265}" type="slidenum">
              <a:rPr lang="en-US" sz="1200" b="0" strike="noStrike" spc="-1">
                <a:solidFill>
                  <a:srgbClr val="000000"/>
                </a:solidFill>
                <a:latin typeface="+mn-lt"/>
                <a:ea typeface="+mn-ea"/>
              </a:rPr>
              <a:t>3</a:t>
            </a:fld>
            <a:endParaRPr lang="en-US" sz="1200" b="0" strike="noStrike" spc="-1">
              <a:latin typeface="Times New Roman"/>
            </a:endParaRPr>
          </a:p>
        </p:txBody>
      </p:sp>
    </p:spTree>
    <p:extLst>
      <p:ext uri="{BB962C8B-B14F-4D97-AF65-F5344CB8AC3E}">
        <p14:creationId xmlns:p14="http://schemas.microsoft.com/office/powerpoint/2010/main" val="1609201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 name="PlaceHolder 1"/>
          <p:cNvSpPr>
            <a:spLocks noGrp="1" noRot="1" noChangeAspect="1"/>
          </p:cNvSpPr>
          <p:nvPr>
            <p:ph type="sldImg"/>
          </p:nvPr>
        </p:nvSpPr>
        <p:spPr>
          <a:xfrm>
            <a:off x="930275" y="739775"/>
            <a:ext cx="4937125" cy="3703638"/>
          </a:xfrm>
          <a:prstGeom prst="rect">
            <a:avLst/>
          </a:prstGeom>
        </p:spPr>
      </p:sp>
      <p:sp>
        <p:nvSpPr>
          <p:cNvPr id="440" name="PlaceHolder 2"/>
          <p:cNvSpPr>
            <a:spLocks noGrp="1"/>
          </p:cNvSpPr>
          <p:nvPr>
            <p:ph type="body"/>
          </p:nvPr>
        </p:nvSpPr>
        <p:spPr>
          <a:xfrm>
            <a:off x="679769" y="4689515"/>
            <a:ext cx="5437783" cy="4442309"/>
          </a:xfrm>
          <a:prstGeom prst="rect">
            <a:avLst/>
          </a:prstGeom>
        </p:spPr>
        <p:txBody>
          <a:bodyPr/>
          <a:lstStyle/>
          <a:p>
            <a:endParaRPr lang="en-US" sz="2000" b="0" strike="noStrike" spc="-1">
              <a:latin typeface="Arial"/>
            </a:endParaRPr>
          </a:p>
        </p:txBody>
      </p:sp>
      <p:sp>
        <p:nvSpPr>
          <p:cNvPr id="441" name="TextShape 3"/>
          <p:cNvSpPr txBox="1"/>
          <p:nvPr/>
        </p:nvSpPr>
        <p:spPr>
          <a:xfrm>
            <a:off x="3850589" y="9377477"/>
            <a:ext cx="2945302" cy="493244"/>
          </a:xfrm>
          <a:prstGeom prst="rect">
            <a:avLst/>
          </a:prstGeom>
          <a:noFill/>
          <a:ln>
            <a:noFill/>
          </a:ln>
        </p:spPr>
        <p:txBody>
          <a:bodyPr anchor="b"/>
          <a:lstStyle/>
          <a:p>
            <a:pPr algn="r">
              <a:lnSpc>
                <a:spcPct val="100000"/>
              </a:lnSpc>
            </a:pPr>
            <a:fld id="{48737B57-B584-4F45-9369-2013B87CB073}" type="slidenum">
              <a:rPr lang="en-US" sz="1200" b="0" strike="noStrike" spc="-1">
                <a:solidFill>
                  <a:srgbClr val="000000"/>
                </a:solidFill>
                <a:latin typeface="Calibri"/>
              </a:rPr>
              <a:t>8</a:t>
            </a:fld>
            <a:endParaRPr lang="en-US" sz="1200" b="0" strike="noStrike" spc="-1">
              <a:latin typeface="Times New Roman"/>
            </a:endParaRPr>
          </a:p>
        </p:txBody>
      </p:sp>
    </p:spTree>
    <p:extLst>
      <p:ext uri="{BB962C8B-B14F-4D97-AF65-F5344CB8AC3E}">
        <p14:creationId xmlns:p14="http://schemas.microsoft.com/office/powerpoint/2010/main" val="4185214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450eea9f64_0_0:notes"/>
          <p:cNvSpPr>
            <a:spLocks noGrp="1" noRot="1" noChangeAspect="1"/>
          </p:cNvSpPr>
          <p:nvPr>
            <p:ph type="sldImg" idx="2"/>
          </p:nvPr>
        </p:nvSpPr>
        <p:spPr>
          <a:xfrm>
            <a:off x="930275" y="739775"/>
            <a:ext cx="4937125" cy="370363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0" name="Google Shape;90;g450eea9f64_0_0:notes"/>
          <p:cNvSpPr txBox="1">
            <a:spLocks noGrp="1"/>
          </p:cNvSpPr>
          <p:nvPr>
            <p:ph type="body" idx="1"/>
          </p:nvPr>
        </p:nvSpPr>
        <p:spPr>
          <a:xfrm>
            <a:off x="679768" y="4689515"/>
            <a:ext cx="5438140" cy="444269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it-IT" sz="1200" b="0" i="0" u="none" strike="noStrike" cap="none" dirty="0">
                <a:solidFill>
                  <a:schemeClr val="dk1"/>
                </a:solidFill>
                <a:latin typeface="Calibri"/>
                <a:ea typeface="Calibri"/>
                <a:cs typeface="Calibri"/>
                <a:sym typeface="Calibri"/>
              </a:rPr>
              <a:t>Assieme a questi atenei partner abbiamo creato un tavolo di lavoro virtuale, abbiamo analizzato i LORO processi amministratavi e il LORO modo di lavorare ed è emerso che il modello alla base era  sostanzialmente il medesimo nonostante le evidenti diversità di dimensione e struttura. Il risultato di questo lavoro è la schematizzazione del processo che è stata riportata in questa slide.</a:t>
            </a:r>
            <a:endParaRPr dirty="0"/>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r>
              <a:rPr lang="it-IT" sz="1200" b="0" i="0" u="none" strike="noStrike" cap="none" dirty="0">
                <a:solidFill>
                  <a:schemeClr val="dk1"/>
                </a:solidFill>
                <a:latin typeface="Calibri"/>
                <a:ea typeface="Calibri"/>
                <a:cs typeface="Calibri"/>
                <a:sym typeface="Calibri"/>
              </a:rPr>
              <a:t>Ovviamente ora, per motivi di tempo, non possiamo entrare nel dettaglio, ma in questa schematizzazione vengono riportate tutte le fasi di processo e tutti gli attori coinvolti.  Rapidamente, come vedete si parte dalla definizione del bando da parte degli uffici concorsi arrivando sino alla accettazione della posizione da parte dei candidati, passando per le fasi di candidatura, nomina della commissione, valutazione e graduatoria.</a:t>
            </a:r>
            <a:endParaRPr dirty="0"/>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r>
              <a:rPr lang="it-IT" sz="1200" b="0" i="0" u="none" strike="noStrike" cap="none" dirty="0">
                <a:solidFill>
                  <a:schemeClr val="dk1"/>
                </a:solidFill>
                <a:latin typeface="Calibri"/>
                <a:ea typeface="Calibri"/>
                <a:cs typeface="Calibri"/>
                <a:sym typeface="Calibri"/>
              </a:rPr>
              <a:t>Presentando questo modello anche ad altre realtà, abbiamo visto che possiamo consideralo generalmente valido tenendo sempre in considerazione alcuni specializzazioni dovute ai diversi regolamenti interni che guidano la gestione dei bandi.</a:t>
            </a:r>
            <a:endParaRPr dirty="0"/>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p:txBody>
      </p:sp>
      <p:sp>
        <p:nvSpPr>
          <p:cNvPr id="91" name="Google Shape;91;g450eea9f64_0_0:notes"/>
          <p:cNvSpPr txBox="1">
            <a:spLocks noGrp="1"/>
          </p:cNvSpPr>
          <p:nvPr>
            <p:ph type="ftr" idx="11"/>
          </p:nvPr>
        </p:nvSpPr>
        <p:spPr>
          <a:xfrm>
            <a:off x="0" y="9377316"/>
            <a:ext cx="2945659" cy="493633"/>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2" name="Google Shape;92;g450eea9f64_0_0:notes"/>
          <p:cNvSpPr txBox="1">
            <a:spLocks noGrp="1"/>
          </p:cNvSpPr>
          <p:nvPr>
            <p:ph type="sldNum" idx="12"/>
          </p:nvPr>
        </p:nvSpPr>
        <p:spPr>
          <a:xfrm>
            <a:off x="3850443" y="9377316"/>
            <a:ext cx="2945659" cy="493633"/>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it-IT" sz="1200" b="0" i="0" u="none" strike="noStrike" cap="none">
                <a:solidFill>
                  <a:schemeClr val="dk1"/>
                </a:solidFill>
                <a:latin typeface="Calibri"/>
                <a:ea typeface="Calibri"/>
                <a:cs typeface="Calibri"/>
                <a:sym typeface="Calibri"/>
              </a:rPr>
              <a:t>18</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68280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5315E10-010F-3043-8D7F-E1F6FAA3DE68}" type="datetimeFigureOut">
              <a:rPr lang="it-IT" smtClean="0"/>
              <a:t>24/11/2021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905756E-500A-8C40-94F4-06C341B9E615}" type="slidenum">
              <a:rPr lang="it-IT" smtClean="0"/>
              <a:t>‹N›</a:t>
            </a:fld>
            <a:endParaRPr lang="it-IT"/>
          </a:p>
        </p:txBody>
      </p:sp>
    </p:spTree>
    <p:extLst>
      <p:ext uri="{BB962C8B-B14F-4D97-AF65-F5344CB8AC3E}">
        <p14:creationId xmlns:p14="http://schemas.microsoft.com/office/powerpoint/2010/main" val="2607500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5315E10-010F-3043-8D7F-E1F6FAA3DE68}" type="datetimeFigureOut">
              <a:rPr lang="it-IT" smtClean="0"/>
              <a:t>24/11/2021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905756E-500A-8C40-94F4-06C341B9E615}" type="slidenum">
              <a:rPr lang="it-IT" smtClean="0"/>
              <a:t>‹N›</a:t>
            </a:fld>
            <a:endParaRPr lang="it-IT"/>
          </a:p>
        </p:txBody>
      </p:sp>
    </p:spTree>
    <p:extLst>
      <p:ext uri="{BB962C8B-B14F-4D97-AF65-F5344CB8AC3E}">
        <p14:creationId xmlns:p14="http://schemas.microsoft.com/office/powerpoint/2010/main" val="4042237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5315E10-010F-3043-8D7F-E1F6FAA3DE68}" type="datetimeFigureOut">
              <a:rPr lang="it-IT" smtClean="0"/>
              <a:t>24/11/2021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905756E-500A-8C40-94F4-06C341B9E615}" type="slidenum">
              <a:rPr lang="it-IT" smtClean="0"/>
              <a:t>‹N›</a:t>
            </a:fld>
            <a:endParaRPr lang="it-IT"/>
          </a:p>
        </p:txBody>
      </p:sp>
    </p:spTree>
    <p:extLst>
      <p:ext uri="{BB962C8B-B14F-4D97-AF65-F5344CB8AC3E}">
        <p14:creationId xmlns:p14="http://schemas.microsoft.com/office/powerpoint/2010/main" val="16456462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OLO E FOOTER">
  <p:cSld name="TITOLO E FOOTER">
    <p:spTree>
      <p:nvGrpSpPr>
        <p:cNvPr id="1" name="Shape 29"/>
        <p:cNvGrpSpPr/>
        <p:nvPr/>
      </p:nvGrpSpPr>
      <p:grpSpPr>
        <a:xfrm>
          <a:off x="0" y="0"/>
          <a:ext cx="0" cy="0"/>
          <a:chOff x="0" y="0"/>
          <a:chExt cx="0" cy="0"/>
        </a:xfrm>
      </p:grpSpPr>
      <p:sp>
        <p:nvSpPr>
          <p:cNvPr id="30" name="Google Shape;30;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Dosis"/>
                <a:ea typeface="Dosis"/>
                <a:cs typeface="Dosis"/>
                <a:sym typeface="Dosis"/>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1" name="Google Shape;31;p5"/>
          <p:cNvSpPr txBox="1">
            <a:spLocks noGrp="1"/>
          </p:cNvSpPr>
          <p:nvPr>
            <p:ph type="title"/>
          </p:nvPr>
        </p:nvSpPr>
        <p:spPr>
          <a:xfrm>
            <a:off x="467544" y="0"/>
            <a:ext cx="8229600" cy="836712"/>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chemeClr val="lt1"/>
              </a:buClr>
              <a:buSzPts val="3200"/>
              <a:buFont typeface="Dosis"/>
              <a:buNone/>
              <a:defRPr sz="3200" b="0" i="0" u="none" strike="noStrike" cap="none">
                <a:solidFill>
                  <a:schemeClr val="lt1"/>
                </a:solidFill>
                <a:latin typeface="Dosis"/>
                <a:ea typeface="Dosis"/>
                <a:cs typeface="Dosis"/>
                <a:sym typeface="Dosi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extLst>
      <p:ext uri="{BB962C8B-B14F-4D97-AF65-F5344CB8AC3E}">
        <p14:creationId xmlns:p14="http://schemas.microsoft.com/office/powerpoint/2010/main" val="668953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5315E10-010F-3043-8D7F-E1F6FAA3DE68}" type="datetimeFigureOut">
              <a:rPr lang="it-IT" smtClean="0"/>
              <a:t>24/11/2021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905756E-500A-8C40-94F4-06C341B9E615}" type="slidenum">
              <a:rPr lang="it-IT" smtClean="0"/>
              <a:t>‹N›</a:t>
            </a:fld>
            <a:endParaRPr lang="it-IT"/>
          </a:p>
        </p:txBody>
      </p:sp>
    </p:spTree>
    <p:extLst>
      <p:ext uri="{BB962C8B-B14F-4D97-AF65-F5344CB8AC3E}">
        <p14:creationId xmlns:p14="http://schemas.microsoft.com/office/powerpoint/2010/main" val="1712587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65315E10-010F-3043-8D7F-E1F6FAA3DE68}" type="datetimeFigureOut">
              <a:rPr lang="it-IT" smtClean="0"/>
              <a:t>24/11/2021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905756E-500A-8C40-94F4-06C341B9E615}" type="slidenum">
              <a:rPr lang="it-IT" smtClean="0"/>
              <a:t>‹N›</a:t>
            </a:fld>
            <a:endParaRPr lang="it-IT"/>
          </a:p>
        </p:txBody>
      </p:sp>
    </p:spTree>
    <p:extLst>
      <p:ext uri="{BB962C8B-B14F-4D97-AF65-F5344CB8AC3E}">
        <p14:creationId xmlns:p14="http://schemas.microsoft.com/office/powerpoint/2010/main" val="3398203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5315E10-010F-3043-8D7F-E1F6FAA3DE68}" type="datetimeFigureOut">
              <a:rPr lang="it-IT" smtClean="0"/>
              <a:t>24/11/2021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905756E-500A-8C40-94F4-06C341B9E615}" type="slidenum">
              <a:rPr lang="it-IT" smtClean="0"/>
              <a:t>‹N›</a:t>
            </a:fld>
            <a:endParaRPr lang="it-IT"/>
          </a:p>
        </p:txBody>
      </p:sp>
    </p:spTree>
    <p:extLst>
      <p:ext uri="{BB962C8B-B14F-4D97-AF65-F5344CB8AC3E}">
        <p14:creationId xmlns:p14="http://schemas.microsoft.com/office/powerpoint/2010/main" val="3979151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5315E10-010F-3043-8D7F-E1F6FAA3DE68}" type="datetimeFigureOut">
              <a:rPr lang="it-IT" smtClean="0"/>
              <a:t>24/11/2021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905756E-500A-8C40-94F4-06C341B9E615}" type="slidenum">
              <a:rPr lang="it-IT" smtClean="0"/>
              <a:t>‹N›</a:t>
            </a:fld>
            <a:endParaRPr lang="it-IT"/>
          </a:p>
        </p:txBody>
      </p:sp>
    </p:spTree>
    <p:extLst>
      <p:ext uri="{BB962C8B-B14F-4D97-AF65-F5344CB8AC3E}">
        <p14:creationId xmlns:p14="http://schemas.microsoft.com/office/powerpoint/2010/main" val="2888757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65315E10-010F-3043-8D7F-E1F6FAA3DE68}" type="datetimeFigureOut">
              <a:rPr lang="it-IT" smtClean="0"/>
              <a:t>24/11/2021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905756E-500A-8C40-94F4-06C341B9E615}" type="slidenum">
              <a:rPr lang="it-IT" smtClean="0"/>
              <a:t>‹N›</a:t>
            </a:fld>
            <a:endParaRPr lang="it-IT"/>
          </a:p>
        </p:txBody>
      </p:sp>
    </p:spTree>
    <p:extLst>
      <p:ext uri="{BB962C8B-B14F-4D97-AF65-F5344CB8AC3E}">
        <p14:creationId xmlns:p14="http://schemas.microsoft.com/office/powerpoint/2010/main" val="939360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5315E10-010F-3043-8D7F-E1F6FAA3DE68}" type="datetimeFigureOut">
              <a:rPr lang="it-IT" smtClean="0"/>
              <a:t>24/11/2021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905756E-500A-8C40-94F4-06C341B9E615}" type="slidenum">
              <a:rPr lang="it-IT" smtClean="0"/>
              <a:t>‹N›</a:t>
            </a:fld>
            <a:endParaRPr lang="it-IT"/>
          </a:p>
        </p:txBody>
      </p:sp>
    </p:spTree>
    <p:extLst>
      <p:ext uri="{BB962C8B-B14F-4D97-AF65-F5344CB8AC3E}">
        <p14:creationId xmlns:p14="http://schemas.microsoft.com/office/powerpoint/2010/main" val="370365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65315E10-010F-3043-8D7F-E1F6FAA3DE68}" type="datetimeFigureOut">
              <a:rPr lang="it-IT" smtClean="0"/>
              <a:t>24/11/2021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905756E-500A-8C40-94F4-06C341B9E615}" type="slidenum">
              <a:rPr lang="it-IT" smtClean="0"/>
              <a:t>‹N›</a:t>
            </a:fld>
            <a:endParaRPr lang="it-IT"/>
          </a:p>
        </p:txBody>
      </p:sp>
    </p:spTree>
    <p:extLst>
      <p:ext uri="{BB962C8B-B14F-4D97-AF65-F5344CB8AC3E}">
        <p14:creationId xmlns:p14="http://schemas.microsoft.com/office/powerpoint/2010/main" val="3802035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65315E10-010F-3043-8D7F-E1F6FAA3DE68}" type="datetimeFigureOut">
              <a:rPr lang="it-IT" smtClean="0"/>
              <a:t>24/11/2021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905756E-500A-8C40-94F4-06C341B9E615}" type="slidenum">
              <a:rPr lang="it-IT" smtClean="0"/>
              <a:t>‹N›</a:t>
            </a:fld>
            <a:endParaRPr lang="it-IT"/>
          </a:p>
        </p:txBody>
      </p:sp>
    </p:spTree>
    <p:extLst>
      <p:ext uri="{BB962C8B-B14F-4D97-AF65-F5344CB8AC3E}">
        <p14:creationId xmlns:p14="http://schemas.microsoft.com/office/powerpoint/2010/main" val="2971814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315E10-010F-3043-8D7F-E1F6FAA3DE68}" type="datetimeFigureOut">
              <a:rPr lang="it-IT" smtClean="0"/>
              <a:t>24/11/2021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05756E-500A-8C40-94F4-06C341B9E615}" type="slidenum">
              <a:rPr lang="it-IT" smtClean="0"/>
              <a:t>‹N›</a:t>
            </a:fld>
            <a:endParaRPr lang="it-IT"/>
          </a:p>
        </p:txBody>
      </p:sp>
    </p:spTree>
    <p:extLst>
      <p:ext uri="{BB962C8B-B14F-4D97-AF65-F5344CB8AC3E}">
        <p14:creationId xmlns:p14="http://schemas.microsoft.com/office/powerpoint/2010/main" val="1170324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unina.u-web.cineca.it/appts/" TargetMode="External"/><Relationship Id="rId2" Type="http://schemas.openxmlformats.org/officeDocument/2006/relationships/hyperlink" Target="https://www.u-gov.unina.it/" TargetMode="External"/><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png"/><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hyperlink" Target="https://beta4.pp.u-web.cineca.it/appts" TargetMode="External"/><Relationship Id="rId2" Type="http://schemas.openxmlformats.org/officeDocument/2006/relationships/hyperlink" Target="https://unina.u-web.cineca.it/appts/" TargetMode="External"/><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2.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u-gov.unina.it/" TargetMode="Externa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26041" y="2688867"/>
            <a:ext cx="8869191" cy="2308324"/>
          </a:xfrm>
          <a:prstGeom prst="rect">
            <a:avLst/>
          </a:prstGeom>
          <a:noFill/>
        </p:spPr>
        <p:txBody>
          <a:bodyPr wrap="square" rtlCol="0">
            <a:spAutoFit/>
          </a:bodyPr>
          <a:lstStyle/>
          <a:p>
            <a:endParaRPr lang="it-IT" sz="2400" dirty="0" smtClean="0">
              <a:latin typeface="Cambria"/>
              <a:cs typeface="Cambria"/>
            </a:endParaRPr>
          </a:p>
          <a:p>
            <a:r>
              <a:rPr lang="it-IT" sz="2400" dirty="0">
                <a:solidFill>
                  <a:schemeClr val="accent1">
                    <a:lumMod val="75000"/>
                  </a:schemeClr>
                </a:solidFill>
                <a:latin typeface="Cambria"/>
                <a:cs typeface="Cambria"/>
              </a:rPr>
              <a:t>1^ fase </a:t>
            </a:r>
            <a:r>
              <a:rPr lang="it-IT" sz="2400" dirty="0">
                <a:solidFill>
                  <a:schemeClr val="accent1">
                    <a:lumMod val="75000"/>
                  </a:schemeClr>
                </a:solidFill>
                <a:latin typeface="Cambria"/>
                <a:cs typeface="Cambria"/>
                <a:sym typeface="Wingdings"/>
              </a:rPr>
              <a:t> </a:t>
            </a:r>
            <a:r>
              <a:rPr lang="it-IT" sz="2400" dirty="0">
                <a:solidFill>
                  <a:schemeClr val="accent1">
                    <a:lumMod val="75000"/>
                  </a:schemeClr>
                </a:solidFill>
                <a:latin typeface="Cambria"/>
                <a:cs typeface="Cambria"/>
              </a:rPr>
              <a:t>U-</a:t>
            </a:r>
            <a:r>
              <a:rPr lang="it-IT" sz="2400" dirty="0" err="1">
                <a:solidFill>
                  <a:schemeClr val="accent1">
                    <a:lumMod val="75000"/>
                  </a:schemeClr>
                </a:solidFill>
                <a:latin typeface="Cambria"/>
                <a:cs typeface="Cambria"/>
              </a:rPr>
              <a:t>Gov</a:t>
            </a:r>
            <a:r>
              <a:rPr lang="it-IT" sz="2400" dirty="0">
                <a:solidFill>
                  <a:schemeClr val="accent1">
                    <a:lumMod val="75000"/>
                  </a:schemeClr>
                </a:solidFill>
                <a:latin typeface="Cambria"/>
                <a:cs typeface="Cambria"/>
              </a:rPr>
              <a:t> Gestione </a:t>
            </a:r>
            <a:r>
              <a:rPr lang="it-IT" sz="2400" dirty="0" smtClean="0">
                <a:solidFill>
                  <a:schemeClr val="accent1">
                    <a:lumMod val="75000"/>
                  </a:schemeClr>
                </a:solidFill>
                <a:latin typeface="Cambria"/>
                <a:cs typeface="Cambria"/>
              </a:rPr>
              <a:t>Progetti</a:t>
            </a:r>
            <a:r>
              <a:rPr lang="it-IT" sz="2400" dirty="0" smtClean="0">
                <a:solidFill>
                  <a:schemeClr val="tx1">
                    <a:lumMod val="65000"/>
                    <a:lumOff val="35000"/>
                  </a:schemeClr>
                </a:solidFill>
                <a:latin typeface="Cambria"/>
                <a:cs typeface="Cambria"/>
              </a:rPr>
              <a:t> </a:t>
            </a:r>
            <a:r>
              <a:rPr lang="it-IT" sz="2400" dirty="0" smtClean="0">
                <a:latin typeface="Cambria"/>
                <a:cs typeface="Cambria"/>
                <a:hlinkClick r:id="rId2"/>
              </a:rPr>
              <a:t>https</a:t>
            </a:r>
            <a:r>
              <a:rPr lang="it-IT" sz="2400" dirty="0">
                <a:latin typeface="Cambria"/>
                <a:cs typeface="Cambria"/>
                <a:hlinkClick r:id="rId2"/>
              </a:rPr>
              <a:t>://www.u-gov.unina.it</a:t>
            </a:r>
            <a:r>
              <a:rPr lang="it-IT" sz="2400" dirty="0" smtClean="0">
                <a:latin typeface="Cambria"/>
                <a:cs typeface="Cambria"/>
                <a:hlinkClick r:id="rId2"/>
              </a:rPr>
              <a:t>/</a:t>
            </a:r>
            <a:endParaRPr lang="it-IT" sz="2400" dirty="0" smtClean="0">
              <a:latin typeface="Cambria"/>
              <a:cs typeface="Cambria"/>
            </a:endParaRPr>
          </a:p>
          <a:p>
            <a:endParaRPr lang="it-IT" sz="2400" dirty="0">
              <a:latin typeface="Cambria"/>
              <a:cs typeface="Cambria"/>
            </a:endParaRPr>
          </a:p>
          <a:p>
            <a:endParaRPr lang="it-IT" sz="2400" dirty="0">
              <a:latin typeface="Cambria"/>
              <a:cs typeface="Cambria"/>
            </a:endParaRPr>
          </a:p>
          <a:p>
            <a:r>
              <a:rPr lang="it-IT" sz="2400" dirty="0" smtClean="0">
                <a:solidFill>
                  <a:srgbClr val="376092"/>
                </a:solidFill>
                <a:latin typeface="Cambria"/>
                <a:cs typeface="Cambria"/>
              </a:rPr>
              <a:t>2^ fase </a:t>
            </a:r>
            <a:r>
              <a:rPr lang="it-IT" sz="2400" dirty="0" smtClean="0">
                <a:solidFill>
                  <a:srgbClr val="376092"/>
                </a:solidFill>
                <a:latin typeface="Cambria"/>
                <a:cs typeface="Cambria"/>
                <a:sym typeface="Wingdings"/>
              </a:rPr>
              <a:t> </a:t>
            </a:r>
            <a:r>
              <a:rPr lang="it-IT" sz="2400" dirty="0" smtClean="0">
                <a:solidFill>
                  <a:srgbClr val="376092"/>
                </a:solidFill>
                <a:latin typeface="Cambria"/>
                <a:cs typeface="Cambria"/>
              </a:rPr>
              <a:t>U</a:t>
            </a:r>
            <a:r>
              <a:rPr lang="it-IT" sz="2400" dirty="0">
                <a:solidFill>
                  <a:srgbClr val="376092"/>
                </a:solidFill>
                <a:latin typeface="Cambria"/>
                <a:cs typeface="Cambria"/>
              </a:rPr>
              <a:t>-Web </a:t>
            </a:r>
            <a:r>
              <a:rPr lang="it-IT" sz="2400" dirty="0" err="1" smtClean="0">
                <a:solidFill>
                  <a:srgbClr val="376092"/>
                </a:solidFill>
                <a:latin typeface="Cambria"/>
                <a:cs typeface="Cambria"/>
              </a:rPr>
              <a:t>Timesheet</a:t>
            </a:r>
            <a:r>
              <a:rPr lang="it-IT" sz="2400" dirty="0" smtClean="0">
                <a:solidFill>
                  <a:srgbClr val="5087F6"/>
                </a:solidFill>
                <a:latin typeface="Cambria"/>
                <a:cs typeface="Cambria"/>
              </a:rPr>
              <a:t> </a:t>
            </a:r>
            <a:r>
              <a:rPr lang="it-IT" sz="2400" dirty="0" smtClean="0">
                <a:latin typeface="Cambria"/>
                <a:cs typeface="Cambria"/>
                <a:hlinkClick r:id="rId3"/>
              </a:rPr>
              <a:t>https</a:t>
            </a:r>
            <a:r>
              <a:rPr lang="it-IT" sz="2400" dirty="0">
                <a:latin typeface="Cambria"/>
                <a:cs typeface="Cambria"/>
                <a:hlinkClick r:id="rId3"/>
              </a:rPr>
              <a:t>://</a:t>
            </a:r>
            <a:r>
              <a:rPr lang="it-IT" sz="2400" dirty="0" err="1">
                <a:latin typeface="Cambria"/>
                <a:cs typeface="Cambria"/>
                <a:hlinkClick r:id="rId3"/>
              </a:rPr>
              <a:t>unina.u-web.cineca.it</a:t>
            </a:r>
            <a:r>
              <a:rPr lang="it-IT" sz="2400" smtClean="0">
                <a:latin typeface="Cambria"/>
                <a:cs typeface="Cambria"/>
                <a:hlinkClick r:id="rId3"/>
              </a:rPr>
              <a:t>/</a:t>
            </a:r>
            <a:endParaRPr lang="it-IT" sz="2400" dirty="0" smtClean="0">
              <a:latin typeface="Cambria"/>
              <a:cs typeface="Cambria"/>
            </a:endParaRPr>
          </a:p>
          <a:p>
            <a:endParaRPr lang="it-IT" sz="2400" dirty="0">
              <a:latin typeface="Cambria"/>
              <a:cs typeface="Cambria"/>
            </a:endParaRPr>
          </a:p>
        </p:txBody>
      </p:sp>
      <p:sp>
        <p:nvSpPr>
          <p:cNvPr id="4" name="TextShape 3"/>
          <p:cNvSpPr txBox="1"/>
          <p:nvPr/>
        </p:nvSpPr>
        <p:spPr>
          <a:xfrm>
            <a:off x="385779" y="1509567"/>
            <a:ext cx="8229240" cy="836280"/>
          </a:xfrm>
          <a:prstGeom prst="rect">
            <a:avLst/>
          </a:prstGeom>
          <a:noFill/>
          <a:ln>
            <a:noFill/>
          </a:ln>
        </p:spPr>
        <p:txBody>
          <a:bodyPr anchor="ctr"/>
          <a:lstStyle/>
          <a:p>
            <a:pPr algn="ctr">
              <a:lnSpc>
                <a:spcPct val="100000"/>
              </a:lnSpc>
            </a:pPr>
            <a:r>
              <a:rPr lang="it-IT" sz="2800" u="sng" spc="-1" dirty="0">
                <a:solidFill>
                  <a:schemeClr val="tx2">
                    <a:lumMod val="75000"/>
                  </a:schemeClr>
                </a:solidFill>
                <a:latin typeface="Athelas Regular"/>
                <a:cs typeface="Athelas Regular"/>
              </a:rPr>
              <a:t>L</a:t>
            </a:r>
            <a:r>
              <a:rPr lang="it-IT" sz="2800" u="sng" spc="-1" dirty="0" smtClean="0">
                <a:solidFill>
                  <a:schemeClr val="tx2">
                    <a:lumMod val="75000"/>
                  </a:schemeClr>
                </a:solidFill>
                <a:latin typeface="Athelas Regular"/>
                <a:cs typeface="Athelas Regular"/>
              </a:rPr>
              <a:t>’Utilizzo di</a:t>
            </a:r>
            <a:r>
              <a:rPr lang="it-IT" sz="2800" b="0" u="sng" strike="noStrike" spc="-1" dirty="0" smtClean="0">
                <a:solidFill>
                  <a:schemeClr val="tx2">
                    <a:lumMod val="75000"/>
                  </a:schemeClr>
                </a:solidFill>
                <a:latin typeface="Athelas Regular"/>
                <a:cs typeface="Athelas Regular"/>
              </a:rPr>
              <a:t> U-Web </a:t>
            </a:r>
            <a:r>
              <a:rPr lang="it-IT" sz="2800" b="0" u="sng" strike="noStrike" spc="-1" dirty="0" err="1" smtClean="0">
                <a:solidFill>
                  <a:schemeClr val="tx2">
                    <a:lumMod val="75000"/>
                  </a:schemeClr>
                </a:solidFill>
                <a:latin typeface="Athelas Regular"/>
                <a:cs typeface="Athelas Regular"/>
              </a:rPr>
              <a:t>Timesheet</a:t>
            </a:r>
            <a:r>
              <a:rPr lang="it-IT" sz="2800" u="sng" spc="-1" dirty="0" smtClean="0">
                <a:solidFill>
                  <a:schemeClr val="tx2">
                    <a:lumMod val="75000"/>
                  </a:schemeClr>
                </a:solidFill>
                <a:latin typeface="Athelas Regular"/>
                <a:cs typeface="Athelas Regular"/>
              </a:rPr>
              <a:t> è caratterizzato da </a:t>
            </a:r>
          </a:p>
          <a:p>
            <a:pPr algn="ctr">
              <a:lnSpc>
                <a:spcPct val="100000"/>
              </a:lnSpc>
            </a:pPr>
            <a:r>
              <a:rPr lang="it-IT" sz="2800" b="0" u="sng" strike="noStrike" spc="-1" dirty="0" smtClean="0">
                <a:solidFill>
                  <a:schemeClr val="tx2">
                    <a:lumMod val="75000"/>
                  </a:schemeClr>
                </a:solidFill>
                <a:latin typeface="Athelas Regular"/>
                <a:cs typeface="Athelas Regular"/>
              </a:rPr>
              <a:t>2 fasi</a:t>
            </a:r>
            <a:endParaRPr lang="it-IT" sz="2800" b="0" u="sng" strike="noStrike" spc="-1" dirty="0">
              <a:solidFill>
                <a:schemeClr val="tx2">
                  <a:lumMod val="75000"/>
                </a:schemeClr>
              </a:solidFill>
              <a:latin typeface="Athelas Regular"/>
              <a:cs typeface="Athelas Regular"/>
            </a:endParaRPr>
          </a:p>
        </p:txBody>
      </p:sp>
      <p:sp>
        <p:nvSpPr>
          <p:cNvPr id="5" name="CasellaDiTesto 4"/>
          <p:cNvSpPr txBox="1"/>
          <p:nvPr/>
        </p:nvSpPr>
        <p:spPr>
          <a:xfrm>
            <a:off x="7841174" y="0"/>
            <a:ext cx="1364476" cy="369332"/>
          </a:xfrm>
          <a:prstGeom prst="rect">
            <a:avLst/>
          </a:prstGeom>
          <a:noFill/>
        </p:spPr>
        <p:txBody>
          <a:bodyPr wrap="none" rtlCol="0">
            <a:spAutoFit/>
          </a:bodyPr>
          <a:lstStyle/>
          <a:p>
            <a:r>
              <a:rPr lang="it-IT" dirty="0" smtClean="0">
                <a:solidFill>
                  <a:schemeClr val="tx2">
                    <a:lumMod val="75000"/>
                  </a:schemeClr>
                </a:solidFill>
                <a:latin typeface="Colonna MT"/>
                <a:cs typeface="Colonna MT"/>
              </a:rPr>
              <a:t>TIMESHEET</a:t>
            </a:r>
          </a:p>
        </p:txBody>
      </p:sp>
      <p:pic>
        <p:nvPicPr>
          <p:cNvPr id="7" name="Immagine 6" descr="Schermata 2020-12-08 alle 12.50.0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221313" cy="1110285"/>
          </a:xfrm>
          <a:prstGeom prst="rect">
            <a:avLst/>
          </a:prstGeom>
        </p:spPr>
      </p:pic>
      <p:pic>
        <p:nvPicPr>
          <p:cNvPr id="8" name="Immagine 6"/>
          <p:cNvPicPr/>
          <p:nvPr/>
        </p:nvPicPr>
        <p:blipFill>
          <a:blip r:embed="rId5"/>
          <a:stretch/>
        </p:blipFill>
        <p:spPr>
          <a:xfrm>
            <a:off x="6978600" y="49316"/>
            <a:ext cx="1044429" cy="950760"/>
          </a:xfrm>
          <a:prstGeom prst="rect">
            <a:avLst/>
          </a:prstGeom>
          <a:ln>
            <a:noFill/>
          </a:ln>
        </p:spPr>
      </p:pic>
      <p:pic>
        <p:nvPicPr>
          <p:cNvPr id="9" name="Picture 27"/>
          <p:cNvPicPr/>
          <p:nvPr/>
        </p:nvPicPr>
        <p:blipFill>
          <a:blip r:embed="rId6"/>
          <a:stretch/>
        </p:blipFill>
        <p:spPr>
          <a:xfrm>
            <a:off x="1221313" y="200289"/>
            <a:ext cx="985700" cy="909996"/>
          </a:xfrm>
          <a:prstGeom prst="rect">
            <a:avLst/>
          </a:prstGeom>
          <a:ln w="9360">
            <a:noFill/>
          </a:ln>
        </p:spPr>
      </p:pic>
      <p:sp>
        <p:nvSpPr>
          <p:cNvPr id="3" name="Rettangolo 2"/>
          <p:cNvSpPr/>
          <p:nvPr/>
        </p:nvSpPr>
        <p:spPr>
          <a:xfrm>
            <a:off x="749395" y="6143720"/>
            <a:ext cx="7445829" cy="738664"/>
          </a:xfrm>
          <a:prstGeom prst="rect">
            <a:avLst/>
          </a:prstGeom>
        </p:spPr>
        <p:txBody>
          <a:bodyPr wrap="square">
            <a:spAutoFit/>
          </a:bodyPr>
          <a:lstStyle/>
          <a:p>
            <a:pPr algn="ctr"/>
            <a:r>
              <a:rPr lang="it-IT" sz="1400" i="1" dirty="0">
                <a:solidFill>
                  <a:schemeClr val="tx2">
                    <a:lumMod val="75000"/>
                  </a:schemeClr>
                </a:solidFill>
                <a:latin typeface="Cambria"/>
                <a:cs typeface="Cambria"/>
              </a:rPr>
              <a:t>Ufficio Supporto all’Individuazione delle Opportunità di Finanziamento </a:t>
            </a:r>
          </a:p>
          <a:p>
            <a:pPr algn="ctr"/>
            <a:r>
              <a:rPr lang="it-IT" sz="1400" i="1" dirty="0">
                <a:solidFill>
                  <a:schemeClr val="tx2">
                    <a:lumMod val="75000"/>
                  </a:schemeClr>
                </a:solidFill>
                <a:latin typeface="Cambria"/>
                <a:cs typeface="Cambria"/>
              </a:rPr>
              <a:t>ed alla Gestione dei Progetti di Ricerca dell’Università degli Studi di Napoli Federico II</a:t>
            </a:r>
          </a:p>
          <a:p>
            <a:pPr algn="ctr"/>
            <a:r>
              <a:rPr lang="it-IT" sz="1400" i="1" u="sng" dirty="0">
                <a:solidFill>
                  <a:schemeClr val="tx2">
                    <a:lumMod val="75000"/>
                  </a:schemeClr>
                </a:solidFill>
                <a:latin typeface="Cambria"/>
                <a:cs typeface="Cambria"/>
              </a:rPr>
              <a:t>Maria La Sala</a:t>
            </a:r>
            <a:endParaRPr lang="it-IT" sz="1400" i="1" dirty="0">
              <a:solidFill>
                <a:schemeClr val="tx2">
                  <a:lumMod val="75000"/>
                </a:schemeClr>
              </a:solidFill>
              <a:latin typeface="Cambria"/>
              <a:cs typeface="Cambria"/>
            </a:endParaRPr>
          </a:p>
        </p:txBody>
      </p:sp>
    </p:spTree>
    <p:extLst>
      <p:ext uri="{BB962C8B-B14F-4D97-AF65-F5344CB8AC3E}">
        <p14:creationId xmlns:p14="http://schemas.microsoft.com/office/powerpoint/2010/main" val="2069141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 name="TextShape 1"/>
          <p:cNvSpPr txBox="1"/>
          <p:nvPr/>
        </p:nvSpPr>
        <p:spPr>
          <a:xfrm>
            <a:off x="579330" y="2333602"/>
            <a:ext cx="7911720" cy="1611674"/>
          </a:xfrm>
          <a:prstGeom prst="rect">
            <a:avLst/>
          </a:prstGeom>
          <a:gradFill rotWithShape="0">
            <a:gsLst>
              <a:gs pos="0">
                <a:srgbClr val="BFD4FE"/>
              </a:gs>
              <a:gs pos="100000">
                <a:srgbClr val="E5EFFF"/>
              </a:gs>
            </a:gsLst>
            <a:lin ang="16200000"/>
          </a:gradFill>
          <a:ln w="9360">
            <a:solidFill>
              <a:srgbClr val="4A7EBB"/>
            </a:solidFill>
            <a:round/>
          </a:ln>
        </p:spPr>
        <p:txBody>
          <a:bodyPr lIns="90000" tIns="45000" rIns="90000" bIns="45000"/>
          <a:lstStyle/>
          <a:p>
            <a:pPr marL="343080" indent="-342720" algn="just">
              <a:spcBef>
                <a:spcPts val="561"/>
              </a:spcBef>
              <a:buClr>
                <a:srgbClr val="0070C0"/>
              </a:buClr>
              <a:buFont typeface="Arial"/>
              <a:buChar char="•"/>
            </a:pPr>
            <a:r>
              <a:rPr lang="it-IT" sz="2000" b="0" strike="noStrike" spc="-1" dirty="0">
                <a:solidFill>
                  <a:srgbClr val="0070C0"/>
                </a:solidFill>
                <a:latin typeface="Cambria"/>
                <a:cs typeface="Cambria"/>
              </a:rPr>
              <a:t>Una volta creati i WP è necessario </a:t>
            </a:r>
            <a:r>
              <a:rPr lang="it-IT" sz="2000" b="0" strike="noStrike" spc="-1" dirty="0" smtClean="0">
                <a:solidFill>
                  <a:srgbClr val="0070C0"/>
                </a:solidFill>
                <a:latin typeface="Cambria"/>
                <a:cs typeface="Cambria"/>
              </a:rPr>
              <a:t>poi collegare </a:t>
            </a:r>
            <a:r>
              <a:rPr lang="it-IT" sz="2000" b="0" strike="noStrike" spc="-1" dirty="0">
                <a:solidFill>
                  <a:srgbClr val="0070C0"/>
                </a:solidFill>
                <a:latin typeface="Cambria"/>
                <a:cs typeface="Cambria"/>
              </a:rPr>
              <a:t>le risorse umane </a:t>
            </a:r>
            <a:r>
              <a:rPr lang="it-IT" sz="2000" b="0" strike="noStrike" spc="-1" dirty="0" smtClean="0">
                <a:solidFill>
                  <a:srgbClr val="0070C0"/>
                </a:solidFill>
                <a:latin typeface="Cambria"/>
                <a:cs typeface="Cambria"/>
              </a:rPr>
              <a:t>ai </a:t>
            </a:r>
            <a:r>
              <a:rPr lang="it-IT" sz="2000" b="0" strike="noStrike" spc="-1" dirty="0">
                <a:solidFill>
                  <a:srgbClr val="0070C0"/>
                </a:solidFill>
                <a:latin typeface="Cambria"/>
                <a:cs typeface="Cambria"/>
              </a:rPr>
              <a:t>WP </a:t>
            </a:r>
            <a:r>
              <a:rPr lang="it-IT" sz="2000" spc="-1" dirty="0" smtClean="0">
                <a:solidFill>
                  <a:srgbClr val="0070C0"/>
                </a:solidFill>
                <a:latin typeface="Cambria"/>
                <a:cs typeface="Cambria"/>
              </a:rPr>
              <a:t>ne</a:t>
            </a:r>
            <a:r>
              <a:rPr lang="it-IT" sz="2000" b="0" strike="noStrike" spc="-1" dirty="0" smtClean="0">
                <a:solidFill>
                  <a:srgbClr val="0070C0"/>
                </a:solidFill>
                <a:latin typeface="Cambria"/>
                <a:cs typeface="Cambria"/>
              </a:rPr>
              <a:t>i quali esse sono coinvolte e che dovranno pertanto rendicontare. </a:t>
            </a:r>
            <a:r>
              <a:rPr lang="en-US" sz="2000" spc="-1" dirty="0" err="1" smtClean="0">
                <a:solidFill>
                  <a:srgbClr val="0070C0"/>
                </a:solidFill>
                <a:latin typeface="Cambria"/>
                <a:cs typeface="Cambria"/>
              </a:rPr>
              <a:t>Quindi</a:t>
            </a:r>
            <a:r>
              <a:rPr lang="en-US" sz="2000" spc="-1" dirty="0" smtClean="0">
                <a:solidFill>
                  <a:srgbClr val="0070C0"/>
                </a:solidFill>
                <a:latin typeface="Cambria"/>
                <a:cs typeface="Cambria"/>
              </a:rPr>
              <a:t> </a:t>
            </a:r>
            <a:r>
              <a:rPr lang="en-US" sz="2000" b="1" spc="-1" dirty="0" err="1">
                <a:solidFill>
                  <a:srgbClr val="0070C0"/>
                </a:solidFill>
                <a:latin typeface="Cambria"/>
                <a:cs typeface="Cambria"/>
              </a:rPr>
              <a:t>si</a:t>
            </a:r>
            <a:r>
              <a:rPr lang="en-US" sz="2000" b="1" spc="-1" dirty="0">
                <a:solidFill>
                  <a:srgbClr val="0070C0"/>
                </a:solidFill>
                <a:latin typeface="Cambria"/>
                <a:cs typeface="Cambria"/>
              </a:rPr>
              <a:t> </a:t>
            </a:r>
            <a:r>
              <a:rPr lang="en-US" sz="2000" b="1" spc="-1" dirty="0" err="1">
                <a:solidFill>
                  <a:srgbClr val="0070C0"/>
                </a:solidFill>
                <a:latin typeface="Cambria"/>
                <a:cs typeface="Cambria"/>
              </a:rPr>
              <a:t>torna</a:t>
            </a:r>
            <a:r>
              <a:rPr lang="en-US" sz="2000" b="1" spc="-1" dirty="0">
                <a:solidFill>
                  <a:srgbClr val="0070C0"/>
                </a:solidFill>
                <a:latin typeface="Cambria"/>
                <a:cs typeface="Cambria"/>
              </a:rPr>
              <a:t> </a:t>
            </a:r>
            <a:r>
              <a:rPr lang="en-US" sz="2000" b="1" spc="-1" dirty="0" err="1">
                <a:solidFill>
                  <a:srgbClr val="0070C0"/>
                </a:solidFill>
                <a:latin typeface="Cambria"/>
                <a:cs typeface="Cambria"/>
              </a:rPr>
              <a:t>nel</a:t>
            </a:r>
            <a:r>
              <a:rPr lang="en-US" sz="2000" b="1" spc="-1" dirty="0">
                <a:solidFill>
                  <a:srgbClr val="0070C0"/>
                </a:solidFill>
                <a:latin typeface="Cambria"/>
                <a:cs typeface="Cambria"/>
              </a:rPr>
              <a:t> </a:t>
            </a:r>
            <a:r>
              <a:rPr lang="en-US" sz="2000" b="1" i="1" spc="-1" dirty="0">
                <a:solidFill>
                  <a:srgbClr val="376092"/>
                </a:solidFill>
                <a:latin typeface="Cambria"/>
                <a:cs typeface="Cambria"/>
              </a:rPr>
              <a:t>tab</a:t>
            </a:r>
            <a:r>
              <a:rPr lang="en-US" sz="2000" b="1" spc="-1" dirty="0">
                <a:solidFill>
                  <a:srgbClr val="376092"/>
                </a:solidFill>
                <a:latin typeface="Cambria"/>
                <a:cs typeface="Cambria"/>
              </a:rPr>
              <a:t> *</a:t>
            </a:r>
            <a:r>
              <a:rPr lang="en-US" sz="2000" b="1" spc="-1" dirty="0" err="1">
                <a:solidFill>
                  <a:srgbClr val="376092"/>
                </a:solidFill>
                <a:latin typeface="Cambria"/>
                <a:cs typeface="Cambria"/>
              </a:rPr>
              <a:t>Risorse</a:t>
            </a:r>
            <a:r>
              <a:rPr lang="en-US" sz="2000" b="1" spc="-1" dirty="0">
                <a:solidFill>
                  <a:srgbClr val="376092"/>
                </a:solidFill>
                <a:latin typeface="Cambria"/>
                <a:cs typeface="Cambria"/>
              </a:rPr>
              <a:t> </a:t>
            </a:r>
            <a:r>
              <a:rPr lang="en-US" sz="2000" b="1" spc="-1" dirty="0" err="1">
                <a:solidFill>
                  <a:srgbClr val="376092"/>
                </a:solidFill>
                <a:latin typeface="Cambria"/>
                <a:cs typeface="Cambria"/>
              </a:rPr>
              <a:t>umane</a:t>
            </a:r>
            <a:r>
              <a:rPr lang="en-US" sz="2000" b="1" spc="-1" dirty="0">
                <a:solidFill>
                  <a:srgbClr val="376092"/>
                </a:solidFill>
                <a:latin typeface="Cambria"/>
                <a:cs typeface="Cambria"/>
              </a:rPr>
              <a:t> </a:t>
            </a:r>
            <a:r>
              <a:rPr lang="en-US" sz="2000" b="1" spc="-1" dirty="0">
                <a:solidFill>
                  <a:srgbClr val="0070C0"/>
                </a:solidFill>
                <a:latin typeface="Cambria"/>
                <a:cs typeface="Cambria"/>
              </a:rPr>
              <a:t>e </a:t>
            </a:r>
            <a:r>
              <a:rPr lang="en-US" sz="2000" b="1" spc="-1" dirty="0" err="1">
                <a:solidFill>
                  <a:srgbClr val="0070C0"/>
                </a:solidFill>
                <a:latin typeface="Cambria"/>
                <a:cs typeface="Cambria"/>
              </a:rPr>
              <a:t>si</a:t>
            </a:r>
            <a:r>
              <a:rPr lang="en-US" sz="2000" b="1" spc="-1" dirty="0">
                <a:solidFill>
                  <a:srgbClr val="0070C0"/>
                </a:solidFill>
                <a:latin typeface="Cambria"/>
                <a:cs typeface="Cambria"/>
              </a:rPr>
              <a:t> </a:t>
            </a:r>
            <a:r>
              <a:rPr lang="en-US" sz="2000" b="1" spc="-1" dirty="0" err="1">
                <a:solidFill>
                  <a:srgbClr val="0070C0"/>
                </a:solidFill>
                <a:latin typeface="Cambria"/>
                <a:cs typeface="Cambria"/>
              </a:rPr>
              <a:t>clicca</a:t>
            </a:r>
            <a:r>
              <a:rPr lang="en-US" sz="2000" b="1" spc="-1" dirty="0">
                <a:solidFill>
                  <a:srgbClr val="0070C0"/>
                </a:solidFill>
                <a:latin typeface="Cambria"/>
                <a:cs typeface="Cambria"/>
              </a:rPr>
              <a:t> </a:t>
            </a:r>
            <a:r>
              <a:rPr lang="en-US" sz="2000" b="1" spc="-1" dirty="0" err="1">
                <a:solidFill>
                  <a:srgbClr val="0070C0"/>
                </a:solidFill>
                <a:latin typeface="Cambria"/>
                <a:cs typeface="Cambria"/>
              </a:rPr>
              <a:t>sull’icona</a:t>
            </a:r>
            <a:r>
              <a:rPr lang="en-US" sz="2000" b="1" spc="-1" dirty="0">
                <a:solidFill>
                  <a:srgbClr val="0070C0"/>
                </a:solidFill>
                <a:latin typeface="Cambria"/>
                <a:cs typeface="Cambria"/>
              </a:rPr>
              <a:t> «</a:t>
            </a:r>
            <a:r>
              <a:rPr lang="en-US" sz="2000" b="1" spc="-1" dirty="0" err="1">
                <a:solidFill>
                  <a:srgbClr val="0070C0"/>
                </a:solidFill>
                <a:latin typeface="Cambria"/>
                <a:cs typeface="Cambria"/>
              </a:rPr>
              <a:t>Mappatura</a:t>
            </a:r>
            <a:r>
              <a:rPr lang="en-US" sz="2000" b="1" spc="-1" dirty="0">
                <a:solidFill>
                  <a:srgbClr val="0070C0"/>
                </a:solidFill>
                <a:latin typeface="Cambria"/>
                <a:cs typeface="Cambria"/>
              </a:rPr>
              <a:t> </a:t>
            </a:r>
            <a:r>
              <a:rPr lang="en-US" sz="2000" b="1" spc="-1" dirty="0" err="1" smtClean="0">
                <a:solidFill>
                  <a:srgbClr val="0070C0"/>
                </a:solidFill>
                <a:latin typeface="Cambria"/>
                <a:cs typeface="Cambria"/>
              </a:rPr>
              <a:t>Risorse</a:t>
            </a:r>
            <a:r>
              <a:rPr lang="en-US" sz="2000" b="1" spc="-1" dirty="0" smtClean="0">
                <a:solidFill>
                  <a:srgbClr val="0070C0"/>
                </a:solidFill>
                <a:latin typeface="Cambria"/>
                <a:cs typeface="Cambria"/>
              </a:rPr>
              <a:t>», </a:t>
            </a:r>
            <a:r>
              <a:rPr lang="en-US" sz="2000" spc="-1" dirty="0" err="1" smtClean="0">
                <a:solidFill>
                  <a:srgbClr val="0070C0"/>
                </a:solidFill>
                <a:latin typeface="Cambria"/>
                <a:cs typeface="Cambria"/>
              </a:rPr>
              <a:t>accedendo</a:t>
            </a:r>
            <a:r>
              <a:rPr lang="en-US" sz="2000" spc="-1" dirty="0" smtClean="0">
                <a:solidFill>
                  <a:srgbClr val="0070C0"/>
                </a:solidFill>
                <a:latin typeface="Cambria"/>
                <a:cs typeface="Cambria"/>
              </a:rPr>
              <a:t> </a:t>
            </a:r>
            <a:r>
              <a:rPr lang="en-US" sz="2000" spc="-1" dirty="0" err="1">
                <a:solidFill>
                  <a:srgbClr val="0070C0"/>
                </a:solidFill>
                <a:latin typeface="Cambria"/>
                <a:cs typeface="Cambria"/>
              </a:rPr>
              <a:t>quindi</a:t>
            </a:r>
            <a:r>
              <a:rPr lang="en-US" sz="2000" spc="-1" dirty="0">
                <a:solidFill>
                  <a:srgbClr val="0070C0"/>
                </a:solidFill>
                <a:latin typeface="Cambria"/>
                <a:cs typeface="Cambria"/>
              </a:rPr>
              <a:t>  </a:t>
            </a:r>
            <a:r>
              <a:rPr lang="en-US" sz="2000" spc="-1" dirty="0" err="1">
                <a:solidFill>
                  <a:srgbClr val="0070C0"/>
                </a:solidFill>
                <a:latin typeface="Cambria"/>
                <a:cs typeface="Cambria"/>
              </a:rPr>
              <a:t>all’interfaccia</a:t>
            </a:r>
            <a:r>
              <a:rPr lang="en-US" sz="2000" spc="-1" dirty="0">
                <a:solidFill>
                  <a:srgbClr val="0070C0"/>
                </a:solidFill>
                <a:latin typeface="Cambria"/>
                <a:cs typeface="Cambria"/>
              </a:rPr>
              <a:t> di </a:t>
            </a:r>
            <a:r>
              <a:rPr lang="en-US" sz="2000" spc="-1" dirty="0" err="1">
                <a:solidFill>
                  <a:srgbClr val="0070C0"/>
                </a:solidFill>
                <a:latin typeface="Cambria"/>
                <a:cs typeface="Cambria"/>
              </a:rPr>
              <a:t>collegamento</a:t>
            </a:r>
            <a:r>
              <a:rPr lang="en-US" sz="2000" spc="-1" dirty="0">
                <a:solidFill>
                  <a:srgbClr val="0070C0"/>
                </a:solidFill>
                <a:latin typeface="Cambria"/>
                <a:cs typeface="Cambria"/>
              </a:rPr>
              <a:t> </a:t>
            </a:r>
            <a:r>
              <a:rPr lang="en-US" sz="2000" spc="-1" dirty="0" err="1">
                <a:solidFill>
                  <a:srgbClr val="0070C0"/>
                </a:solidFill>
                <a:latin typeface="Cambria"/>
                <a:cs typeface="Cambria"/>
              </a:rPr>
              <a:t>ai</a:t>
            </a:r>
            <a:r>
              <a:rPr lang="en-US" sz="2000" spc="-1" dirty="0">
                <a:solidFill>
                  <a:srgbClr val="0070C0"/>
                </a:solidFill>
                <a:latin typeface="Cambria"/>
                <a:cs typeface="Cambria"/>
              </a:rPr>
              <a:t> </a:t>
            </a:r>
            <a:r>
              <a:rPr lang="en-US" sz="2000" spc="-1" dirty="0" smtClean="0">
                <a:solidFill>
                  <a:srgbClr val="0070C0"/>
                </a:solidFill>
                <a:latin typeface="Cambria"/>
                <a:cs typeface="Cambria"/>
              </a:rPr>
              <a:t>WP (1° </a:t>
            </a:r>
            <a:r>
              <a:rPr lang="en-US" sz="2000" spc="-1" dirty="0" err="1" smtClean="0">
                <a:solidFill>
                  <a:srgbClr val="0070C0"/>
                </a:solidFill>
                <a:latin typeface="Cambria"/>
                <a:cs typeface="Cambria"/>
              </a:rPr>
              <a:t>caso</a:t>
            </a:r>
            <a:r>
              <a:rPr lang="en-US" sz="2000" spc="-1" dirty="0" smtClean="0">
                <a:solidFill>
                  <a:srgbClr val="0070C0"/>
                </a:solidFill>
                <a:latin typeface="Cambria"/>
                <a:cs typeface="Cambria"/>
              </a:rPr>
              <a:t>)</a:t>
            </a:r>
            <a:endParaRPr lang="en-US" sz="2000" spc="-1" dirty="0">
              <a:latin typeface="Cambria"/>
              <a:cs typeface="Cambria"/>
            </a:endParaRPr>
          </a:p>
          <a:p>
            <a:pPr marL="343080" indent="-342720" algn="just">
              <a:lnSpc>
                <a:spcPct val="100000"/>
              </a:lnSpc>
              <a:spcBef>
                <a:spcPts val="561"/>
              </a:spcBef>
              <a:buClr>
                <a:srgbClr val="0070C0"/>
              </a:buClr>
              <a:buFont typeface="Arial"/>
              <a:buChar char="•"/>
            </a:pPr>
            <a:endParaRPr lang="it-IT" sz="2000" b="0" strike="noStrike" spc="-1" dirty="0">
              <a:solidFill>
                <a:srgbClr val="000000"/>
              </a:solidFill>
              <a:latin typeface="Cambria"/>
              <a:cs typeface="Cambria"/>
            </a:endParaRPr>
          </a:p>
          <a:p>
            <a:pPr algn="just">
              <a:lnSpc>
                <a:spcPct val="100000"/>
              </a:lnSpc>
              <a:spcBef>
                <a:spcPts val="641"/>
              </a:spcBef>
            </a:pPr>
            <a:endParaRPr lang="it-IT" sz="2000" b="0" strike="noStrike" spc="-1" dirty="0">
              <a:solidFill>
                <a:srgbClr val="000000"/>
              </a:solidFill>
              <a:latin typeface="Cambria"/>
              <a:cs typeface="Cambria"/>
            </a:endParaRPr>
          </a:p>
          <a:p>
            <a:pPr algn="just">
              <a:lnSpc>
                <a:spcPct val="100000"/>
              </a:lnSpc>
              <a:spcBef>
                <a:spcPts val="641"/>
              </a:spcBef>
            </a:pPr>
            <a:endParaRPr lang="it-IT" sz="2000" b="0" strike="noStrike" spc="-1" dirty="0">
              <a:solidFill>
                <a:srgbClr val="000000"/>
              </a:solidFill>
              <a:latin typeface="Cambria"/>
              <a:cs typeface="Cambria"/>
            </a:endParaRPr>
          </a:p>
        </p:txBody>
      </p:sp>
      <p:pic>
        <p:nvPicPr>
          <p:cNvPr id="380" name="Immagine 2"/>
          <p:cNvPicPr/>
          <p:nvPr/>
        </p:nvPicPr>
        <p:blipFill>
          <a:blip r:embed="rId2"/>
          <a:stretch/>
        </p:blipFill>
        <p:spPr>
          <a:xfrm>
            <a:off x="588566" y="4292470"/>
            <a:ext cx="7911720" cy="760434"/>
          </a:xfrm>
          <a:prstGeom prst="rect">
            <a:avLst/>
          </a:prstGeom>
          <a:ln>
            <a:noFill/>
          </a:ln>
        </p:spPr>
      </p:pic>
      <p:sp>
        <p:nvSpPr>
          <p:cNvPr id="7" name="TextShape 2"/>
          <p:cNvSpPr txBox="1"/>
          <p:nvPr/>
        </p:nvSpPr>
        <p:spPr>
          <a:xfrm>
            <a:off x="271253" y="1187267"/>
            <a:ext cx="8205480" cy="777600"/>
          </a:xfrm>
          <a:prstGeom prst="rect">
            <a:avLst/>
          </a:prstGeom>
          <a:noFill/>
          <a:ln>
            <a:noFill/>
          </a:ln>
        </p:spPr>
        <p:txBody>
          <a:bodyPr anchor="ctr"/>
          <a:lstStyle/>
          <a:p>
            <a:pPr algn="ctr">
              <a:lnSpc>
                <a:spcPct val="100000"/>
              </a:lnSpc>
            </a:pPr>
            <a:r>
              <a:rPr lang="it-IT" sz="2800" b="1" u="sng" strike="noStrike" spc="-1" dirty="0">
                <a:solidFill>
                  <a:srgbClr val="376092"/>
                </a:solidFill>
                <a:latin typeface="Athelas Regular"/>
                <a:ea typeface="Gill Sans MT"/>
                <a:cs typeface="Athelas Regular"/>
              </a:rPr>
              <a:t>Come si </a:t>
            </a:r>
            <a:r>
              <a:rPr lang="it-IT" sz="2800" b="1" u="sng" strike="noStrike" spc="-1" dirty="0" smtClean="0">
                <a:solidFill>
                  <a:srgbClr val="376092"/>
                </a:solidFill>
                <a:latin typeface="Athelas Regular"/>
                <a:ea typeface="Gill Sans MT"/>
                <a:cs typeface="Athelas Regular"/>
              </a:rPr>
              <a:t>gestiscono i Work Package (2)</a:t>
            </a:r>
            <a:endParaRPr lang="it-IT" sz="2800" b="1" u="sng" strike="noStrike" spc="-1" dirty="0">
              <a:solidFill>
                <a:srgbClr val="376092"/>
              </a:solidFill>
              <a:latin typeface="Athelas Regular"/>
              <a:cs typeface="Athelas Regular"/>
            </a:endParaRPr>
          </a:p>
        </p:txBody>
      </p:sp>
      <p:sp>
        <p:nvSpPr>
          <p:cNvPr id="8" name="CasellaDiTesto 7"/>
          <p:cNvSpPr txBox="1"/>
          <p:nvPr/>
        </p:nvSpPr>
        <p:spPr>
          <a:xfrm>
            <a:off x="7841174" y="0"/>
            <a:ext cx="1364476" cy="369332"/>
          </a:xfrm>
          <a:prstGeom prst="rect">
            <a:avLst/>
          </a:prstGeom>
          <a:noFill/>
        </p:spPr>
        <p:txBody>
          <a:bodyPr wrap="none" rtlCol="0">
            <a:spAutoFit/>
          </a:bodyPr>
          <a:lstStyle/>
          <a:p>
            <a:r>
              <a:rPr lang="it-IT" dirty="0" smtClean="0">
                <a:solidFill>
                  <a:schemeClr val="tx2">
                    <a:lumMod val="75000"/>
                  </a:schemeClr>
                </a:solidFill>
                <a:latin typeface="Colonna MT"/>
                <a:cs typeface="Colonna MT"/>
              </a:rPr>
              <a:t>TIMESHEET</a:t>
            </a:r>
          </a:p>
        </p:txBody>
      </p:sp>
      <p:pic>
        <p:nvPicPr>
          <p:cNvPr id="9" name="Immagine 8" descr="Schermata 2020-12-08 alle 12.50.0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21313" cy="1110285"/>
          </a:xfrm>
          <a:prstGeom prst="rect">
            <a:avLst/>
          </a:prstGeom>
        </p:spPr>
      </p:pic>
      <p:pic>
        <p:nvPicPr>
          <p:cNvPr id="10" name="Immagine 6"/>
          <p:cNvPicPr/>
          <p:nvPr/>
        </p:nvPicPr>
        <p:blipFill>
          <a:blip r:embed="rId4"/>
          <a:stretch/>
        </p:blipFill>
        <p:spPr>
          <a:xfrm>
            <a:off x="6978600" y="49316"/>
            <a:ext cx="1044429" cy="950760"/>
          </a:xfrm>
          <a:prstGeom prst="rect">
            <a:avLst/>
          </a:prstGeom>
          <a:ln>
            <a:noFill/>
          </a:ln>
        </p:spPr>
      </p:pic>
      <p:pic>
        <p:nvPicPr>
          <p:cNvPr id="11" name="Picture 27"/>
          <p:cNvPicPr/>
          <p:nvPr/>
        </p:nvPicPr>
        <p:blipFill>
          <a:blip r:embed="rId5"/>
          <a:stretch/>
        </p:blipFill>
        <p:spPr>
          <a:xfrm>
            <a:off x="1221313" y="200289"/>
            <a:ext cx="985700" cy="909996"/>
          </a:xfrm>
          <a:prstGeom prst="rect">
            <a:avLst/>
          </a:prstGeom>
          <a:ln w="9360">
            <a:noFill/>
          </a:ln>
        </p:spPr>
      </p:pic>
      <p:sp>
        <p:nvSpPr>
          <p:cNvPr id="2" name="Rettangolo 1"/>
          <p:cNvSpPr/>
          <p:nvPr/>
        </p:nvSpPr>
        <p:spPr>
          <a:xfrm>
            <a:off x="1679222" y="4670778"/>
            <a:ext cx="423334" cy="18344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2" name="Rettangolo 11"/>
          <p:cNvSpPr/>
          <p:nvPr/>
        </p:nvSpPr>
        <p:spPr>
          <a:xfrm>
            <a:off x="2650060" y="4667957"/>
            <a:ext cx="423334" cy="18344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257873907"/>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 name="TextShape 1"/>
          <p:cNvSpPr txBox="1"/>
          <p:nvPr/>
        </p:nvSpPr>
        <p:spPr>
          <a:xfrm>
            <a:off x="468360" y="2033256"/>
            <a:ext cx="8016120" cy="1253084"/>
          </a:xfrm>
          <a:prstGeom prst="rect">
            <a:avLst/>
          </a:prstGeom>
          <a:gradFill rotWithShape="0">
            <a:gsLst>
              <a:gs pos="0">
                <a:srgbClr val="BFD4FE"/>
              </a:gs>
              <a:gs pos="100000">
                <a:srgbClr val="E5EFFF"/>
              </a:gs>
            </a:gsLst>
            <a:lin ang="16200000"/>
          </a:gradFill>
          <a:ln w="9360">
            <a:solidFill>
              <a:srgbClr val="4A7EBB"/>
            </a:solidFill>
            <a:round/>
          </a:ln>
        </p:spPr>
        <p:txBody>
          <a:bodyPr lIns="90000" tIns="45000" rIns="90000" bIns="45000"/>
          <a:lstStyle/>
          <a:p>
            <a:pPr marL="343080" indent="-342720" algn="just">
              <a:spcBef>
                <a:spcPts val="561"/>
              </a:spcBef>
              <a:buClr>
                <a:srgbClr val="0070C0"/>
              </a:buClr>
              <a:buFont typeface="Arial"/>
              <a:buChar char="•"/>
            </a:pPr>
            <a:r>
              <a:rPr lang="it-IT" b="0" strike="noStrike" spc="-1" dirty="0" smtClean="0">
                <a:solidFill>
                  <a:srgbClr val="0070C0"/>
                </a:solidFill>
                <a:latin typeface="Cambria"/>
                <a:cs typeface="Cambria"/>
              </a:rPr>
              <a:t>Una volta che si è </a:t>
            </a:r>
            <a:r>
              <a:rPr lang="en-US" spc="-1" dirty="0" err="1" smtClean="0">
                <a:solidFill>
                  <a:srgbClr val="0070C0"/>
                </a:solidFill>
                <a:latin typeface="Cambria"/>
                <a:cs typeface="Cambria"/>
              </a:rPr>
              <a:t>nell’interfaccia</a:t>
            </a:r>
            <a:r>
              <a:rPr lang="en-US" spc="-1" dirty="0" smtClean="0">
                <a:solidFill>
                  <a:srgbClr val="0070C0"/>
                </a:solidFill>
                <a:latin typeface="Cambria"/>
                <a:cs typeface="Cambria"/>
              </a:rPr>
              <a:t> </a:t>
            </a:r>
            <a:r>
              <a:rPr lang="en-US" spc="-1" dirty="0">
                <a:solidFill>
                  <a:srgbClr val="0070C0"/>
                </a:solidFill>
                <a:latin typeface="Cambria"/>
                <a:cs typeface="Cambria"/>
              </a:rPr>
              <a:t>di </a:t>
            </a:r>
            <a:r>
              <a:rPr lang="en-US" spc="-1" dirty="0" err="1">
                <a:solidFill>
                  <a:srgbClr val="0070C0"/>
                </a:solidFill>
                <a:latin typeface="Cambria"/>
                <a:cs typeface="Cambria"/>
              </a:rPr>
              <a:t>collegamento</a:t>
            </a:r>
            <a:r>
              <a:rPr lang="en-US" spc="-1" dirty="0">
                <a:solidFill>
                  <a:srgbClr val="0070C0"/>
                </a:solidFill>
                <a:latin typeface="Cambria"/>
                <a:cs typeface="Cambria"/>
              </a:rPr>
              <a:t> </a:t>
            </a:r>
            <a:r>
              <a:rPr lang="en-US" spc="-1" dirty="0" err="1">
                <a:solidFill>
                  <a:srgbClr val="0070C0"/>
                </a:solidFill>
                <a:latin typeface="Cambria"/>
                <a:cs typeface="Cambria"/>
              </a:rPr>
              <a:t>ai</a:t>
            </a:r>
            <a:r>
              <a:rPr lang="en-US" spc="-1" dirty="0">
                <a:solidFill>
                  <a:srgbClr val="0070C0"/>
                </a:solidFill>
                <a:latin typeface="Cambria"/>
                <a:cs typeface="Cambria"/>
              </a:rPr>
              <a:t> </a:t>
            </a:r>
            <a:r>
              <a:rPr lang="en-US" spc="-1" dirty="0" smtClean="0">
                <a:solidFill>
                  <a:srgbClr val="0070C0"/>
                </a:solidFill>
                <a:latin typeface="Cambria"/>
                <a:cs typeface="Cambria"/>
              </a:rPr>
              <a:t>WP, p</a:t>
            </a:r>
            <a:r>
              <a:rPr lang="it-IT" b="0" strike="noStrike" spc="-1" dirty="0" err="1" smtClean="0">
                <a:solidFill>
                  <a:srgbClr val="0070C0"/>
                </a:solidFill>
                <a:latin typeface="Cambria"/>
                <a:cs typeface="Cambria"/>
              </a:rPr>
              <a:t>er</a:t>
            </a:r>
            <a:r>
              <a:rPr lang="it-IT" b="0" strike="noStrike" spc="-1" dirty="0" smtClean="0">
                <a:solidFill>
                  <a:srgbClr val="0070C0"/>
                </a:solidFill>
                <a:latin typeface="Cambria"/>
                <a:cs typeface="Cambria"/>
              </a:rPr>
              <a:t> associare il WP alla risorsa è necessario cliccare </a:t>
            </a:r>
            <a:r>
              <a:rPr lang="it-IT" b="0" strike="noStrike" spc="-1" dirty="0">
                <a:solidFill>
                  <a:srgbClr val="0070C0"/>
                </a:solidFill>
                <a:latin typeface="Cambria"/>
                <a:cs typeface="Cambria"/>
              </a:rPr>
              <a:t>su nuovo e </a:t>
            </a:r>
            <a:r>
              <a:rPr lang="it-IT" b="0" strike="noStrike" spc="-1" dirty="0" smtClean="0">
                <a:solidFill>
                  <a:srgbClr val="0070C0"/>
                </a:solidFill>
                <a:latin typeface="Cambria"/>
                <a:cs typeface="Cambria"/>
              </a:rPr>
              <a:t>selezionare </a:t>
            </a:r>
            <a:r>
              <a:rPr lang="it-IT" spc="-1" dirty="0" smtClean="0">
                <a:solidFill>
                  <a:srgbClr val="0070C0"/>
                </a:solidFill>
                <a:latin typeface="Cambria"/>
                <a:cs typeface="Cambria"/>
              </a:rPr>
              <a:t>da</a:t>
            </a:r>
            <a:r>
              <a:rPr lang="it-IT" b="0" strike="noStrike" spc="-1" dirty="0" smtClean="0">
                <a:solidFill>
                  <a:srgbClr val="0070C0"/>
                </a:solidFill>
                <a:latin typeface="Cambria"/>
                <a:cs typeface="Cambria"/>
              </a:rPr>
              <a:t>l menu a tendina il </a:t>
            </a:r>
            <a:r>
              <a:rPr lang="it-IT" b="0" strike="noStrike" spc="-1" dirty="0">
                <a:solidFill>
                  <a:srgbClr val="0070C0"/>
                </a:solidFill>
                <a:latin typeface="Cambria"/>
                <a:cs typeface="Cambria"/>
              </a:rPr>
              <a:t>WP </a:t>
            </a:r>
            <a:r>
              <a:rPr lang="it-IT" b="0" strike="noStrike" spc="-1" dirty="0" smtClean="0">
                <a:solidFill>
                  <a:srgbClr val="0070C0"/>
                </a:solidFill>
                <a:latin typeface="Cambria"/>
                <a:cs typeface="Cambria"/>
              </a:rPr>
              <a:t>che va collegato alla risorsa umana. </a:t>
            </a:r>
            <a:r>
              <a:rPr lang="en-US" spc="-1" dirty="0" err="1">
                <a:solidFill>
                  <a:srgbClr val="0070C0"/>
                </a:solidFill>
                <a:latin typeface="Cambria"/>
                <a:cs typeface="Cambria"/>
              </a:rPr>
              <a:t>Ripetere</a:t>
            </a:r>
            <a:r>
              <a:rPr lang="en-US" spc="-1" dirty="0">
                <a:solidFill>
                  <a:srgbClr val="0070C0"/>
                </a:solidFill>
                <a:latin typeface="Cambria"/>
                <a:cs typeface="Cambria"/>
              </a:rPr>
              <a:t> </a:t>
            </a:r>
            <a:r>
              <a:rPr lang="en-US" spc="-1" dirty="0" err="1">
                <a:solidFill>
                  <a:srgbClr val="0070C0"/>
                </a:solidFill>
                <a:latin typeface="Cambria"/>
                <a:cs typeface="Cambria"/>
              </a:rPr>
              <a:t>l’operazione</a:t>
            </a:r>
            <a:r>
              <a:rPr lang="en-US" spc="-1" dirty="0">
                <a:solidFill>
                  <a:srgbClr val="0070C0"/>
                </a:solidFill>
                <a:latin typeface="Cambria"/>
                <a:cs typeface="Cambria"/>
              </a:rPr>
              <a:t> per </a:t>
            </a:r>
            <a:r>
              <a:rPr lang="en-US" spc="-1" dirty="0" err="1">
                <a:solidFill>
                  <a:srgbClr val="0070C0"/>
                </a:solidFill>
                <a:latin typeface="Cambria"/>
                <a:cs typeface="Cambria"/>
              </a:rPr>
              <a:t>tutti</a:t>
            </a:r>
            <a:r>
              <a:rPr lang="en-US" spc="-1" dirty="0">
                <a:solidFill>
                  <a:srgbClr val="0070C0"/>
                </a:solidFill>
                <a:latin typeface="Cambria"/>
                <a:cs typeface="Cambria"/>
              </a:rPr>
              <a:t> </a:t>
            </a:r>
            <a:r>
              <a:rPr lang="en-US" spc="-1" dirty="0" err="1">
                <a:solidFill>
                  <a:srgbClr val="0070C0"/>
                </a:solidFill>
                <a:latin typeface="Cambria"/>
                <a:cs typeface="Cambria"/>
              </a:rPr>
              <a:t>i</a:t>
            </a:r>
            <a:r>
              <a:rPr lang="en-US" spc="-1" dirty="0">
                <a:solidFill>
                  <a:srgbClr val="0070C0"/>
                </a:solidFill>
                <a:latin typeface="Cambria"/>
                <a:cs typeface="Cambria"/>
              </a:rPr>
              <a:t> WP </a:t>
            </a:r>
            <a:r>
              <a:rPr lang="en-US" spc="-1" dirty="0" err="1">
                <a:solidFill>
                  <a:srgbClr val="0070C0"/>
                </a:solidFill>
                <a:latin typeface="Cambria"/>
                <a:cs typeface="Cambria"/>
              </a:rPr>
              <a:t>nei</a:t>
            </a:r>
            <a:r>
              <a:rPr lang="en-US" spc="-1" dirty="0">
                <a:solidFill>
                  <a:srgbClr val="0070C0"/>
                </a:solidFill>
                <a:latin typeface="Cambria"/>
                <a:cs typeface="Cambria"/>
              </a:rPr>
              <a:t> </a:t>
            </a:r>
            <a:r>
              <a:rPr lang="en-US" spc="-1" dirty="0" err="1">
                <a:solidFill>
                  <a:srgbClr val="0070C0"/>
                </a:solidFill>
                <a:latin typeface="Cambria"/>
                <a:cs typeface="Cambria"/>
              </a:rPr>
              <a:t>quali</a:t>
            </a:r>
            <a:r>
              <a:rPr lang="en-US" spc="-1" dirty="0">
                <a:solidFill>
                  <a:srgbClr val="0070C0"/>
                </a:solidFill>
                <a:latin typeface="Cambria"/>
                <a:cs typeface="Cambria"/>
              </a:rPr>
              <a:t> la </a:t>
            </a:r>
            <a:r>
              <a:rPr lang="en-US" spc="-1" dirty="0" err="1">
                <a:solidFill>
                  <a:srgbClr val="0070C0"/>
                </a:solidFill>
                <a:latin typeface="Cambria"/>
                <a:cs typeface="Cambria"/>
              </a:rPr>
              <a:t>risorsa</a:t>
            </a:r>
            <a:r>
              <a:rPr lang="en-US" spc="-1" dirty="0">
                <a:solidFill>
                  <a:srgbClr val="0070C0"/>
                </a:solidFill>
                <a:latin typeface="Cambria"/>
                <a:cs typeface="Cambria"/>
              </a:rPr>
              <a:t> </a:t>
            </a:r>
            <a:r>
              <a:rPr lang="en-US" spc="-1" dirty="0" err="1">
                <a:solidFill>
                  <a:srgbClr val="0070C0"/>
                </a:solidFill>
                <a:latin typeface="Cambria"/>
                <a:cs typeface="Cambria"/>
              </a:rPr>
              <a:t>deve</a:t>
            </a:r>
            <a:r>
              <a:rPr lang="en-US" spc="-1" dirty="0">
                <a:solidFill>
                  <a:srgbClr val="0070C0"/>
                </a:solidFill>
                <a:latin typeface="Cambria"/>
                <a:cs typeface="Cambria"/>
              </a:rPr>
              <a:t> </a:t>
            </a:r>
            <a:r>
              <a:rPr lang="en-US" spc="-1" dirty="0" err="1" smtClean="0">
                <a:solidFill>
                  <a:srgbClr val="0070C0"/>
                </a:solidFill>
                <a:latin typeface="Cambria"/>
                <a:cs typeface="Cambria"/>
              </a:rPr>
              <a:t>rendicontare</a:t>
            </a:r>
            <a:r>
              <a:rPr lang="en-US" spc="-1" dirty="0" smtClean="0">
                <a:solidFill>
                  <a:srgbClr val="0070C0"/>
                </a:solidFill>
                <a:latin typeface="Cambria"/>
                <a:cs typeface="Cambria"/>
              </a:rPr>
              <a:t>.</a:t>
            </a:r>
            <a:endParaRPr lang="en-US" spc="-1" dirty="0">
              <a:latin typeface="Cambria"/>
              <a:cs typeface="Cambria"/>
            </a:endParaRPr>
          </a:p>
          <a:p>
            <a:pPr marL="343080" indent="-342720" algn="just">
              <a:lnSpc>
                <a:spcPct val="100000"/>
              </a:lnSpc>
              <a:spcBef>
                <a:spcPts val="561"/>
              </a:spcBef>
              <a:buClr>
                <a:srgbClr val="0070C0"/>
              </a:buClr>
              <a:buFont typeface="Arial"/>
              <a:buChar char="•"/>
            </a:pPr>
            <a:endParaRPr lang="it-IT" b="0" strike="noStrike" spc="-1" dirty="0">
              <a:solidFill>
                <a:srgbClr val="000000"/>
              </a:solidFill>
              <a:latin typeface="Cambria"/>
              <a:cs typeface="Cambria"/>
            </a:endParaRPr>
          </a:p>
        </p:txBody>
      </p:sp>
      <p:pic>
        <p:nvPicPr>
          <p:cNvPr id="385" name="Immagine 1"/>
          <p:cNvPicPr/>
          <p:nvPr/>
        </p:nvPicPr>
        <p:blipFill>
          <a:blip r:embed="rId2"/>
          <a:stretch/>
        </p:blipFill>
        <p:spPr>
          <a:xfrm>
            <a:off x="468360" y="3402468"/>
            <a:ext cx="8016120" cy="2182564"/>
          </a:xfrm>
          <a:prstGeom prst="rect">
            <a:avLst/>
          </a:prstGeom>
          <a:ln>
            <a:noFill/>
          </a:ln>
        </p:spPr>
      </p:pic>
      <p:sp>
        <p:nvSpPr>
          <p:cNvPr id="7" name="TextShape 2"/>
          <p:cNvSpPr txBox="1"/>
          <p:nvPr/>
        </p:nvSpPr>
        <p:spPr>
          <a:xfrm>
            <a:off x="313045" y="1000076"/>
            <a:ext cx="8205480" cy="777600"/>
          </a:xfrm>
          <a:prstGeom prst="rect">
            <a:avLst/>
          </a:prstGeom>
          <a:noFill/>
          <a:ln>
            <a:noFill/>
          </a:ln>
        </p:spPr>
        <p:txBody>
          <a:bodyPr anchor="ctr"/>
          <a:lstStyle/>
          <a:p>
            <a:pPr algn="ctr">
              <a:lnSpc>
                <a:spcPct val="100000"/>
              </a:lnSpc>
            </a:pPr>
            <a:r>
              <a:rPr lang="it-IT" sz="2800" b="1" u="sng" strike="noStrike" spc="-1" dirty="0">
                <a:solidFill>
                  <a:srgbClr val="376092"/>
                </a:solidFill>
                <a:latin typeface="Athelas Regular"/>
                <a:ea typeface="Gill Sans MT"/>
                <a:cs typeface="Athelas Regular"/>
              </a:rPr>
              <a:t>Come si </a:t>
            </a:r>
            <a:r>
              <a:rPr lang="it-IT" sz="2800" b="1" u="sng" strike="noStrike" spc="-1" dirty="0" smtClean="0">
                <a:solidFill>
                  <a:srgbClr val="376092"/>
                </a:solidFill>
                <a:latin typeface="Athelas Regular"/>
                <a:ea typeface="Gill Sans MT"/>
                <a:cs typeface="Athelas Regular"/>
              </a:rPr>
              <a:t>gestiscono i Work Package (3)</a:t>
            </a:r>
            <a:endParaRPr lang="it-IT" sz="2800" b="1" u="sng" strike="noStrike" spc="-1" dirty="0">
              <a:solidFill>
                <a:srgbClr val="376092"/>
              </a:solidFill>
              <a:latin typeface="Athelas Regular"/>
              <a:cs typeface="Athelas Regular"/>
            </a:endParaRPr>
          </a:p>
        </p:txBody>
      </p:sp>
      <p:sp>
        <p:nvSpPr>
          <p:cNvPr id="8" name="CasellaDiTesto 7"/>
          <p:cNvSpPr txBox="1"/>
          <p:nvPr/>
        </p:nvSpPr>
        <p:spPr>
          <a:xfrm>
            <a:off x="7841174" y="0"/>
            <a:ext cx="1364476" cy="369332"/>
          </a:xfrm>
          <a:prstGeom prst="rect">
            <a:avLst/>
          </a:prstGeom>
          <a:noFill/>
        </p:spPr>
        <p:txBody>
          <a:bodyPr wrap="none" rtlCol="0">
            <a:spAutoFit/>
          </a:bodyPr>
          <a:lstStyle/>
          <a:p>
            <a:r>
              <a:rPr lang="it-IT" dirty="0" smtClean="0">
                <a:solidFill>
                  <a:schemeClr val="tx2">
                    <a:lumMod val="75000"/>
                  </a:schemeClr>
                </a:solidFill>
                <a:latin typeface="Colonna MT"/>
                <a:cs typeface="Colonna MT"/>
              </a:rPr>
              <a:t>TIMESHEET</a:t>
            </a:r>
          </a:p>
        </p:txBody>
      </p:sp>
      <p:pic>
        <p:nvPicPr>
          <p:cNvPr id="9" name="Immagine 8" descr="Schermata 2020-12-08 alle 12.50.0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21313" cy="1110285"/>
          </a:xfrm>
          <a:prstGeom prst="rect">
            <a:avLst/>
          </a:prstGeom>
        </p:spPr>
      </p:pic>
      <p:pic>
        <p:nvPicPr>
          <p:cNvPr id="10" name="Immagine 6"/>
          <p:cNvPicPr/>
          <p:nvPr/>
        </p:nvPicPr>
        <p:blipFill>
          <a:blip r:embed="rId4"/>
          <a:stretch/>
        </p:blipFill>
        <p:spPr>
          <a:xfrm>
            <a:off x="6978600" y="49316"/>
            <a:ext cx="1044429" cy="950760"/>
          </a:xfrm>
          <a:prstGeom prst="rect">
            <a:avLst/>
          </a:prstGeom>
          <a:ln>
            <a:noFill/>
          </a:ln>
        </p:spPr>
      </p:pic>
      <p:pic>
        <p:nvPicPr>
          <p:cNvPr id="11" name="Picture 27"/>
          <p:cNvPicPr/>
          <p:nvPr/>
        </p:nvPicPr>
        <p:blipFill>
          <a:blip r:embed="rId5"/>
          <a:stretch/>
        </p:blipFill>
        <p:spPr>
          <a:xfrm>
            <a:off x="1221313" y="200289"/>
            <a:ext cx="985700" cy="909996"/>
          </a:xfrm>
          <a:prstGeom prst="rect">
            <a:avLst/>
          </a:prstGeom>
          <a:ln w="9360">
            <a:noFill/>
          </a:ln>
        </p:spPr>
      </p:pic>
      <p:sp>
        <p:nvSpPr>
          <p:cNvPr id="12" name="Rettangolo 11"/>
          <p:cNvSpPr/>
          <p:nvPr/>
        </p:nvSpPr>
        <p:spPr>
          <a:xfrm>
            <a:off x="1361714" y="4311480"/>
            <a:ext cx="560039" cy="10872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950023049"/>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 name="TextShape 1"/>
          <p:cNvSpPr txBox="1"/>
          <p:nvPr/>
        </p:nvSpPr>
        <p:spPr>
          <a:xfrm>
            <a:off x="879316" y="1793688"/>
            <a:ext cx="7073184" cy="1309727"/>
          </a:xfrm>
          <a:prstGeom prst="rect">
            <a:avLst/>
          </a:prstGeom>
          <a:gradFill rotWithShape="0">
            <a:gsLst>
              <a:gs pos="0">
                <a:srgbClr val="BFD4FE"/>
              </a:gs>
              <a:gs pos="100000">
                <a:srgbClr val="E5EFFF"/>
              </a:gs>
            </a:gsLst>
            <a:lin ang="16200000"/>
          </a:gradFill>
          <a:ln w="9360">
            <a:solidFill>
              <a:srgbClr val="4A7EBB"/>
            </a:solidFill>
            <a:round/>
          </a:ln>
        </p:spPr>
        <p:txBody>
          <a:bodyPr lIns="90000" tIns="45000" rIns="90000" bIns="45000"/>
          <a:lstStyle/>
          <a:p>
            <a:pPr marL="343080" indent="-342720" algn="just">
              <a:spcBef>
                <a:spcPts val="561"/>
              </a:spcBef>
              <a:buClr>
                <a:srgbClr val="0070C0"/>
              </a:buClr>
              <a:buFont typeface="Arial"/>
              <a:buChar char="•"/>
            </a:pPr>
            <a:r>
              <a:rPr lang="it-IT" sz="2000" b="0" strike="noStrike" spc="-1" dirty="0" smtClean="0">
                <a:solidFill>
                  <a:srgbClr val="0070C0"/>
                </a:solidFill>
                <a:latin typeface="Cambria"/>
                <a:cs typeface="Cambria"/>
              </a:rPr>
              <a:t>Restando nel </a:t>
            </a:r>
            <a:r>
              <a:rPr lang="it-IT" sz="2000" b="0" strike="noStrike" spc="-1" dirty="0" err="1" smtClean="0">
                <a:solidFill>
                  <a:srgbClr val="0070C0"/>
                </a:solidFill>
                <a:latin typeface="Cambria"/>
                <a:cs typeface="Cambria"/>
              </a:rPr>
              <a:t>tab</a:t>
            </a:r>
            <a:r>
              <a:rPr lang="it-IT" sz="2000" b="0" strike="noStrike" spc="-1" dirty="0" smtClean="0">
                <a:solidFill>
                  <a:srgbClr val="0070C0"/>
                </a:solidFill>
                <a:latin typeface="Cambria"/>
                <a:cs typeface="Cambria"/>
              </a:rPr>
              <a:t> *Risorse umane è possibile inoltre mappare in automatico la singola risorsa su tutti i WP </a:t>
            </a:r>
            <a:r>
              <a:rPr lang="it-IT" sz="2000" spc="-1" dirty="0">
                <a:solidFill>
                  <a:srgbClr val="0070C0"/>
                </a:solidFill>
                <a:latin typeface="Cambria"/>
                <a:cs typeface="Cambria"/>
              </a:rPr>
              <a:t>presenti sul </a:t>
            </a:r>
            <a:r>
              <a:rPr lang="it-IT" sz="2000" spc="-1" dirty="0" smtClean="0">
                <a:solidFill>
                  <a:srgbClr val="0070C0"/>
                </a:solidFill>
                <a:latin typeface="Cambria"/>
                <a:cs typeface="Cambria"/>
              </a:rPr>
              <a:t>progetto</a:t>
            </a:r>
            <a:r>
              <a:rPr lang="it-IT" sz="2000" spc="-1" dirty="0" smtClean="0">
                <a:solidFill>
                  <a:srgbClr val="000000"/>
                </a:solidFill>
                <a:latin typeface="Cambria"/>
                <a:cs typeface="Cambria"/>
              </a:rPr>
              <a:t>, </a:t>
            </a:r>
            <a:r>
              <a:rPr lang="it-IT" sz="2000" b="0" strike="noStrike" spc="-1" dirty="0" smtClean="0">
                <a:solidFill>
                  <a:srgbClr val="0070C0"/>
                </a:solidFill>
                <a:latin typeface="Cambria"/>
                <a:cs typeface="Cambria"/>
              </a:rPr>
              <a:t>cliccando </a:t>
            </a:r>
            <a:r>
              <a:rPr lang="it-IT" sz="2000" spc="-1" dirty="0" smtClean="0">
                <a:solidFill>
                  <a:srgbClr val="0070C0"/>
                </a:solidFill>
                <a:latin typeface="Cambria"/>
                <a:cs typeface="Cambria"/>
              </a:rPr>
              <a:t>su</a:t>
            </a:r>
            <a:r>
              <a:rPr lang="it-IT" sz="2000" b="0" strike="noStrike" spc="-1" dirty="0" smtClean="0">
                <a:solidFill>
                  <a:srgbClr val="0070C0"/>
                </a:solidFill>
                <a:latin typeface="Cambria"/>
                <a:cs typeface="Cambria"/>
              </a:rPr>
              <a:t>l </a:t>
            </a:r>
            <a:r>
              <a:rPr lang="it-IT" sz="2000" b="0" strike="noStrike" spc="-1" dirty="0">
                <a:solidFill>
                  <a:srgbClr val="0070C0"/>
                </a:solidFill>
                <a:latin typeface="Cambria"/>
                <a:cs typeface="Cambria"/>
              </a:rPr>
              <a:t>tasto «Associa </a:t>
            </a:r>
            <a:r>
              <a:rPr lang="it-IT" sz="2000" b="0" strike="noStrike" spc="-1" dirty="0" smtClean="0">
                <a:solidFill>
                  <a:srgbClr val="0070C0"/>
                </a:solidFill>
                <a:latin typeface="Cambria"/>
                <a:cs typeface="Cambria"/>
              </a:rPr>
              <a:t>tutti i WP» </a:t>
            </a:r>
            <a:r>
              <a:rPr lang="it-IT" sz="2000" b="0" strike="noStrike" spc="-1" dirty="0">
                <a:solidFill>
                  <a:srgbClr val="0070C0"/>
                </a:solidFill>
                <a:latin typeface="Cambria"/>
                <a:cs typeface="Cambria"/>
              </a:rPr>
              <a:t>nella scheda WP e </a:t>
            </a:r>
            <a:r>
              <a:rPr lang="it-IT" sz="2000" b="0" strike="noStrike" spc="-1" dirty="0" smtClean="0">
                <a:solidFill>
                  <a:srgbClr val="0070C0"/>
                </a:solidFill>
                <a:latin typeface="Cambria"/>
                <a:cs typeface="Cambria"/>
              </a:rPr>
              <a:t>Task (2° caso)</a:t>
            </a:r>
            <a:endParaRPr lang="it-IT" sz="2000" spc="-1" dirty="0">
              <a:solidFill>
                <a:srgbClr val="000000"/>
              </a:solidFill>
              <a:latin typeface="Cambria"/>
              <a:cs typeface="Cambria"/>
            </a:endParaRPr>
          </a:p>
        </p:txBody>
      </p:sp>
      <p:sp>
        <p:nvSpPr>
          <p:cNvPr id="8" name="TextShape 2"/>
          <p:cNvSpPr txBox="1"/>
          <p:nvPr/>
        </p:nvSpPr>
        <p:spPr>
          <a:xfrm>
            <a:off x="385989" y="1016089"/>
            <a:ext cx="8205480" cy="777600"/>
          </a:xfrm>
          <a:prstGeom prst="rect">
            <a:avLst/>
          </a:prstGeom>
          <a:noFill/>
          <a:ln>
            <a:noFill/>
          </a:ln>
        </p:spPr>
        <p:txBody>
          <a:bodyPr anchor="ctr"/>
          <a:lstStyle/>
          <a:p>
            <a:pPr algn="ctr">
              <a:lnSpc>
                <a:spcPct val="100000"/>
              </a:lnSpc>
            </a:pPr>
            <a:r>
              <a:rPr lang="it-IT" sz="2800" b="1" u="sng" strike="noStrike" spc="-1" dirty="0">
                <a:solidFill>
                  <a:srgbClr val="376092"/>
                </a:solidFill>
                <a:latin typeface="Athelas Regular"/>
                <a:ea typeface="Gill Sans MT"/>
                <a:cs typeface="Athelas Regular"/>
              </a:rPr>
              <a:t>Come si </a:t>
            </a:r>
            <a:r>
              <a:rPr lang="it-IT" sz="2800" b="1" u="sng" strike="noStrike" spc="-1" dirty="0" smtClean="0">
                <a:solidFill>
                  <a:srgbClr val="376092"/>
                </a:solidFill>
                <a:latin typeface="Athelas Regular"/>
                <a:ea typeface="Gill Sans MT"/>
                <a:cs typeface="Athelas Regular"/>
              </a:rPr>
              <a:t>gestiscono i Work Package (4)</a:t>
            </a:r>
            <a:endParaRPr lang="it-IT" sz="2800" b="1" u="sng" strike="noStrike" spc="-1" dirty="0">
              <a:solidFill>
                <a:srgbClr val="376092"/>
              </a:solidFill>
              <a:latin typeface="Athelas Regular"/>
              <a:cs typeface="Athelas Regular"/>
            </a:endParaRPr>
          </a:p>
        </p:txBody>
      </p:sp>
      <p:sp>
        <p:nvSpPr>
          <p:cNvPr id="9" name="CasellaDiTesto 8"/>
          <p:cNvSpPr txBox="1"/>
          <p:nvPr/>
        </p:nvSpPr>
        <p:spPr>
          <a:xfrm>
            <a:off x="7841174" y="0"/>
            <a:ext cx="1364476" cy="369332"/>
          </a:xfrm>
          <a:prstGeom prst="rect">
            <a:avLst/>
          </a:prstGeom>
          <a:noFill/>
        </p:spPr>
        <p:txBody>
          <a:bodyPr wrap="none" rtlCol="0">
            <a:spAutoFit/>
          </a:bodyPr>
          <a:lstStyle/>
          <a:p>
            <a:r>
              <a:rPr lang="it-IT" dirty="0" smtClean="0">
                <a:solidFill>
                  <a:schemeClr val="tx2">
                    <a:lumMod val="75000"/>
                  </a:schemeClr>
                </a:solidFill>
                <a:latin typeface="Colonna MT"/>
                <a:cs typeface="Colonna MT"/>
              </a:rPr>
              <a:t>TIMESHEET</a:t>
            </a:r>
          </a:p>
        </p:txBody>
      </p:sp>
      <p:pic>
        <p:nvPicPr>
          <p:cNvPr id="10" name="Immagine 9" descr="Schermata 2020-12-08 alle 12.50.05.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1313" cy="1110285"/>
          </a:xfrm>
          <a:prstGeom prst="rect">
            <a:avLst/>
          </a:prstGeom>
        </p:spPr>
      </p:pic>
      <p:pic>
        <p:nvPicPr>
          <p:cNvPr id="11" name="Immagine 6"/>
          <p:cNvPicPr/>
          <p:nvPr/>
        </p:nvPicPr>
        <p:blipFill>
          <a:blip r:embed="rId3"/>
          <a:stretch/>
        </p:blipFill>
        <p:spPr>
          <a:xfrm>
            <a:off x="6978600" y="49316"/>
            <a:ext cx="1044429" cy="950760"/>
          </a:xfrm>
          <a:prstGeom prst="rect">
            <a:avLst/>
          </a:prstGeom>
          <a:ln>
            <a:noFill/>
          </a:ln>
        </p:spPr>
      </p:pic>
      <p:pic>
        <p:nvPicPr>
          <p:cNvPr id="12" name="Picture 27"/>
          <p:cNvPicPr/>
          <p:nvPr/>
        </p:nvPicPr>
        <p:blipFill>
          <a:blip r:embed="rId4"/>
          <a:stretch/>
        </p:blipFill>
        <p:spPr>
          <a:xfrm>
            <a:off x="1221313" y="200289"/>
            <a:ext cx="985700" cy="909996"/>
          </a:xfrm>
          <a:prstGeom prst="rect">
            <a:avLst/>
          </a:prstGeom>
          <a:ln w="9360">
            <a:noFill/>
          </a:ln>
        </p:spPr>
      </p:pic>
      <p:pic>
        <p:nvPicPr>
          <p:cNvPr id="13" name="Immagine 2"/>
          <p:cNvPicPr/>
          <p:nvPr/>
        </p:nvPicPr>
        <p:blipFill>
          <a:blip r:embed="rId5"/>
          <a:stretch/>
        </p:blipFill>
        <p:spPr>
          <a:xfrm>
            <a:off x="879316" y="3103416"/>
            <a:ext cx="7017769" cy="1680598"/>
          </a:xfrm>
          <a:prstGeom prst="rect">
            <a:avLst/>
          </a:prstGeom>
          <a:ln>
            <a:noFill/>
          </a:ln>
        </p:spPr>
      </p:pic>
      <p:sp>
        <p:nvSpPr>
          <p:cNvPr id="14" name="CustomShape 3"/>
          <p:cNvSpPr/>
          <p:nvPr/>
        </p:nvSpPr>
        <p:spPr>
          <a:xfrm>
            <a:off x="879316" y="4834513"/>
            <a:ext cx="7143713" cy="788768"/>
          </a:xfrm>
          <a:prstGeom prst="rect">
            <a:avLst/>
          </a:prstGeom>
          <a:ln>
            <a:solidFill>
              <a:srgbClr val="4A7EBB"/>
            </a:solidFill>
            <a:round/>
          </a:ln>
          <a:effectLst>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p:style>
        <p:txBody>
          <a:bodyPr lIns="90000" tIns="45000" rIns="90000" bIns="45000"/>
          <a:lstStyle/>
          <a:p>
            <a:pPr marL="343080" indent="-342720" algn="just">
              <a:lnSpc>
                <a:spcPct val="100000"/>
              </a:lnSpc>
              <a:spcBef>
                <a:spcPts val="561"/>
              </a:spcBef>
              <a:buClr>
                <a:srgbClr val="0070C0"/>
              </a:buClr>
              <a:buFont typeface="Arial"/>
              <a:buChar char="•"/>
            </a:pPr>
            <a:r>
              <a:rPr lang="en-US" sz="2000" b="0" strike="noStrike" spc="-1" dirty="0" err="1">
                <a:solidFill>
                  <a:srgbClr val="0070C0"/>
                </a:solidFill>
                <a:latin typeface="Cambria"/>
                <a:cs typeface="Cambria"/>
              </a:rPr>
              <a:t>Terminata</a:t>
            </a:r>
            <a:r>
              <a:rPr lang="en-US" sz="2000" b="0" strike="noStrike" spc="-1" dirty="0">
                <a:solidFill>
                  <a:srgbClr val="0070C0"/>
                </a:solidFill>
                <a:latin typeface="Cambria"/>
                <a:cs typeface="Cambria"/>
              </a:rPr>
              <a:t> </a:t>
            </a:r>
            <a:r>
              <a:rPr lang="en-US" sz="2000" b="0" strike="noStrike" spc="-1" dirty="0" err="1">
                <a:solidFill>
                  <a:srgbClr val="0070C0"/>
                </a:solidFill>
                <a:latin typeface="Cambria"/>
                <a:cs typeface="Cambria"/>
              </a:rPr>
              <a:t>l’operazione</a:t>
            </a:r>
            <a:r>
              <a:rPr lang="en-US" sz="2000" b="0" strike="noStrike" spc="-1" dirty="0">
                <a:solidFill>
                  <a:srgbClr val="0070C0"/>
                </a:solidFill>
                <a:latin typeface="Cambria"/>
                <a:cs typeface="Cambria"/>
              </a:rPr>
              <a:t> di </a:t>
            </a:r>
            <a:r>
              <a:rPr lang="en-US" sz="2000" b="0" strike="noStrike" spc="-1" dirty="0" err="1" smtClean="0">
                <a:solidFill>
                  <a:srgbClr val="0070C0"/>
                </a:solidFill>
                <a:latin typeface="Cambria"/>
                <a:cs typeface="Cambria"/>
              </a:rPr>
              <a:t>mappatura</a:t>
            </a:r>
            <a:r>
              <a:rPr lang="en-US" sz="2000" b="0" strike="noStrike" spc="-1" dirty="0" smtClean="0">
                <a:solidFill>
                  <a:srgbClr val="0070C0"/>
                </a:solidFill>
                <a:latin typeface="Cambria"/>
                <a:cs typeface="Cambria"/>
              </a:rPr>
              <a:t>, </a:t>
            </a:r>
            <a:r>
              <a:rPr lang="en-US" sz="2000" b="0" strike="noStrike" spc="-1" dirty="0" err="1">
                <a:solidFill>
                  <a:srgbClr val="0070C0"/>
                </a:solidFill>
                <a:latin typeface="Cambria"/>
                <a:cs typeface="Cambria"/>
              </a:rPr>
              <a:t>cliccare</a:t>
            </a:r>
            <a:r>
              <a:rPr lang="en-US" sz="2000" b="0" strike="noStrike" spc="-1" dirty="0">
                <a:solidFill>
                  <a:srgbClr val="0070C0"/>
                </a:solidFill>
                <a:latin typeface="Cambria"/>
                <a:cs typeface="Cambria"/>
              </a:rPr>
              <a:t> </a:t>
            </a:r>
            <a:r>
              <a:rPr lang="en-US" sz="2000" b="0" strike="noStrike" spc="-1" dirty="0" err="1">
                <a:solidFill>
                  <a:srgbClr val="0070C0"/>
                </a:solidFill>
                <a:latin typeface="Cambria"/>
                <a:cs typeface="Cambria"/>
              </a:rPr>
              <a:t>su</a:t>
            </a:r>
            <a:r>
              <a:rPr lang="en-US" sz="2000" b="0" strike="noStrike" spc="-1" dirty="0">
                <a:solidFill>
                  <a:srgbClr val="0070C0"/>
                </a:solidFill>
                <a:latin typeface="Cambria"/>
                <a:cs typeface="Cambria"/>
              </a:rPr>
              <a:t> </a:t>
            </a:r>
            <a:r>
              <a:rPr lang="en-US" sz="2000" b="0" strike="noStrike" spc="-1" dirty="0" smtClean="0">
                <a:solidFill>
                  <a:srgbClr val="0070C0"/>
                </a:solidFill>
                <a:latin typeface="Cambria"/>
                <a:cs typeface="Cambria"/>
              </a:rPr>
              <a:t>Applica e poi «</a:t>
            </a:r>
            <a:r>
              <a:rPr lang="en-US" sz="2000" b="0" strike="noStrike" spc="-1" dirty="0" err="1">
                <a:solidFill>
                  <a:srgbClr val="0070C0"/>
                </a:solidFill>
                <a:latin typeface="Cambria"/>
                <a:cs typeface="Cambria"/>
              </a:rPr>
              <a:t>Ritorna</a:t>
            </a:r>
            <a:r>
              <a:rPr lang="en-US" sz="2000" b="0" strike="noStrike" spc="-1" dirty="0">
                <a:solidFill>
                  <a:srgbClr val="0070C0"/>
                </a:solidFill>
                <a:latin typeface="Cambria"/>
                <a:cs typeface="Cambria"/>
              </a:rPr>
              <a:t> al </a:t>
            </a:r>
            <a:r>
              <a:rPr lang="en-US" sz="2000" b="0" strike="noStrike" spc="-1" dirty="0" err="1">
                <a:solidFill>
                  <a:srgbClr val="0070C0"/>
                </a:solidFill>
                <a:latin typeface="Cambria"/>
                <a:cs typeface="Cambria"/>
              </a:rPr>
              <a:t>progetto</a:t>
            </a:r>
            <a:r>
              <a:rPr lang="en-US" sz="2000" b="0" strike="noStrike" spc="-1" dirty="0">
                <a:solidFill>
                  <a:srgbClr val="0070C0"/>
                </a:solidFill>
                <a:latin typeface="Cambria"/>
                <a:cs typeface="Cambria"/>
              </a:rPr>
              <a:t>»</a:t>
            </a:r>
            <a:endParaRPr lang="en-US" sz="2000" b="0" strike="noStrike" spc="-1" dirty="0">
              <a:latin typeface="Cambria"/>
              <a:cs typeface="Cambria"/>
            </a:endParaRPr>
          </a:p>
        </p:txBody>
      </p:sp>
      <p:pic>
        <p:nvPicPr>
          <p:cNvPr id="15" name="Immagine 6"/>
          <p:cNvPicPr/>
          <p:nvPr/>
        </p:nvPicPr>
        <p:blipFill>
          <a:blip r:embed="rId6"/>
          <a:stretch/>
        </p:blipFill>
        <p:spPr>
          <a:xfrm>
            <a:off x="1655840" y="5713374"/>
            <a:ext cx="4497543" cy="1104480"/>
          </a:xfrm>
          <a:prstGeom prst="rect">
            <a:avLst/>
          </a:prstGeom>
          <a:ln>
            <a:noFill/>
          </a:ln>
        </p:spPr>
      </p:pic>
    </p:spTree>
    <p:extLst>
      <p:ext uri="{BB962C8B-B14F-4D97-AF65-F5344CB8AC3E}">
        <p14:creationId xmlns:p14="http://schemas.microsoft.com/office/powerpoint/2010/main" val="979444103"/>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295913" y="953016"/>
            <a:ext cx="8205480" cy="777600"/>
          </a:xfrm>
          <a:prstGeom prst="rect">
            <a:avLst/>
          </a:prstGeom>
          <a:noFill/>
          <a:ln>
            <a:noFill/>
          </a:ln>
        </p:spPr>
        <p:txBody>
          <a:bodyPr anchor="ctr"/>
          <a:lstStyle/>
          <a:p>
            <a:pPr algn="ctr">
              <a:lnSpc>
                <a:spcPct val="100000"/>
              </a:lnSpc>
            </a:pPr>
            <a:r>
              <a:rPr lang="it-IT" sz="2800" b="1" u="sng" strike="noStrike" spc="-1" dirty="0">
                <a:solidFill>
                  <a:srgbClr val="376092"/>
                </a:solidFill>
                <a:latin typeface="Athelas Regular"/>
                <a:ea typeface="Gill Sans MT"/>
                <a:cs typeface="Athelas Regular"/>
              </a:rPr>
              <a:t>Come si </a:t>
            </a:r>
            <a:r>
              <a:rPr lang="it-IT" sz="2800" b="1" u="sng" strike="noStrike" spc="-1" dirty="0" smtClean="0">
                <a:solidFill>
                  <a:srgbClr val="376092"/>
                </a:solidFill>
                <a:latin typeface="Athelas Regular"/>
                <a:ea typeface="Gill Sans MT"/>
                <a:cs typeface="Athelas Regular"/>
              </a:rPr>
              <a:t>gestiscono i Work Package (5)</a:t>
            </a:r>
            <a:endParaRPr lang="it-IT" sz="2800" b="1" u="sng" strike="noStrike" spc="-1" dirty="0">
              <a:solidFill>
                <a:srgbClr val="376092"/>
              </a:solidFill>
              <a:latin typeface="Athelas Regular"/>
              <a:cs typeface="Athelas Regular"/>
            </a:endParaRPr>
          </a:p>
        </p:txBody>
      </p:sp>
      <p:sp>
        <p:nvSpPr>
          <p:cNvPr id="8" name="CasellaDiTesto 7"/>
          <p:cNvSpPr txBox="1"/>
          <p:nvPr/>
        </p:nvSpPr>
        <p:spPr>
          <a:xfrm>
            <a:off x="7841174" y="0"/>
            <a:ext cx="1364476" cy="369332"/>
          </a:xfrm>
          <a:prstGeom prst="rect">
            <a:avLst/>
          </a:prstGeom>
          <a:noFill/>
        </p:spPr>
        <p:txBody>
          <a:bodyPr wrap="none" rtlCol="0">
            <a:spAutoFit/>
          </a:bodyPr>
          <a:lstStyle/>
          <a:p>
            <a:r>
              <a:rPr lang="it-IT" dirty="0" smtClean="0">
                <a:solidFill>
                  <a:schemeClr val="tx2">
                    <a:lumMod val="75000"/>
                  </a:schemeClr>
                </a:solidFill>
                <a:latin typeface="Colonna MT"/>
                <a:cs typeface="Colonna MT"/>
              </a:rPr>
              <a:t>TIMESHEET</a:t>
            </a:r>
          </a:p>
        </p:txBody>
      </p:sp>
      <p:pic>
        <p:nvPicPr>
          <p:cNvPr id="9" name="Immagine 8" descr="Schermata 2020-12-08 alle 12.50.05.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1313" cy="1110285"/>
          </a:xfrm>
          <a:prstGeom prst="rect">
            <a:avLst/>
          </a:prstGeom>
        </p:spPr>
      </p:pic>
      <p:pic>
        <p:nvPicPr>
          <p:cNvPr id="10" name="Immagine 6"/>
          <p:cNvPicPr/>
          <p:nvPr/>
        </p:nvPicPr>
        <p:blipFill>
          <a:blip r:embed="rId3"/>
          <a:stretch/>
        </p:blipFill>
        <p:spPr>
          <a:xfrm>
            <a:off x="6978600" y="49316"/>
            <a:ext cx="1044429" cy="950760"/>
          </a:xfrm>
          <a:prstGeom prst="rect">
            <a:avLst/>
          </a:prstGeom>
          <a:ln>
            <a:noFill/>
          </a:ln>
        </p:spPr>
      </p:pic>
      <p:pic>
        <p:nvPicPr>
          <p:cNvPr id="11" name="Picture 27"/>
          <p:cNvPicPr/>
          <p:nvPr/>
        </p:nvPicPr>
        <p:blipFill>
          <a:blip r:embed="rId4"/>
          <a:stretch/>
        </p:blipFill>
        <p:spPr>
          <a:xfrm>
            <a:off x="1221313" y="200289"/>
            <a:ext cx="985700" cy="909996"/>
          </a:xfrm>
          <a:prstGeom prst="rect">
            <a:avLst/>
          </a:prstGeom>
          <a:ln w="9360">
            <a:noFill/>
          </a:ln>
        </p:spPr>
      </p:pic>
      <p:pic>
        <p:nvPicPr>
          <p:cNvPr id="12" name="Immagine 1"/>
          <p:cNvPicPr/>
          <p:nvPr/>
        </p:nvPicPr>
        <p:blipFill>
          <a:blip r:embed="rId5"/>
          <a:stretch/>
        </p:blipFill>
        <p:spPr>
          <a:xfrm>
            <a:off x="974044" y="3394280"/>
            <a:ext cx="7048985" cy="875880"/>
          </a:xfrm>
          <a:prstGeom prst="rect">
            <a:avLst/>
          </a:prstGeom>
          <a:ln>
            <a:noFill/>
          </a:ln>
        </p:spPr>
      </p:pic>
      <p:sp>
        <p:nvSpPr>
          <p:cNvPr id="13" name="TextShape 1"/>
          <p:cNvSpPr txBox="1"/>
          <p:nvPr/>
        </p:nvSpPr>
        <p:spPr>
          <a:xfrm>
            <a:off x="974044" y="1889801"/>
            <a:ext cx="7038069" cy="1220112"/>
          </a:xfrm>
          <a:prstGeom prst="rect">
            <a:avLst/>
          </a:prstGeom>
          <a:gradFill rotWithShape="0">
            <a:gsLst>
              <a:gs pos="0">
                <a:srgbClr val="BFD4FE"/>
              </a:gs>
              <a:gs pos="100000">
                <a:srgbClr val="E5EFFF"/>
              </a:gs>
            </a:gsLst>
            <a:lin ang="16200000"/>
          </a:gradFill>
          <a:ln w="9360">
            <a:solidFill>
              <a:srgbClr val="4A7EBB"/>
            </a:solidFill>
            <a:round/>
          </a:ln>
        </p:spPr>
        <p:txBody>
          <a:bodyPr lIns="90000" tIns="45000" rIns="90000" bIns="45000"/>
          <a:lstStyle/>
          <a:p>
            <a:pPr marL="343080" indent="-342720" algn="just">
              <a:spcBef>
                <a:spcPts val="561"/>
              </a:spcBef>
              <a:buClr>
                <a:srgbClr val="0070C0"/>
              </a:buClr>
              <a:buFont typeface="Arial"/>
              <a:buChar char="•"/>
            </a:pPr>
            <a:r>
              <a:rPr lang="it-IT" b="1" strike="noStrike" spc="-1" dirty="0" smtClean="0">
                <a:solidFill>
                  <a:srgbClr val="0070C0"/>
                </a:solidFill>
                <a:latin typeface="Cambria"/>
                <a:cs typeface="Cambria"/>
              </a:rPr>
              <a:t>Se infine si desidera associare il WP a tutte le risorse: si torna nel </a:t>
            </a:r>
            <a:r>
              <a:rPr lang="it-IT" b="1" strike="noStrike" spc="-1" dirty="0" err="1" smtClean="0">
                <a:solidFill>
                  <a:srgbClr val="0070C0"/>
                </a:solidFill>
                <a:latin typeface="Cambria"/>
                <a:cs typeface="Cambria"/>
              </a:rPr>
              <a:t>tab</a:t>
            </a:r>
            <a:r>
              <a:rPr lang="it-IT" b="1" strike="noStrike" spc="-1" dirty="0" smtClean="0">
                <a:solidFill>
                  <a:srgbClr val="0070C0"/>
                </a:solidFill>
                <a:latin typeface="Cambria"/>
                <a:cs typeface="Cambria"/>
              </a:rPr>
              <a:t> *WP/Task, </a:t>
            </a:r>
            <a:r>
              <a:rPr lang="it-IT" strike="noStrike" spc="-1" dirty="0" smtClean="0">
                <a:solidFill>
                  <a:srgbClr val="0070C0"/>
                </a:solidFill>
                <a:latin typeface="Cambria"/>
                <a:cs typeface="Cambria"/>
              </a:rPr>
              <a:t>si</a:t>
            </a:r>
            <a:r>
              <a:rPr lang="it-IT" b="0" strike="noStrike" spc="-1" dirty="0" smtClean="0">
                <a:solidFill>
                  <a:srgbClr val="0070C0"/>
                </a:solidFill>
                <a:latin typeface="Cambria"/>
                <a:cs typeface="Cambria"/>
              </a:rPr>
              <a:t> clicca l’icona “+persone” e si associa il WP selezionato dal menu a tendina </a:t>
            </a:r>
            <a:r>
              <a:rPr lang="it-IT" spc="-1" dirty="0" smtClean="0">
                <a:solidFill>
                  <a:srgbClr val="0070C0"/>
                </a:solidFill>
                <a:latin typeface="Cambria"/>
                <a:cs typeface="Cambria"/>
              </a:rPr>
              <a:t>a tutte le risorse coinvolte nel progetto (3° caso)</a:t>
            </a:r>
            <a:endParaRPr lang="en-US" spc="-1" dirty="0">
              <a:latin typeface="Cambria"/>
              <a:cs typeface="Cambria"/>
            </a:endParaRPr>
          </a:p>
          <a:p>
            <a:pPr marL="343080" indent="-342720" algn="just">
              <a:lnSpc>
                <a:spcPct val="100000"/>
              </a:lnSpc>
              <a:spcBef>
                <a:spcPts val="561"/>
              </a:spcBef>
              <a:buClr>
                <a:srgbClr val="0070C0"/>
              </a:buClr>
              <a:buFont typeface="Arial"/>
              <a:buChar char="•"/>
            </a:pPr>
            <a:endParaRPr lang="it-IT" b="0" strike="noStrike" spc="-1" dirty="0">
              <a:solidFill>
                <a:srgbClr val="000000"/>
              </a:solidFill>
              <a:latin typeface="Cambria"/>
              <a:cs typeface="Cambria"/>
            </a:endParaRPr>
          </a:p>
        </p:txBody>
      </p:sp>
      <p:pic>
        <p:nvPicPr>
          <p:cNvPr id="14" name="Immagine 3"/>
          <p:cNvPicPr/>
          <p:nvPr/>
        </p:nvPicPr>
        <p:blipFill>
          <a:blip r:embed="rId6"/>
          <a:stretch/>
        </p:blipFill>
        <p:spPr>
          <a:xfrm>
            <a:off x="974043" y="5177794"/>
            <a:ext cx="7038070" cy="923400"/>
          </a:xfrm>
          <a:prstGeom prst="rect">
            <a:avLst/>
          </a:prstGeom>
          <a:ln>
            <a:noFill/>
          </a:ln>
        </p:spPr>
      </p:pic>
      <p:sp>
        <p:nvSpPr>
          <p:cNvPr id="15" name="CustomShape 3"/>
          <p:cNvSpPr/>
          <p:nvPr/>
        </p:nvSpPr>
        <p:spPr>
          <a:xfrm>
            <a:off x="974043" y="4622562"/>
            <a:ext cx="7038070" cy="563040"/>
          </a:xfrm>
          <a:prstGeom prst="rect">
            <a:avLst/>
          </a:prstGeom>
          <a:ln>
            <a:solidFill>
              <a:srgbClr val="4A7EBB"/>
            </a:solidFill>
            <a:round/>
          </a:ln>
          <a:effectLst>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p:style>
        <p:txBody>
          <a:bodyPr lIns="90000" tIns="45000" rIns="90000" bIns="45000"/>
          <a:lstStyle/>
          <a:p>
            <a:pPr marL="343080" indent="-342720">
              <a:lnSpc>
                <a:spcPct val="100000"/>
              </a:lnSpc>
              <a:spcBef>
                <a:spcPts val="561"/>
              </a:spcBef>
              <a:buClr>
                <a:srgbClr val="0070C0"/>
              </a:buClr>
              <a:buFont typeface="Arial"/>
              <a:buChar char="•"/>
            </a:pPr>
            <a:r>
              <a:rPr lang="en-US" sz="2000" b="0" strike="noStrike" spc="-1" dirty="0" err="1">
                <a:solidFill>
                  <a:srgbClr val="0070C0"/>
                </a:solidFill>
                <a:latin typeface="Cambria"/>
                <a:cs typeface="Cambria"/>
              </a:rPr>
              <a:t>Confermare</a:t>
            </a:r>
            <a:r>
              <a:rPr lang="en-US" sz="2000" b="0" strike="noStrike" spc="-1" dirty="0">
                <a:solidFill>
                  <a:srgbClr val="0070C0"/>
                </a:solidFill>
                <a:latin typeface="Cambria"/>
                <a:cs typeface="Cambria"/>
              </a:rPr>
              <a:t> per </a:t>
            </a:r>
            <a:r>
              <a:rPr lang="en-US" sz="2000" b="0" strike="noStrike" spc="-1" dirty="0" err="1">
                <a:solidFill>
                  <a:srgbClr val="0070C0"/>
                </a:solidFill>
                <a:latin typeface="Cambria"/>
                <a:cs typeface="Cambria"/>
              </a:rPr>
              <a:t>procedere</a:t>
            </a:r>
            <a:endParaRPr lang="en-US" sz="2000" b="0" strike="noStrike" spc="-1" dirty="0">
              <a:latin typeface="Cambria"/>
              <a:cs typeface="Cambria"/>
            </a:endParaRPr>
          </a:p>
        </p:txBody>
      </p:sp>
    </p:spTree>
    <p:extLst>
      <p:ext uri="{BB962C8B-B14F-4D97-AF65-F5344CB8AC3E}">
        <p14:creationId xmlns:p14="http://schemas.microsoft.com/office/powerpoint/2010/main" val="1454897946"/>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 name="TextShape 1"/>
          <p:cNvSpPr txBox="1"/>
          <p:nvPr/>
        </p:nvSpPr>
        <p:spPr>
          <a:xfrm>
            <a:off x="618960" y="2259628"/>
            <a:ext cx="8205480" cy="958239"/>
          </a:xfrm>
          <a:prstGeom prst="rect">
            <a:avLst/>
          </a:prstGeom>
          <a:gradFill rotWithShape="0">
            <a:gsLst>
              <a:gs pos="0">
                <a:srgbClr val="BFD4FE"/>
              </a:gs>
              <a:gs pos="100000">
                <a:srgbClr val="E5EFFF"/>
              </a:gs>
            </a:gsLst>
            <a:lin ang="16200000"/>
          </a:gradFill>
          <a:ln w="9360">
            <a:solidFill>
              <a:srgbClr val="4A7EBB"/>
            </a:solidFill>
            <a:round/>
          </a:ln>
        </p:spPr>
        <p:txBody>
          <a:bodyPr lIns="90000" tIns="45000" rIns="90000" bIns="45000"/>
          <a:lstStyle/>
          <a:p>
            <a:pPr marL="343080" indent="-342720" algn="just">
              <a:lnSpc>
                <a:spcPct val="100000"/>
              </a:lnSpc>
              <a:spcBef>
                <a:spcPts val="561"/>
              </a:spcBef>
              <a:buClr>
                <a:srgbClr val="0070C0"/>
              </a:buClr>
              <a:buFont typeface="Arial"/>
              <a:buChar char="•"/>
            </a:pPr>
            <a:r>
              <a:rPr lang="it-IT" sz="2000" b="0" strike="noStrike" spc="-1" dirty="0">
                <a:solidFill>
                  <a:srgbClr val="0070C0"/>
                </a:solidFill>
                <a:latin typeface="Cambria"/>
                <a:cs typeface="Cambria"/>
              </a:rPr>
              <a:t>Le date di validità del </a:t>
            </a:r>
            <a:r>
              <a:rPr lang="it-IT" sz="2000" b="0" strike="noStrike" spc="-1" dirty="0" err="1">
                <a:solidFill>
                  <a:srgbClr val="0070C0"/>
                </a:solidFill>
                <a:latin typeface="Cambria"/>
                <a:cs typeface="Cambria"/>
              </a:rPr>
              <a:t>timesheet</a:t>
            </a:r>
            <a:r>
              <a:rPr lang="it-IT" sz="2000" b="0" strike="noStrike" spc="-1" dirty="0">
                <a:solidFill>
                  <a:srgbClr val="0070C0"/>
                </a:solidFill>
                <a:latin typeface="Cambria"/>
                <a:cs typeface="Cambria"/>
              </a:rPr>
              <a:t> si trovano </a:t>
            </a:r>
            <a:r>
              <a:rPr lang="it-IT" sz="2000" b="0" strike="noStrike" spc="-1" dirty="0" smtClean="0">
                <a:solidFill>
                  <a:srgbClr val="0070C0"/>
                </a:solidFill>
                <a:latin typeface="Cambria"/>
                <a:cs typeface="Cambria"/>
              </a:rPr>
              <a:t>nel *Nodo Progetto, campi </a:t>
            </a:r>
            <a:r>
              <a:rPr lang="it-IT" sz="2000" b="0" strike="noStrike" spc="-1" dirty="0">
                <a:solidFill>
                  <a:srgbClr val="0070C0"/>
                </a:solidFill>
                <a:latin typeface="Cambria"/>
                <a:cs typeface="Cambria"/>
              </a:rPr>
              <a:t>«Data Inizio Attività» e «Data Fine Attività»</a:t>
            </a:r>
            <a:endParaRPr lang="it-IT" sz="2000" b="0" strike="noStrike" spc="-1" dirty="0">
              <a:solidFill>
                <a:srgbClr val="000000"/>
              </a:solidFill>
              <a:latin typeface="Cambria"/>
              <a:cs typeface="Cambria"/>
            </a:endParaRPr>
          </a:p>
          <a:p>
            <a:pPr algn="just">
              <a:lnSpc>
                <a:spcPct val="100000"/>
              </a:lnSpc>
              <a:spcBef>
                <a:spcPts val="641"/>
              </a:spcBef>
            </a:pPr>
            <a:endParaRPr lang="it-IT" sz="2000" b="0" strike="noStrike" spc="-1" dirty="0">
              <a:solidFill>
                <a:srgbClr val="000000"/>
              </a:solidFill>
              <a:latin typeface="Cambria"/>
              <a:cs typeface="Cambria"/>
            </a:endParaRPr>
          </a:p>
          <a:p>
            <a:pPr algn="just">
              <a:lnSpc>
                <a:spcPct val="100000"/>
              </a:lnSpc>
              <a:spcBef>
                <a:spcPts val="641"/>
              </a:spcBef>
            </a:pPr>
            <a:endParaRPr lang="it-IT" sz="2000" b="0" strike="noStrike" spc="-1" dirty="0">
              <a:solidFill>
                <a:srgbClr val="000000"/>
              </a:solidFill>
              <a:latin typeface="Cambria"/>
              <a:cs typeface="Cambria"/>
            </a:endParaRPr>
          </a:p>
        </p:txBody>
      </p:sp>
      <p:sp>
        <p:nvSpPr>
          <p:cNvPr id="401" name="CustomShape 3"/>
          <p:cNvSpPr/>
          <p:nvPr/>
        </p:nvSpPr>
        <p:spPr>
          <a:xfrm>
            <a:off x="618960" y="4210962"/>
            <a:ext cx="8205480" cy="1078174"/>
          </a:xfrm>
          <a:prstGeom prst="rect">
            <a:avLst/>
          </a:prstGeom>
          <a:ln>
            <a:solidFill>
              <a:srgbClr val="4A7EBB"/>
            </a:solidFill>
            <a:round/>
          </a:ln>
          <a:effectLst>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p:style>
        <p:txBody>
          <a:bodyPr lIns="90000" tIns="45000" rIns="90000" bIns="45000"/>
          <a:lstStyle/>
          <a:p>
            <a:pPr marL="343080" indent="-342720" algn="just">
              <a:lnSpc>
                <a:spcPct val="100000"/>
              </a:lnSpc>
              <a:spcBef>
                <a:spcPts val="561"/>
              </a:spcBef>
              <a:buClr>
                <a:srgbClr val="0070C0"/>
              </a:buClr>
              <a:buFont typeface="Arial"/>
              <a:buChar char="•"/>
            </a:pPr>
            <a:r>
              <a:rPr lang="en-US" sz="2000" b="0" strike="noStrike" spc="-1" dirty="0">
                <a:solidFill>
                  <a:srgbClr val="0070C0"/>
                </a:solidFill>
                <a:latin typeface="Cambria"/>
                <a:cs typeface="Cambria"/>
              </a:rPr>
              <a:t>Per </a:t>
            </a:r>
            <a:r>
              <a:rPr lang="en-US" sz="2000" b="0" strike="noStrike" spc="-1" dirty="0" err="1">
                <a:solidFill>
                  <a:srgbClr val="0070C0"/>
                </a:solidFill>
                <a:latin typeface="Cambria"/>
                <a:cs typeface="Cambria"/>
              </a:rPr>
              <a:t>i</a:t>
            </a:r>
            <a:r>
              <a:rPr lang="en-US" sz="2000" b="0" strike="noStrike" spc="-1" dirty="0">
                <a:solidFill>
                  <a:srgbClr val="0070C0"/>
                </a:solidFill>
                <a:latin typeface="Cambria"/>
                <a:cs typeface="Cambria"/>
              </a:rPr>
              <a:t> </a:t>
            </a:r>
            <a:r>
              <a:rPr lang="en-US" sz="2000" b="0" strike="noStrike" spc="-1" dirty="0" err="1">
                <a:solidFill>
                  <a:srgbClr val="0070C0"/>
                </a:solidFill>
                <a:latin typeface="Cambria"/>
                <a:cs typeface="Cambria"/>
              </a:rPr>
              <a:t>progetti</a:t>
            </a:r>
            <a:r>
              <a:rPr lang="en-US" sz="2000" b="0" strike="noStrike" spc="-1" dirty="0">
                <a:solidFill>
                  <a:srgbClr val="0070C0"/>
                </a:solidFill>
                <a:latin typeface="Cambria"/>
                <a:cs typeface="Cambria"/>
              </a:rPr>
              <a:t> con WP le date </a:t>
            </a:r>
            <a:r>
              <a:rPr lang="en-US" sz="2000" b="0" strike="noStrike" spc="-1" dirty="0" err="1">
                <a:solidFill>
                  <a:srgbClr val="0070C0"/>
                </a:solidFill>
                <a:latin typeface="Cambria"/>
                <a:cs typeface="Cambria"/>
              </a:rPr>
              <a:t>inizio</a:t>
            </a:r>
            <a:r>
              <a:rPr lang="en-US" sz="2000" b="0" strike="noStrike" spc="-1" dirty="0">
                <a:solidFill>
                  <a:srgbClr val="0070C0"/>
                </a:solidFill>
                <a:latin typeface="Cambria"/>
                <a:cs typeface="Cambria"/>
              </a:rPr>
              <a:t> e fine </a:t>
            </a:r>
            <a:r>
              <a:rPr lang="en-US" sz="2000" b="0" strike="noStrike" spc="-1" dirty="0" err="1">
                <a:solidFill>
                  <a:srgbClr val="0070C0"/>
                </a:solidFill>
                <a:latin typeface="Cambria"/>
                <a:cs typeface="Cambria"/>
              </a:rPr>
              <a:t>possono</a:t>
            </a:r>
            <a:r>
              <a:rPr lang="en-US" sz="2000" b="0" strike="noStrike" spc="-1" dirty="0">
                <a:solidFill>
                  <a:srgbClr val="0070C0"/>
                </a:solidFill>
                <a:latin typeface="Cambria"/>
                <a:cs typeface="Cambria"/>
              </a:rPr>
              <a:t> </a:t>
            </a:r>
            <a:r>
              <a:rPr lang="en-US" sz="2000" b="0" strike="noStrike" spc="-1" dirty="0" err="1">
                <a:solidFill>
                  <a:srgbClr val="0070C0"/>
                </a:solidFill>
                <a:latin typeface="Cambria"/>
                <a:cs typeface="Cambria"/>
              </a:rPr>
              <a:t>essere</a:t>
            </a:r>
            <a:r>
              <a:rPr lang="en-US" sz="2000" b="0" strike="noStrike" spc="-1" dirty="0">
                <a:solidFill>
                  <a:srgbClr val="0070C0"/>
                </a:solidFill>
                <a:latin typeface="Cambria"/>
                <a:cs typeface="Cambria"/>
              </a:rPr>
              <a:t> </a:t>
            </a:r>
            <a:r>
              <a:rPr lang="en-US" sz="2000" b="0" strike="noStrike" spc="-1" dirty="0" err="1">
                <a:solidFill>
                  <a:srgbClr val="0070C0"/>
                </a:solidFill>
                <a:latin typeface="Cambria"/>
                <a:cs typeface="Cambria"/>
              </a:rPr>
              <a:t>specificate</a:t>
            </a:r>
            <a:r>
              <a:rPr lang="en-US" sz="2000" b="0" strike="noStrike" spc="-1" dirty="0">
                <a:solidFill>
                  <a:srgbClr val="0070C0"/>
                </a:solidFill>
                <a:latin typeface="Cambria"/>
                <a:cs typeface="Cambria"/>
              </a:rPr>
              <a:t> </a:t>
            </a:r>
            <a:r>
              <a:rPr lang="en-US" sz="2000" b="0" strike="noStrike" spc="-1" dirty="0" err="1">
                <a:solidFill>
                  <a:srgbClr val="0070C0"/>
                </a:solidFill>
                <a:latin typeface="Cambria"/>
                <a:cs typeface="Cambria"/>
              </a:rPr>
              <a:t>su</a:t>
            </a:r>
            <a:r>
              <a:rPr lang="en-US" sz="2000" b="0" strike="noStrike" spc="-1" dirty="0">
                <a:solidFill>
                  <a:srgbClr val="0070C0"/>
                </a:solidFill>
                <a:latin typeface="Cambria"/>
                <a:cs typeface="Cambria"/>
              </a:rPr>
              <a:t> </a:t>
            </a:r>
            <a:r>
              <a:rPr lang="en-US" sz="2000" b="0" strike="noStrike" spc="-1" dirty="0" err="1">
                <a:solidFill>
                  <a:srgbClr val="0070C0"/>
                </a:solidFill>
                <a:latin typeface="Cambria"/>
                <a:cs typeface="Cambria"/>
              </a:rPr>
              <a:t>ciascun</a:t>
            </a:r>
            <a:r>
              <a:rPr lang="en-US" sz="2000" b="0" strike="noStrike" spc="-1" dirty="0">
                <a:solidFill>
                  <a:srgbClr val="0070C0"/>
                </a:solidFill>
                <a:latin typeface="Cambria"/>
                <a:cs typeface="Cambria"/>
              </a:rPr>
              <a:t> WP, se non </a:t>
            </a:r>
            <a:r>
              <a:rPr lang="en-US" sz="2000" b="0" strike="noStrike" spc="-1" dirty="0" err="1">
                <a:solidFill>
                  <a:srgbClr val="0070C0"/>
                </a:solidFill>
                <a:latin typeface="Cambria"/>
                <a:cs typeface="Cambria"/>
              </a:rPr>
              <a:t>valorizzate</a:t>
            </a:r>
            <a:r>
              <a:rPr lang="en-US" sz="2000" b="0" strike="noStrike" spc="-1" dirty="0">
                <a:solidFill>
                  <a:srgbClr val="0070C0"/>
                </a:solidFill>
                <a:latin typeface="Cambria"/>
                <a:cs typeface="Cambria"/>
              </a:rPr>
              <a:t> </a:t>
            </a:r>
            <a:r>
              <a:rPr lang="en-US" sz="2000" b="0" strike="noStrike" spc="-1" dirty="0" err="1" smtClean="0">
                <a:solidFill>
                  <a:srgbClr val="0070C0"/>
                </a:solidFill>
                <a:latin typeface="Cambria"/>
                <a:cs typeface="Cambria"/>
              </a:rPr>
              <a:t>saranno</a:t>
            </a:r>
            <a:r>
              <a:rPr lang="en-US" sz="2000" b="0" strike="noStrike" spc="-1" dirty="0" smtClean="0">
                <a:solidFill>
                  <a:srgbClr val="0070C0"/>
                </a:solidFill>
                <a:latin typeface="Cambria"/>
                <a:cs typeface="Cambria"/>
              </a:rPr>
              <a:t> </a:t>
            </a:r>
            <a:r>
              <a:rPr lang="en-US" sz="2000" b="0" strike="noStrike" spc="-1" dirty="0">
                <a:solidFill>
                  <a:srgbClr val="0070C0"/>
                </a:solidFill>
                <a:latin typeface="Cambria"/>
                <a:cs typeface="Cambria"/>
              </a:rPr>
              <a:t>considerate le date «</a:t>
            </a:r>
            <a:r>
              <a:rPr lang="en-US" sz="2000" b="0" strike="noStrike" spc="-1" dirty="0" err="1">
                <a:solidFill>
                  <a:srgbClr val="0070C0"/>
                </a:solidFill>
                <a:latin typeface="Cambria"/>
                <a:cs typeface="Cambria"/>
              </a:rPr>
              <a:t>Attività</a:t>
            </a:r>
            <a:r>
              <a:rPr lang="en-US" sz="2000" b="0" strike="noStrike" spc="-1" dirty="0">
                <a:solidFill>
                  <a:srgbClr val="0070C0"/>
                </a:solidFill>
                <a:latin typeface="Cambria"/>
                <a:cs typeface="Cambria"/>
              </a:rPr>
              <a:t>» indicate </a:t>
            </a:r>
            <a:r>
              <a:rPr lang="en-US" sz="2000" b="0" strike="noStrike" spc="-1" dirty="0" err="1" smtClean="0">
                <a:solidFill>
                  <a:srgbClr val="0070C0"/>
                </a:solidFill>
                <a:latin typeface="Cambria"/>
                <a:cs typeface="Cambria"/>
              </a:rPr>
              <a:t>nel</a:t>
            </a:r>
            <a:r>
              <a:rPr lang="en-US" sz="2000" b="0" strike="noStrike" spc="-1" dirty="0" smtClean="0">
                <a:solidFill>
                  <a:srgbClr val="0070C0"/>
                </a:solidFill>
                <a:latin typeface="Cambria"/>
                <a:cs typeface="Cambria"/>
              </a:rPr>
              <a:t> *</a:t>
            </a:r>
            <a:r>
              <a:rPr lang="en-US" sz="2000" b="0" strike="noStrike" spc="-1" dirty="0" err="1" smtClean="0">
                <a:solidFill>
                  <a:srgbClr val="0070C0"/>
                </a:solidFill>
                <a:latin typeface="Cambria"/>
                <a:cs typeface="Cambria"/>
              </a:rPr>
              <a:t>Nodo</a:t>
            </a:r>
            <a:r>
              <a:rPr lang="en-US" sz="2000" b="0" strike="noStrike" spc="-1" dirty="0" smtClean="0">
                <a:solidFill>
                  <a:srgbClr val="0070C0"/>
                </a:solidFill>
                <a:latin typeface="Cambria"/>
                <a:cs typeface="Cambria"/>
              </a:rPr>
              <a:t> </a:t>
            </a:r>
            <a:r>
              <a:rPr lang="en-US" sz="2000" b="0" strike="noStrike" spc="-1" dirty="0" err="1">
                <a:solidFill>
                  <a:srgbClr val="0070C0"/>
                </a:solidFill>
                <a:latin typeface="Cambria"/>
                <a:cs typeface="Cambria"/>
              </a:rPr>
              <a:t>Progetto</a:t>
            </a:r>
            <a:r>
              <a:rPr lang="en-US" sz="2000" b="0" strike="noStrike" spc="-1" dirty="0">
                <a:solidFill>
                  <a:srgbClr val="0070C0"/>
                </a:solidFill>
                <a:latin typeface="Cambria"/>
                <a:cs typeface="Cambria"/>
              </a:rPr>
              <a:t> </a:t>
            </a:r>
            <a:endParaRPr lang="en-US" sz="2000" b="0" strike="noStrike" spc="-1" dirty="0">
              <a:latin typeface="Cambria"/>
              <a:cs typeface="Cambria"/>
            </a:endParaRPr>
          </a:p>
          <a:p>
            <a:pPr algn="just">
              <a:lnSpc>
                <a:spcPct val="100000"/>
              </a:lnSpc>
              <a:spcBef>
                <a:spcPts val="641"/>
              </a:spcBef>
            </a:pPr>
            <a:endParaRPr lang="en-US" sz="2000" b="0" strike="noStrike" spc="-1" dirty="0">
              <a:latin typeface="Cambria"/>
              <a:cs typeface="Cambria"/>
            </a:endParaRPr>
          </a:p>
          <a:p>
            <a:pPr algn="just">
              <a:lnSpc>
                <a:spcPct val="100000"/>
              </a:lnSpc>
              <a:spcBef>
                <a:spcPts val="641"/>
              </a:spcBef>
            </a:pPr>
            <a:endParaRPr lang="en-US" sz="2000" b="0" strike="noStrike" spc="-1" dirty="0">
              <a:latin typeface="Cambria"/>
              <a:cs typeface="Cambria"/>
            </a:endParaRPr>
          </a:p>
        </p:txBody>
      </p:sp>
      <p:pic>
        <p:nvPicPr>
          <p:cNvPr id="402" name="Immagine 5"/>
          <p:cNvPicPr/>
          <p:nvPr/>
        </p:nvPicPr>
        <p:blipFill>
          <a:blip r:embed="rId2"/>
          <a:stretch/>
        </p:blipFill>
        <p:spPr>
          <a:xfrm>
            <a:off x="618959" y="5435296"/>
            <a:ext cx="8205481" cy="685440"/>
          </a:xfrm>
          <a:prstGeom prst="rect">
            <a:avLst/>
          </a:prstGeom>
          <a:ln>
            <a:noFill/>
          </a:ln>
        </p:spPr>
      </p:pic>
      <p:pic>
        <p:nvPicPr>
          <p:cNvPr id="403" name="Immagine 7"/>
          <p:cNvPicPr/>
          <p:nvPr/>
        </p:nvPicPr>
        <p:blipFill>
          <a:blip r:embed="rId3"/>
          <a:stretch/>
        </p:blipFill>
        <p:spPr>
          <a:xfrm>
            <a:off x="618960" y="3318800"/>
            <a:ext cx="8205480" cy="647280"/>
          </a:xfrm>
          <a:prstGeom prst="rect">
            <a:avLst/>
          </a:prstGeom>
          <a:ln>
            <a:noFill/>
          </a:ln>
        </p:spPr>
      </p:pic>
      <p:sp>
        <p:nvSpPr>
          <p:cNvPr id="8" name="TextShape 2"/>
          <p:cNvSpPr txBox="1"/>
          <p:nvPr/>
        </p:nvSpPr>
        <p:spPr>
          <a:xfrm>
            <a:off x="581969" y="1215146"/>
            <a:ext cx="8205480" cy="777600"/>
          </a:xfrm>
          <a:prstGeom prst="rect">
            <a:avLst/>
          </a:prstGeom>
          <a:noFill/>
          <a:ln>
            <a:noFill/>
          </a:ln>
        </p:spPr>
        <p:txBody>
          <a:bodyPr anchor="ctr"/>
          <a:lstStyle/>
          <a:p>
            <a:pPr algn="ctr">
              <a:lnSpc>
                <a:spcPct val="100000"/>
              </a:lnSpc>
            </a:pPr>
            <a:r>
              <a:rPr lang="it-IT" sz="2400" b="1" u="sng" strike="noStrike" spc="-1" dirty="0" smtClean="0">
                <a:solidFill>
                  <a:srgbClr val="376092"/>
                </a:solidFill>
                <a:latin typeface="Athelas Regular"/>
                <a:ea typeface="Gill Sans MT"/>
                <a:cs typeface="Athelas Regular"/>
              </a:rPr>
              <a:t>Quando è valido un progetto per la compilazione del </a:t>
            </a:r>
            <a:r>
              <a:rPr lang="it-IT" sz="2400" b="1" u="sng" strike="noStrike" spc="-1" dirty="0" err="1" smtClean="0">
                <a:solidFill>
                  <a:srgbClr val="376092"/>
                </a:solidFill>
                <a:latin typeface="Athelas Regular"/>
                <a:ea typeface="Gill Sans MT"/>
                <a:cs typeface="Athelas Regular"/>
              </a:rPr>
              <a:t>Timesheet</a:t>
            </a:r>
            <a:r>
              <a:rPr lang="it-IT" sz="2400" b="1" u="sng" strike="noStrike" spc="-1" dirty="0" smtClean="0">
                <a:solidFill>
                  <a:srgbClr val="376092"/>
                </a:solidFill>
                <a:latin typeface="Athelas Regular"/>
                <a:ea typeface="Gill Sans MT"/>
                <a:cs typeface="Athelas Regular"/>
              </a:rPr>
              <a:t>?</a:t>
            </a:r>
            <a:endParaRPr lang="it-IT" sz="2400" b="1" u="sng" strike="noStrike" spc="-1" dirty="0">
              <a:solidFill>
                <a:srgbClr val="376092"/>
              </a:solidFill>
              <a:latin typeface="Athelas Regular"/>
              <a:cs typeface="Athelas Regular"/>
            </a:endParaRPr>
          </a:p>
        </p:txBody>
      </p:sp>
      <p:sp>
        <p:nvSpPr>
          <p:cNvPr id="9" name="CasellaDiTesto 8"/>
          <p:cNvSpPr txBox="1"/>
          <p:nvPr/>
        </p:nvSpPr>
        <p:spPr>
          <a:xfrm>
            <a:off x="7841174" y="0"/>
            <a:ext cx="1364476" cy="369332"/>
          </a:xfrm>
          <a:prstGeom prst="rect">
            <a:avLst/>
          </a:prstGeom>
          <a:noFill/>
        </p:spPr>
        <p:txBody>
          <a:bodyPr wrap="none" rtlCol="0">
            <a:spAutoFit/>
          </a:bodyPr>
          <a:lstStyle/>
          <a:p>
            <a:r>
              <a:rPr lang="it-IT" dirty="0" smtClean="0">
                <a:solidFill>
                  <a:schemeClr val="tx2">
                    <a:lumMod val="75000"/>
                  </a:schemeClr>
                </a:solidFill>
                <a:latin typeface="Colonna MT"/>
                <a:cs typeface="Colonna MT"/>
              </a:rPr>
              <a:t>TIMESHEET</a:t>
            </a:r>
          </a:p>
        </p:txBody>
      </p:sp>
      <p:pic>
        <p:nvPicPr>
          <p:cNvPr id="10" name="Immagine 9" descr="Schermata 2020-12-08 alle 12.50.0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221313" cy="1110285"/>
          </a:xfrm>
          <a:prstGeom prst="rect">
            <a:avLst/>
          </a:prstGeom>
        </p:spPr>
      </p:pic>
      <p:pic>
        <p:nvPicPr>
          <p:cNvPr id="11" name="Immagine 6"/>
          <p:cNvPicPr/>
          <p:nvPr/>
        </p:nvPicPr>
        <p:blipFill>
          <a:blip r:embed="rId5"/>
          <a:stretch/>
        </p:blipFill>
        <p:spPr>
          <a:xfrm>
            <a:off x="6978600" y="49316"/>
            <a:ext cx="1044429" cy="950760"/>
          </a:xfrm>
          <a:prstGeom prst="rect">
            <a:avLst/>
          </a:prstGeom>
          <a:ln>
            <a:noFill/>
          </a:ln>
        </p:spPr>
      </p:pic>
      <p:pic>
        <p:nvPicPr>
          <p:cNvPr id="12" name="Picture 27"/>
          <p:cNvPicPr/>
          <p:nvPr/>
        </p:nvPicPr>
        <p:blipFill>
          <a:blip r:embed="rId6"/>
          <a:stretch/>
        </p:blipFill>
        <p:spPr>
          <a:xfrm>
            <a:off x="1221313" y="200289"/>
            <a:ext cx="985700" cy="909996"/>
          </a:xfrm>
          <a:prstGeom prst="rect">
            <a:avLst/>
          </a:prstGeom>
          <a:ln w="9360">
            <a:noFill/>
          </a:ln>
        </p:spPr>
      </p:pic>
    </p:spTree>
    <p:extLst>
      <p:ext uri="{BB962C8B-B14F-4D97-AF65-F5344CB8AC3E}">
        <p14:creationId xmlns:p14="http://schemas.microsoft.com/office/powerpoint/2010/main" val="1188542340"/>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551895" y="1090872"/>
            <a:ext cx="8205480" cy="777600"/>
          </a:xfrm>
          <a:prstGeom prst="rect">
            <a:avLst/>
          </a:prstGeom>
          <a:noFill/>
          <a:ln>
            <a:noFill/>
          </a:ln>
        </p:spPr>
        <p:txBody>
          <a:bodyPr anchor="ctr"/>
          <a:lstStyle/>
          <a:p>
            <a:pPr algn="ctr">
              <a:lnSpc>
                <a:spcPct val="100000"/>
              </a:lnSpc>
            </a:pPr>
            <a:r>
              <a:rPr lang="it-IT" sz="2800" b="1" u="sng" dirty="0" err="1" smtClean="0">
                <a:solidFill>
                  <a:srgbClr val="376092"/>
                </a:solidFill>
                <a:latin typeface="Athelas Regular"/>
                <a:cs typeface="Athelas Regular"/>
              </a:rPr>
              <a:t>Flag</a:t>
            </a:r>
            <a:r>
              <a:rPr lang="it-IT" sz="2800" b="1" u="sng" dirty="0" smtClean="0">
                <a:solidFill>
                  <a:srgbClr val="376092"/>
                </a:solidFill>
                <a:latin typeface="Athelas Regular"/>
                <a:cs typeface="Athelas Regular"/>
              </a:rPr>
              <a:t> </a:t>
            </a:r>
            <a:r>
              <a:rPr lang="it-IT" sz="2800" b="1" u="sng" dirty="0" err="1" smtClean="0">
                <a:solidFill>
                  <a:srgbClr val="376092"/>
                </a:solidFill>
                <a:latin typeface="Athelas Regular"/>
                <a:cs typeface="Athelas Regular"/>
              </a:rPr>
              <a:t>Macroprogetti</a:t>
            </a:r>
            <a:r>
              <a:rPr lang="it-IT" sz="2800" b="1" u="sng" dirty="0" smtClean="0">
                <a:solidFill>
                  <a:srgbClr val="376092"/>
                </a:solidFill>
                <a:latin typeface="Athelas Regular"/>
                <a:cs typeface="Athelas Regular"/>
              </a:rPr>
              <a:t> Funzionali</a:t>
            </a:r>
            <a:endParaRPr lang="it-IT" sz="2800" b="1" u="sng" strike="noStrike" spc="-1" dirty="0">
              <a:solidFill>
                <a:srgbClr val="376092"/>
              </a:solidFill>
              <a:latin typeface="Athelas Regular"/>
              <a:cs typeface="Athelas Regular"/>
            </a:endParaRPr>
          </a:p>
        </p:txBody>
      </p:sp>
      <p:sp>
        <p:nvSpPr>
          <p:cNvPr id="7" name="CasellaDiTesto 6"/>
          <p:cNvSpPr txBox="1"/>
          <p:nvPr/>
        </p:nvSpPr>
        <p:spPr>
          <a:xfrm>
            <a:off x="7841174" y="0"/>
            <a:ext cx="1364476" cy="369332"/>
          </a:xfrm>
          <a:prstGeom prst="rect">
            <a:avLst/>
          </a:prstGeom>
          <a:noFill/>
        </p:spPr>
        <p:txBody>
          <a:bodyPr wrap="none" rtlCol="0">
            <a:spAutoFit/>
          </a:bodyPr>
          <a:lstStyle/>
          <a:p>
            <a:r>
              <a:rPr lang="it-IT" dirty="0" smtClean="0">
                <a:solidFill>
                  <a:schemeClr val="tx2">
                    <a:lumMod val="75000"/>
                  </a:schemeClr>
                </a:solidFill>
                <a:latin typeface="Colonna MT"/>
                <a:cs typeface="Colonna MT"/>
              </a:rPr>
              <a:t>TIMESHEET</a:t>
            </a:r>
          </a:p>
        </p:txBody>
      </p:sp>
      <p:pic>
        <p:nvPicPr>
          <p:cNvPr id="8" name="Immagine 7" descr="Schermata 2020-12-08 alle 12.50.05.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1313" cy="1110285"/>
          </a:xfrm>
          <a:prstGeom prst="rect">
            <a:avLst/>
          </a:prstGeom>
        </p:spPr>
      </p:pic>
      <p:pic>
        <p:nvPicPr>
          <p:cNvPr id="9" name="Immagine 6"/>
          <p:cNvPicPr/>
          <p:nvPr/>
        </p:nvPicPr>
        <p:blipFill>
          <a:blip r:embed="rId3"/>
          <a:stretch/>
        </p:blipFill>
        <p:spPr>
          <a:xfrm>
            <a:off x="6978600" y="49316"/>
            <a:ext cx="1044429" cy="950760"/>
          </a:xfrm>
          <a:prstGeom prst="rect">
            <a:avLst/>
          </a:prstGeom>
          <a:ln>
            <a:noFill/>
          </a:ln>
        </p:spPr>
      </p:pic>
      <p:pic>
        <p:nvPicPr>
          <p:cNvPr id="10" name="Picture 27"/>
          <p:cNvPicPr/>
          <p:nvPr/>
        </p:nvPicPr>
        <p:blipFill>
          <a:blip r:embed="rId4"/>
          <a:stretch/>
        </p:blipFill>
        <p:spPr>
          <a:xfrm>
            <a:off x="1221313" y="200289"/>
            <a:ext cx="985700" cy="909996"/>
          </a:xfrm>
          <a:prstGeom prst="rect">
            <a:avLst/>
          </a:prstGeom>
          <a:ln w="9360">
            <a:noFill/>
          </a:ln>
        </p:spPr>
      </p:pic>
      <p:sp>
        <p:nvSpPr>
          <p:cNvPr id="14" name="TextShape 1"/>
          <p:cNvSpPr txBox="1"/>
          <p:nvPr/>
        </p:nvSpPr>
        <p:spPr>
          <a:xfrm>
            <a:off x="726737" y="2139792"/>
            <a:ext cx="7789680" cy="1759607"/>
          </a:xfrm>
          <a:prstGeom prst="rect">
            <a:avLst/>
          </a:prstGeom>
          <a:gradFill rotWithShape="0">
            <a:gsLst>
              <a:gs pos="0">
                <a:srgbClr val="BFD4FE"/>
              </a:gs>
              <a:gs pos="100000">
                <a:srgbClr val="E5EFFF"/>
              </a:gs>
            </a:gsLst>
            <a:lin ang="16200000"/>
          </a:gradFill>
          <a:ln w="9360">
            <a:solidFill>
              <a:srgbClr val="4A7EBB"/>
            </a:solidFill>
            <a:round/>
          </a:ln>
        </p:spPr>
        <p:txBody>
          <a:bodyPr lIns="90000" tIns="45000" rIns="90000" bIns="45000"/>
          <a:lstStyle/>
          <a:p>
            <a:pPr marL="360" algn="ctr">
              <a:lnSpc>
                <a:spcPct val="100000"/>
              </a:lnSpc>
              <a:spcBef>
                <a:spcPts val="561"/>
              </a:spcBef>
              <a:buClr>
                <a:srgbClr val="0070C0"/>
              </a:buClr>
            </a:pPr>
            <a:r>
              <a:rPr lang="it-IT" sz="2000" b="1" dirty="0" smtClean="0">
                <a:solidFill>
                  <a:srgbClr val="376092"/>
                </a:solidFill>
                <a:latin typeface="Cambria"/>
                <a:cs typeface="Cambria"/>
              </a:rPr>
              <a:t>Macro </a:t>
            </a:r>
            <a:r>
              <a:rPr lang="it-IT" sz="2000" b="1" dirty="0">
                <a:solidFill>
                  <a:srgbClr val="376092"/>
                </a:solidFill>
                <a:latin typeface="Cambria"/>
                <a:cs typeface="Cambria"/>
              </a:rPr>
              <a:t>Tipi </a:t>
            </a:r>
            <a:r>
              <a:rPr lang="it-IT" sz="2000" b="1" dirty="0" smtClean="0">
                <a:solidFill>
                  <a:srgbClr val="376092"/>
                </a:solidFill>
                <a:latin typeface="Cambria"/>
                <a:cs typeface="Cambria"/>
              </a:rPr>
              <a:t>Progetto creati:</a:t>
            </a:r>
          </a:p>
          <a:p>
            <a:pPr marL="343260" indent="-342900" algn="just">
              <a:lnSpc>
                <a:spcPct val="100000"/>
              </a:lnSpc>
              <a:spcBef>
                <a:spcPts val="561"/>
              </a:spcBef>
              <a:buClr>
                <a:srgbClr val="0070C0"/>
              </a:buClr>
              <a:buFont typeface="Wingdings" charset="2"/>
              <a:buChar char="q"/>
            </a:pPr>
            <a:r>
              <a:rPr lang="it-IT" sz="2000" strike="noStrike" spc="-1" dirty="0" smtClean="0">
                <a:solidFill>
                  <a:srgbClr val="376092"/>
                </a:solidFill>
                <a:latin typeface="Cambria"/>
                <a:cs typeface="Cambria"/>
              </a:rPr>
              <a:t>Altre Attività di ricerca</a:t>
            </a:r>
          </a:p>
          <a:p>
            <a:pPr marL="343260" indent="-342900" algn="just">
              <a:lnSpc>
                <a:spcPct val="100000"/>
              </a:lnSpc>
              <a:spcBef>
                <a:spcPts val="561"/>
              </a:spcBef>
              <a:buClr>
                <a:srgbClr val="0070C0"/>
              </a:buClr>
              <a:buFont typeface="Wingdings" charset="2"/>
              <a:buChar char="q"/>
            </a:pPr>
            <a:r>
              <a:rPr lang="it-IT" sz="2000" spc="-1" dirty="0" smtClean="0">
                <a:solidFill>
                  <a:srgbClr val="376092"/>
                </a:solidFill>
                <a:latin typeface="Cambria"/>
                <a:cs typeface="Cambria"/>
              </a:rPr>
              <a:t>Altre Attività istituzionali</a:t>
            </a:r>
          </a:p>
          <a:p>
            <a:pPr marL="343260" indent="-342900" algn="just">
              <a:lnSpc>
                <a:spcPct val="100000"/>
              </a:lnSpc>
              <a:spcBef>
                <a:spcPts val="561"/>
              </a:spcBef>
              <a:buClr>
                <a:srgbClr val="0070C0"/>
              </a:buClr>
              <a:buFont typeface="Wingdings" charset="2"/>
              <a:buChar char="q"/>
            </a:pPr>
            <a:r>
              <a:rPr lang="it-IT" sz="2000" strike="noStrike" spc="-1" dirty="0" smtClean="0">
                <a:solidFill>
                  <a:srgbClr val="376092"/>
                </a:solidFill>
                <a:latin typeface="Cambria"/>
                <a:cs typeface="Cambria"/>
              </a:rPr>
              <a:t>Attività assistenziale (solo per gli ospedalieri)</a:t>
            </a:r>
            <a:endParaRPr lang="it-IT" sz="2000" strike="noStrike" spc="-1" dirty="0">
              <a:solidFill>
                <a:srgbClr val="000000"/>
              </a:solidFill>
              <a:latin typeface="Cambria"/>
              <a:cs typeface="Cambria"/>
            </a:endParaRPr>
          </a:p>
          <a:p>
            <a:pPr algn="just">
              <a:lnSpc>
                <a:spcPct val="100000"/>
              </a:lnSpc>
              <a:spcBef>
                <a:spcPts val="641"/>
              </a:spcBef>
            </a:pPr>
            <a:endParaRPr lang="it-IT" sz="2000" b="0" strike="noStrike" spc="-1" dirty="0">
              <a:solidFill>
                <a:srgbClr val="000000"/>
              </a:solidFill>
              <a:latin typeface="Cambria"/>
              <a:cs typeface="Cambria"/>
            </a:endParaRPr>
          </a:p>
          <a:p>
            <a:pPr algn="just">
              <a:lnSpc>
                <a:spcPct val="100000"/>
              </a:lnSpc>
              <a:spcBef>
                <a:spcPts val="641"/>
              </a:spcBef>
            </a:pPr>
            <a:endParaRPr lang="it-IT" sz="2000" b="0" strike="noStrike" spc="-1" dirty="0">
              <a:solidFill>
                <a:srgbClr val="000000"/>
              </a:solidFill>
              <a:latin typeface="Cambria"/>
              <a:cs typeface="Cambria"/>
            </a:endParaRPr>
          </a:p>
        </p:txBody>
      </p:sp>
      <p:sp>
        <p:nvSpPr>
          <p:cNvPr id="2" name="Rettangolo 1"/>
          <p:cNvSpPr/>
          <p:nvPr/>
        </p:nvSpPr>
        <p:spPr>
          <a:xfrm>
            <a:off x="726737" y="4256117"/>
            <a:ext cx="7789680" cy="923330"/>
          </a:xfrm>
          <a:prstGeom prst="rect">
            <a:avLst/>
          </a:prstGeom>
        </p:spPr>
        <p:txBody>
          <a:bodyPr wrap="square">
            <a:spAutoFit/>
          </a:bodyPr>
          <a:lstStyle/>
          <a:p>
            <a:pPr algn="just"/>
            <a:r>
              <a:rPr lang="it-IT" i="1" dirty="0" smtClean="0">
                <a:solidFill>
                  <a:srgbClr val="376092"/>
                </a:solidFill>
                <a:latin typeface="Cambria"/>
                <a:cs typeface="Cambria"/>
              </a:rPr>
              <a:t>“Questa </a:t>
            </a:r>
            <a:r>
              <a:rPr lang="it-IT" i="1" dirty="0">
                <a:solidFill>
                  <a:srgbClr val="376092"/>
                </a:solidFill>
                <a:latin typeface="Cambria"/>
                <a:cs typeface="Cambria"/>
              </a:rPr>
              <a:t>configurazione permette la gestione </a:t>
            </a:r>
            <a:r>
              <a:rPr lang="it-IT" i="1" dirty="0" smtClean="0">
                <a:solidFill>
                  <a:srgbClr val="376092"/>
                </a:solidFill>
                <a:latin typeface="Cambria"/>
                <a:cs typeface="Cambria"/>
              </a:rPr>
              <a:t>dei c.d. </a:t>
            </a:r>
            <a:r>
              <a:rPr lang="it-IT" b="1" i="1" dirty="0">
                <a:solidFill>
                  <a:srgbClr val="376092"/>
                </a:solidFill>
                <a:latin typeface="Cambria"/>
                <a:cs typeface="Cambria"/>
              </a:rPr>
              <a:t>progetti funzionali </a:t>
            </a:r>
            <a:r>
              <a:rPr lang="it-IT" i="1" dirty="0" smtClean="0">
                <a:solidFill>
                  <a:srgbClr val="376092"/>
                </a:solidFill>
                <a:latin typeface="Cambria"/>
                <a:cs typeface="Cambria"/>
              </a:rPr>
              <a:t>ossia di altre attività, anche non </a:t>
            </a:r>
            <a:r>
              <a:rPr lang="it-IT" i="1" dirty="0">
                <a:solidFill>
                  <a:srgbClr val="376092"/>
                </a:solidFill>
                <a:latin typeface="Cambria"/>
                <a:cs typeface="Cambria"/>
              </a:rPr>
              <a:t>di ricerca </a:t>
            </a:r>
            <a:r>
              <a:rPr lang="it-IT" i="1" dirty="0" smtClean="0">
                <a:solidFill>
                  <a:srgbClr val="376092"/>
                </a:solidFill>
                <a:latin typeface="Cambria"/>
                <a:cs typeface="Cambria"/>
              </a:rPr>
              <a:t>progettuale, </a:t>
            </a:r>
            <a:r>
              <a:rPr lang="it-IT" i="1" dirty="0">
                <a:solidFill>
                  <a:srgbClr val="376092"/>
                </a:solidFill>
                <a:latin typeface="Cambria"/>
                <a:cs typeface="Cambria"/>
              </a:rPr>
              <a:t>che </a:t>
            </a:r>
            <a:r>
              <a:rPr lang="it-IT" i="1" dirty="0" smtClean="0">
                <a:solidFill>
                  <a:srgbClr val="376092"/>
                </a:solidFill>
                <a:latin typeface="Cambria"/>
                <a:cs typeface="Cambria"/>
              </a:rPr>
              <a:t>devono comunque essere </a:t>
            </a:r>
            <a:r>
              <a:rPr lang="it-IT" i="1" dirty="0">
                <a:solidFill>
                  <a:srgbClr val="376092"/>
                </a:solidFill>
                <a:latin typeface="Cambria"/>
                <a:cs typeface="Cambria"/>
              </a:rPr>
              <a:t>tracciate attraverso il </a:t>
            </a:r>
            <a:r>
              <a:rPr lang="it-IT" i="1" dirty="0" err="1">
                <a:solidFill>
                  <a:srgbClr val="376092"/>
                </a:solidFill>
                <a:latin typeface="Cambria"/>
                <a:cs typeface="Cambria"/>
              </a:rPr>
              <a:t>timesheet</a:t>
            </a:r>
            <a:r>
              <a:rPr lang="it-IT" i="1" dirty="0">
                <a:solidFill>
                  <a:srgbClr val="376092"/>
                </a:solidFill>
                <a:latin typeface="Cambria"/>
                <a:cs typeface="Cambria"/>
              </a:rPr>
              <a:t> (es: didattica, altre attività istituzionali, </a:t>
            </a:r>
            <a:r>
              <a:rPr lang="it-IT" i="1" dirty="0" err="1">
                <a:solidFill>
                  <a:srgbClr val="376092"/>
                </a:solidFill>
                <a:latin typeface="Cambria"/>
                <a:cs typeface="Cambria"/>
              </a:rPr>
              <a:t>etc</a:t>
            </a:r>
            <a:r>
              <a:rPr lang="it-IT" i="1" dirty="0">
                <a:solidFill>
                  <a:srgbClr val="376092"/>
                </a:solidFill>
                <a:latin typeface="Cambria"/>
                <a:cs typeface="Cambria"/>
              </a:rPr>
              <a:t>…</a:t>
            </a:r>
            <a:r>
              <a:rPr lang="it-IT" i="1" dirty="0" smtClean="0">
                <a:solidFill>
                  <a:srgbClr val="376092"/>
                </a:solidFill>
                <a:latin typeface="Cambria"/>
                <a:cs typeface="Cambria"/>
              </a:rPr>
              <a:t>)”.</a:t>
            </a:r>
            <a:endParaRPr lang="it-IT" i="1" dirty="0">
              <a:solidFill>
                <a:srgbClr val="376092"/>
              </a:solidFill>
              <a:latin typeface="Cambria"/>
              <a:cs typeface="Cambria"/>
            </a:endParaRPr>
          </a:p>
        </p:txBody>
      </p:sp>
    </p:spTree>
    <p:extLst>
      <p:ext uri="{BB962C8B-B14F-4D97-AF65-F5344CB8AC3E}">
        <p14:creationId xmlns:p14="http://schemas.microsoft.com/office/powerpoint/2010/main" val="2153936755"/>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 name="CustomShape 2"/>
          <p:cNvSpPr/>
          <p:nvPr/>
        </p:nvSpPr>
        <p:spPr>
          <a:xfrm>
            <a:off x="508080" y="1784326"/>
            <a:ext cx="8422440" cy="1748411"/>
          </a:xfrm>
          <a:prstGeom prst="rect">
            <a:avLst/>
          </a:prstGeom>
          <a:solidFill>
            <a:srgbClr val="5087F6"/>
          </a:solidFill>
          <a:ln>
            <a:round/>
          </a:ln>
          <a:effectLst>
            <a:outerShdw blurRad="40000" dist="20000" dir="5400000" rotWithShape="0">
              <a:srgbClr val="000000">
                <a:alpha val="38000"/>
              </a:srgbClr>
            </a:outerShdw>
          </a:effectLst>
        </p:spPr>
        <p:style>
          <a:lnRef idx="3">
            <a:schemeClr val="lt1"/>
          </a:lnRef>
          <a:fillRef idx="1">
            <a:schemeClr val="accent3"/>
          </a:fillRef>
          <a:effectRef idx="1">
            <a:schemeClr val="accent3"/>
          </a:effectRef>
          <a:fontRef idx="minor"/>
        </p:style>
        <p:txBody>
          <a:bodyPr lIns="90000" tIns="45000" rIns="90000" bIns="45000"/>
          <a:lstStyle/>
          <a:p>
            <a:pPr indent="-216000" algn="just">
              <a:lnSpc>
                <a:spcPct val="100000"/>
              </a:lnSpc>
              <a:spcBef>
                <a:spcPts val="360"/>
              </a:spcBef>
              <a:buClr>
                <a:srgbClr val="FFFFFF"/>
              </a:buClr>
              <a:buFont typeface="Arial"/>
              <a:buChar char="•"/>
            </a:pPr>
            <a:r>
              <a:rPr lang="en-US" sz="1600" b="0" strike="noStrike" spc="-1" dirty="0">
                <a:solidFill>
                  <a:srgbClr val="FFFFFF"/>
                </a:solidFill>
                <a:latin typeface="Cambria"/>
                <a:cs typeface="Cambria"/>
              </a:rPr>
              <a:t> La </a:t>
            </a:r>
            <a:r>
              <a:rPr lang="en-US" sz="1600" b="0" strike="noStrike" spc="-1" dirty="0" err="1">
                <a:solidFill>
                  <a:srgbClr val="FFFFFF"/>
                </a:solidFill>
                <a:latin typeface="Cambria"/>
                <a:cs typeface="Cambria"/>
              </a:rPr>
              <a:t>validità</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dei</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progetti</a:t>
            </a:r>
            <a:r>
              <a:rPr lang="en-US" sz="1600" b="0" strike="noStrike" spc="-1" dirty="0">
                <a:solidFill>
                  <a:srgbClr val="FFFFFF"/>
                </a:solidFill>
                <a:latin typeface="Cambria"/>
                <a:cs typeface="Cambria"/>
              </a:rPr>
              <a:t> e </a:t>
            </a:r>
            <a:r>
              <a:rPr lang="en-US" sz="1600" b="0" strike="noStrike" spc="-1" dirty="0" err="1">
                <a:solidFill>
                  <a:srgbClr val="FFFFFF"/>
                </a:solidFill>
                <a:latin typeface="Cambria"/>
                <a:cs typeface="Cambria"/>
              </a:rPr>
              <a:t>dei</a:t>
            </a:r>
            <a:r>
              <a:rPr lang="en-US" sz="1600" b="0" strike="noStrike" spc="-1" dirty="0">
                <a:solidFill>
                  <a:srgbClr val="FFFFFF"/>
                </a:solidFill>
                <a:latin typeface="Cambria"/>
                <a:cs typeface="Cambria"/>
              </a:rPr>
              <a:t> WP </a:t>
            </a:r>
            <a:r>
              <a:rPr lang="en-US" sz="1600" b="0" strike="noStrike" spc="-1" dirty="0" err="1">
                <a:solidFill>
                  <a:srgbClr val="FFFFFF"/>
                </a:solidFill>
                <a:latin typeface="Cambria"/>
                <a:cs typeface="Cambria"/>
              </a:rPr>
              <a:t>viene</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definita</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dalle</a:t>
            </a:r>
            <a:r>
              <a:rPr lang="en-US" sz="1600" b="0" strike="noStrike" spc="-1" dirty="0">
                <a:solidFill>
                  <a:srgbClr val="FFFFFF"/>
                </a:solidFill>
                <a:latin typeface="Cambria"/>
                <a:cs typeface="Cambria"/>
              </a:rPr>
              <a:t> date </a:t>
            </a:r>
            <a:r>
              <a:rPr lang="en-US" sz="1600" b="0" strike="noStrike" spc="-1" dirty="0" err="1">
                <a:solidFill>
                  <a:srgbClr val="FFFFFF"/>
                </a:solidFill>
                <a:latin typeface="Cambria"/>
                <a:cs typeface="Cambria"/>
              </a:rPr>
              <a:t>presenti</a:t>
            </a:r>
            <a:r>
              <a:rPr lang="en-US" sz="1600" b="0" strike="noStrike" spc="-1" dirty="0">
                <a:solidFill>
                  <a:srgbClr val="FFFFFF"/>
                </a:solidFill>
                <a:latin typeface="Cambria"/>
                <a:cs typeface="Cambria"/>
              </a:rPr>
              <a:t> in </a:t>
            </a:r>
            <a:r>
              <a:rPr lang="en-US" sz="1600" b="0" strike="noStrike" spc="-1" dirty="0" err="1">
                <a:solidFill>
                  <a:srgbClr val="FFFFFF"/>
                </a:solidFill>
                <a:latin typeface="Cambria"/>
                <a:cs typeface="Cambria"/>
              </a:rPr>
              <a:t>anagrafica</a:t>
            </a:r>
            <a:r>
              <a:rPr lang="en-US" sz="1600" b="0" strike="noStrike" spc="-1" dirty="0">
                <a:solidFill>
                  <a:srgbClr val="FFFFFF"/>
                </a:solidFill>
                <a:latin typeface="Cambria"/>
                <a:cs typeface="Cambria"/>
              </a:rPr>
              <a:t> U-</a:t>
            </a:r>
            <a:r>
              <a:rPr lang="en-US" sz="1600" b="0" strike="noStrike" spc="-1" dirty="0" err="1">
                <a:solidFill>
                  <a:srgbClr val="FFFFFF"/>
                </a:solidFill>
                <a:latin typeface="Cambria"/>
                <a:cs typeface="Cambria"/>
              </a:rPr>
              <a:t>Gov</a:t>
            </a:r>
            <a:r>
              <a:rPr lang="en-US" sz="1600" b="0" strike="noStrike" spc="-1" dirty="0">
                <a:solidFill>
                  <a:srgbClr val="FFFFFF"/>
                </a:solidFill>
                <a:latin typeface="Cambria"/>
                <a:cs typeface="Cambria"/>
              </a:rPr>
              <a:t> PJ secondo </a:t>
            </a:r>
            <a:r>
              <a:rPr lang="en-US" sz="1600" b="0" strike="noStrike" spc="-1" dirty="0" err="1">
                <a:solidFill>
                  <a:srgbClr val="FFFFFF"/>
                </a:solidFill>
                <a:latin typeface="Cambria"/>
                <a:cs typeface="Cambria"/>
              </a:rPr>
              <a:t>il</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seguente</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ordine</a:t>
            </a:r>
            <a:r>
              <a:rPr lang="en-US" sz="1600" b="0" strike="noStrike" spc="-1" dirty="0">
                <a:solidFill>
                  <a:srgbClr val="FFFFFF"/>
                </a:solidFill>
                <a:latin typeface="Cambria"/>
                <a:cs typeface="Cambria"/>
              </a:rPr>
              <a:t>:</a:t>
            </a:r>
            <a:endParaRPr lang="en-US" sz="1600" b="0" strike="noStrike" spc="-1" dirty="0">
              <a:latin typeface="Cambria"/>
              <a:cs typeface="Cambria"/>
            </a:endParaRPr>
          </a:p>
          <a:p>
            <a:pPr indent="-216000" algn="just">
              <a:lnSpc>
                <a:spcPct val="100000"/>
              </a:lnSpc>
              <a:spcBef>
                <a:spcPts val="360"/>
              </a:spcBef>
              <a:buClr>
                <a:srgbClr val="FFFFFF"/>
              </a:buClr>
              <a:buFont typeface="Arial"/>
              <a:buChar char="•"/>
            </a:pPr>
            <a:r>
              <a:rPr lang="en-US" sz="1600" b="0" strike="noStrike" spc="-1" dirty="0">
                <a:solidFill>
                  <a:srgbClr val="FFFFFF"/>
                </a:solidFill>
                <a:latin typeface="Cambria"/>
                <a:cs typeface="Cambria"/>
              </a:rPr>
              <a:t> Data </a:t>
            </a:r>
            <a:r>
              <a:rPr lang="en-US" sz="1600" b="0" strike="noStrike" spc="-1" dirty="0" err="1">
                <a:solidFill>
                  <a:srgbClr val="FFFFFF"/>
                </a:solidFill>
                <a:latin typeface="Cambria"/>
                <a:cs typeface="Cambria"/>
              </a:rPr>
              <a:t>inizio</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attività</a:t>
            </a:r>
            <a:r>
              <a:rPr lang="en-US" sz="1600" b="0" strike="noStrike" spc="-1" dirty="0">
                <a:solidFill>
                  <a:srgbClr val="FFFFFF"/>
                </a:solidFill>
                <a:latin typeface="Cambria"/>
                <a:cs typeface="Cambria"/>
              </a:rPr>
              <a:t> - Data fine </a:t>
            </a:r>
            <a:r>
              <a:rPr lang="en-US" sz="1600" b="0" strike="noStrike" spc="-1" dirty="0" err="1">
                <a:solidFill>
                  <a:srgbClr val="FFFFFF"/>
                </a:solidFill>
                <a:latin typeface="Cambria"/>
                <a:cs typeface="Cambria"/>
              </a:rPr>
              <a:t>attività</a:t>
            </a:r>
            <a:r>
              <a:rPr lang="en-US" sz="1600" b="0" strike="noStrike" spc="-1" dirty="0">
                <a:solidFill>
                  <a:srgbClr val="FFFFFF"/>
                </a:solidFill>
                <a:latin typeface="Cambria"/>
                <a:cs typeface="Cambria"/>
              </a:rPr>
              <a:t> &gt;&gt; se </a:t>
            </a:r>
            <a:r>
              <a:rPr lang="en-US" sz="1600" b="0" strike="noStrike" spc="-1" dirty="0" err="1" smtClean="0">
                <a:solidFill>
                  <a:srgbClr val="FFFFFF"/>
                </a:solidFill>
                <a:latin typeface="Cambria"/>
                <a:cs typeface="Cambria"/>
              </a:rPr>
              <a:t>valorizzate</a:t>
            </a:r>
            <a:endParaRPr lang="en-US" sz="1600" b="0" strike="noStrike" spc="-1" dirty="0">
              <a:latin typeface="Cambria"/>
              <a:cs typeface="Cambria"/>
            </a:endParaRPr>
          </a:p>
          <a:p>
            <a:pPr indent="-216000" algn="just">
              <a:lnSpc>
                <a:spcPct val="100000"/>
              </a:lnSpc>
              <a:spcBef>
                <a:spcPts val="360"/>
              </a:spcBef>
              <a:buClr>
                <a:srgbClr val="FFFFFF"/>
              </a:buClr>
              <a:buFont typeface="Arial"/>
              <a:buChar char="•"/>
            </a:pPr>
            <a:r>
              <a:rPr lang="en-US" sz="1600" b="0" strike="noStrike" spc="-1" dirty="0">
                <a:solidFill>
                  <a:srgbClr val="FFFFFF"/>
                </a:solidFill>
                <a:latin typeface="Cambria"/>
                <a:cs typeface="Cambria"/>
              </a:rPr>
              <a:t> Data </a:t>
            </a:r>
            <a:r>
              <a:rPr lang="en-US" sz="1600" b="0" strike="noStrike" spc="-1" dirty="0" err="1">
                <a:solidFill>
                  <a:srgbClr val="FFFFFF"/>
                </a:solidFill>
                <a:latin typeface="Cambria"/>
                <a:cs typeface="Cambria"/>
              </a:rPr>
              <a:t>inizio</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validità</a:t>
            </a:r>
            <a:r>
              <a:rPr lang="en-US" sz="1600" b="0" strike="noStrike" spc="-1" dirty="0">
                <a:solidFill>
                  <a:srgbClr val="FFFFFF"/>
                </a:solidFill>
                <a:latin typeface="Cambria"/>
                <a:cs typeface="Cambria"/>
              </a:rPr>
              <a:t> - Data </a:t>
            </a:r>
            <a:r>
              <a:rPr lang="en-US" sz="1600" b="0" strike="noStrike" spc="-1" dirty="0" smtClean="0">
                <a:solidFill>
                  <a:srgbClr val="FFFFFF"/>
                </a:solidFill>
                <a:latin typeface="Cambria"/>
                <a:cs typeface="Cambria"/>
              </a:rPr>
              <a:t>fine </a:t>
            </a:r>
            <a:r>
              <a:rPr lang="en-US" sz="1600" b="0" strike="noStrike" spc="-1" dirty="0" err="1">
                <a:solidFill>
                  <a:srgbClr val="FFFFFF"/>
                </a:solidFill>
                <a:latin typeface="Cambria"/>
                <a:cs typeface="Cambria"/>
              </a:rPr>
              <a:t>validità</a:t>
            </a:r>
            <a:r>
              <a:rPr lang="en-US" sz="1600" b="0" strike="noStrike" spc="-1" dirty="0">
                <a:solidFill>
                  <a:srgbClr val="FFFFFF"/>
                </a:solidFill>
                <a:latin typeface="Cambria"/>
                <a:cs typeface="Cambria"/>
              </a:rPr>
              <a:t> &gt;&gt; se non </a:t>
            </a:r>
            <a:r>
              <a:rPr lang="en-US" sz="1600" b="0" strike="noStrike" spc="-1" dirty="0" err="1" smtClean="0">
                <a:solidFill>
                  <a:srgbClr val="FFFFFF"/>
                </a:solidFill>
                <a:latin typeface="Cambria"/>
                <a:cs typeface="Cambria"/>
              </a:rPr>
              <a:t>valorizzate</a:t>
            </a:r>
            <a:r>
              <a:rPr lang="en-US" sz="1600" b="0" strike="noStrike" spc="-1" dirty="0" smtClean="0">
                <a:solidFill>
                  <a:srgbClr val="FFFFFF"/>
                </a:solidFill>
                <a:latin typeface="Cambria"/>
                <a:cs typeface="Cambria"/>
              </a:rPr>
              <a:t>, </a:t>
            </a:r>
            <a:r>
              <a:rPr lang="en-US" sz="1600" b="0" strike="noStrike" spc="-1" dirty="0">
                <a:solidFill>
                  <a:srgbClr val="FFFFFF"/>
                </a:solidFill>
                <a:latin typeface="Cambria"/>
                <a:cs typeface="Cambria"/>
              </a:rPr>
              <a:t>le date di cui </a:t>
            </a:r>
            <a:r>
              <a:rPr lang="en-US" sz="1600" b="0" strike="noStrike" spc="-1" dirty="0" err="1" smtClean="0">
                <a:solidFill>
                  <a:srgbClr val="FFFFFF"/>
                </a:solidFill>
                <a:latin typeface="Cambria"/>
                <a:cs typeface="Cambria"/>
              </a:rPr>
              <a:t>sopra</a:t>
            </a:r>
            <a:endParaRPr lang="en-US" sz="1600" b="0" strike="noStrike" spc="-1" dirty="0">
              <a:latin typeface="Cambria"/>
              <a:cs typeface="Cambria"/>
            </a:endParaRPr>
          </a:p>
          <a:p>
            <a:pPr indent="-216000" algn="just">
              <a:lnSpc>
                <a:spcPct val="100000"/>
              </a:lnSpc>
              <a:spcBef>
                <a:spcPts val="360"/>
              </a:spcBef>
              <a:buClr>
                <a:srgbClr val="FFFFFF"/>
              </a:buClr>
              <a:buFont typeface="Arial"/>
              <a:buChar char="•"/>
            </a:pPr>
            <a:r>
              <a:rPr lang="en-US" sz="1600" b="0" strike="noStrike" spc="-1" dirty="0">
                <a:solidFill>
                  <a:srgbClr val="FFFFFF"/>
                </a:solidFill>
                <a:latin typeface="Cambria"/>
                <a:cs typeface="Cambria"/>
              </a:rPr>
              <a:t> Data </a:t>
            </a:r>
            <a:r>
              <a:rPr lang="en-US" sz="1600" b="0" strike="noStrike" spc="-1" dirty="0" err="1">
                <a:solidFill>
                  <a:srgbClr val="FFFFFF"/>
                </a:solidFill>
                <a:latin typeface="Cambria"/>
                <a:cs typeface="Cambria"/>
              </a:rPr>
              <a:t>inizio</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validità</a:t>
            </a:r>
            <a:r>
              <a:rPr lang="en-US" sz="1600" b="0" strike="noStrike" spc="-1" dirty="0">
                <a:solidFill>
                  <a:srgbClr val="FFFFFF"/>
                </a:solidFill>
                <a:latin typeface="Cambria"/>
                <a:cs typeface="Cambria"/>
              </a:rPr>
              <a:t> WP - Data </a:t>
            </a:r>
            <a:r>
              <a:rPr lang="en-US" sz="1600" b="0" strike="noStrike" spc="-1" dirty="0" smtClean="0">
                <a:solidFill>
                  <a:srgbClr val="FFFFFF"/>
                </a:solidFill>
                <a:latin typeface="Cambria"/>
                <a:cs typeface="Cambria"/>
              </a:rPr>
              <a:t>fine </a:t>
            </a:r>
            <a:r>
              <a:rPr lang="en-US" sz="1600" b="0" strike="noStrike" spc="-1" dirty="0" err="1">
                <a:solidFill>
                  <a:srgbClr val="FFFFFF"/>
                </a:solidFill>
                <a:latin typeface="Cambria"/>
                <a:cs typeface="Cambria"/>
              </a:rPr>
              <a:t>validità</a:t>
            </a:r>
            <a:r>
              <a:rPr lang="en-US" sz="1600" b="0" strike="noStrike" spc="-1" dirty="0">
                <a:solidFill>
                  <a:srgbClr val="FFFFFF"/>
                </a:solidFill>
                <a:latin typeface="Cambria"/>
                <a:cs typeface="Cambria"/>
              </a:rPr>
              <a:t> WP &gt;&gt; in </a:t>
            </a:r>
            <a:r>
              <a:rPr lang="en-US" sz="1600" b="0" strike="noStrike" spc="-1" dirty="0" err="1">
                <a:solidFill>
                  <a:srgbClr val="FFFFFF"/>
                </a:solidFill>
                <a:latin typeface="Cambria"/>
                <a:cs typeface="Cambria"/>
              </a:rPr>
              <a:t>caso</a:t>
            </a:r>
            <a:r>
              <a:rPr lang="en-US" sz="1600" b="0" strike="noStrike" spc="-1" dirty="0">
                <a:solidFill>
                  <a:srgbClr val="FFFFFF"/>
                </a:solidFill>
                <a:latin typeface="Cambria"/>
                <a:cs typeface="Cambria"/>
              </a:rPr>
              <a:t> di </a:t>
            </a:r>
            <a:r>
              <a:rPr lang="en-US" sz="1600" b="0" strike="noStrike" spc="-1" dirty="0" err="1">
                <a:solidFill>
                  <a:srgbClr val="FFFFFF"/>
                </a:solidFill>
                <a:latin typeface="Cambria"/>
                <a:cs typeface="Cambria"/>
              </a:rPr>
              <a:t>rendicontazione</a:t>
            </a:r>
            <a:r>
              <a:rPr lang="en-US" sz="1600" b="0" strike="noStrike" spc="-1" dirty="0">
                <a:solidFill>
                  <a:srgbClr val="FFFFFF"/>
                </a:solidFill>
                <a:latin typeface="Cambria"/>
                <a:cs typeface="Cambria"/>
              </a:rPr>
              <a:t> per WP e se non </a:t>
            </a:r>
            <a:r>
              <a:rPr lang="en-US" sz="1600" b="0" strike="noStrike" spc="-1" dirty="0" err="1">
                <a:solidFill>
                  <a:srgbClr val="FFFFFF"/>
                </a:solidFill>
                <a:latin typeface="Cambria"/>
                <a:cs typeface="Cambria"/>
              </a:rPr>
              <a:t>valorizzate</a:t>
            </a:r>
            <a:r>
              <a:rPr lang="en-US" sz="1600" b="0" strike="noStrike" spc="-1" dirty="0">
                <a:solidFill>
                  <a:srgbClr val="FFFFFF"/>
                </a:solidFill>
                <a:latin typeface="Cambria"/>
                <a:cs typeface="Cambria"/>
              </a:rPr>
              <a:t>, </a:t>
            </a:r>
            <a:r>
              <a:rPr lang="en-US" sz="1600" spc="-1" dirty="0" err="1" smtClean="0">
                <a:solidFill>
                  <a:srgbClr val="FFFFFF"/>
                </a:solidFill>
                <a:latin typeface="Cambria"/>
                <a:cs typeface="Cambria"/>
              </a:rPr>
              <a:t>sarà</a:t>
            </a:r>
            <a:r>
              <a:rPr lang="en-US" sz="1600" b="0" strike="noStrike" spc="-1" dirty="0" smtClean="0">
                <a:solidFill>
                  <a:srgbClr val="FFFFFF"/>
                </a:solidFill>
                <a:latin typeface="Cambria"/>
                <a:cs typeface="Cambria"/>
              </a:rPr>
              <a:t> </a:t>
            </a:r>
            <a:r>
              <a:rPr lang="en-US" sz="1600" b="0" strike="noStrike" spc="-1" dirty="0" err="1" smtClean="0">
                <a:solidFill>
                  <a:srgbClr val="FFFFFF"/>
                </a:solidFill>
                <a:latin typeface="Cambria"/>
                <a:cs typeface="Cambria"/>
              </a:rPr>
              <a:t>preso</a:t>
            </a:r>
            <a:r>
              <a:rPr lang="en-US" sz="1600" b="0" strike="noStrike" spc="-1" dirty="0" smtClean="0">
                <a:solidFill>
                  <a:srgbClr val="FFFFFF"/>
                </a:solidFill>
                <a:latin typeface="Cambria"/>
                <a:cs typeface="Cambria"/>
              </a:rPr>
              <a:t> </a:t>
            </a:r>
            <a:r>
              <a:rPr lang="en-US" sz="1600" b="0" strike="noStrike" spc="-1" dirty="0">
                <a:solidFill>
                  <a:srgbClr val="FFFFFF"/>
                </a:solidFill>
                <a:latin typeface="Cambria"/>
                <a:cs typeface="Cambria"/>
              </a:rPr>
              <a:t>in </a:t>
            </a:r>
            <a:r>
              <a:rPr lang="en-US" sz="1600" b="0" strike="noStrike" spc="-1" dirty="0" err="1">
                <a:solidFill>
                  <a:srgbClr val="FFFFFF"/>
                </a:solidFill>
                <a:latin typeface="Cambria"/>
                <a:cs typeface="Cambria"/>
              </a:rPr>
              <a:t>considerazione</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l’ordine</a:t>
            </a:r>
            <a:r>
              <a:rPr lang="en-US" sz="1600" b="0" strike="noStrike" spc="-1" dirty="0">
                <a:solidFill>
                  <a:srgbClr val="FFFFFF"/>
                </a:solidFill>
                <a:latin typeface="Cambria"/>
                <a:cs typeface="Cambria"/>
              </a:rPr>
              <a:t> </a:t>
            </a:r>
            <a:r>
              <a:rPr lang="en-US" sz="1600" b="0" strike="noStrike" spc="-1" dirty="0" err="1" smtClean="0">
                <a:solidFill>
                  <a:srgbClr val="FFFFFF"/>
                </a:solidFill>
                <a:latin typeface="Cambria"/>
                <a:cs typeface="Cambria"/>
              </a:rPr>
              <a:t>precedente</a:t>
            </a:r>
            <a:endParaRPr lang="en-US" sz="1600" b="0" strike="noStrike" spc="-1" dirty="0">
              <a:latin typeface="Cambria"/>
              <a:cs typeface="Cambria"/>
            </a:endParaRPr>
          </a:p>
        </p:txBody>
      </p:sp>
      <p:sp>
        <p:nvSpPr>
          <p:cNvPr id="332" name="CustomShape 3"/>
          <p:cNvSpPr/>
          <p:nvPr/>
        </p:nvSpPr>
        <p:spPr>
          <a:xfrm>
            <a:off x="508080" y="4521233"/>
            <a:ext cx="8422440" cy="1704907"/>
          </a:xfrm>
          <a:prstGeom prst="rect">
            <a:avLst/>
          </a:prstGeom>
          <a:solidFill>
            <a:srgbClr val="87B758"/>
          </a:solidFill>
          <a:ln>
            <a:solidFill>
              <a:srgbClr val="4A7EBB"/>
            </a:solidFill>
            <a:round/>
          </a:ln>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lstStyle/>
          <a:p>
            <a:pPr indent="271463" algn="just">
              <a:lnSpc>
                <a:spcPct val="100000"/>
              </a:lnSpc>
              <a:spcBef>
                <a:spcPts val="360"/>
              </a:spcBef>
              <a:buClr>
                <a:srgbClr val="FFFFFF"/>
              </a:buClr>
              <a:buFont typeface="Arial"/>
              <a:buChar char="•"/>
            </a:pP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Quando</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si</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inseriscono</a:t>
            </a:r>
            <a:r>
              <a:rPr lang="en-US" sz="1600" b="0" strike="noStrike" spc="-1" dirty="0">
                <a:solidFill>
                  <a:srgbClr val="FFFFFF"/>
                </a:solidFill>
                <a:latin typeface="Cambria"/>
                <a:cs typeface="Cambria"/>
              </a:rPr>
              <a:t> effort sui </a:t>
            </a:r>
            <a:r>
              <a:rPr lang="en-US" sz="1600" b="0" strike="noStrike" spc="-1" dirty="0" err="1">
                <a:solidFill>
                  <a:srgbClr val="FFFFFF"/>
                </a:solidFill>
                <a:latin typeface="Cambria"/>
                <a:cs typeface="Cambria"/>
              </a:rPr>
              <a:t>progetti</a:t>
            </a:r>
            <a:r>
              <a:rPr lang="en-US" sz="1600" b="0" strike="noStrike" spc="-1" dirty="0">
                <a:solidFill>
                  <a:srgbClr val="FFFFFF"/>
                </a:solidFill>
                <a:latin typeface="Cambria"/>
                <a:cs typeface="Cambria"/>
              </a:rPr>
              <a:t> o </a:t>
            </a:r>
            <a:r>
              <a:rPr lang="en-US" sz="1600" b="0" strike="noStrike" spc="-1" dirty="0" smtClean="0">
                <a:solidFill>
                  <a:srgbClr val="FFFFFF"/>
                </a:solidFill>
                <a:latin typeface="Cambria"/>
                <a:cs typeface="Cambria"/>
              </a:rPr>
              <a:t>WP, </a:t>
            </a:r>
            <a:r>
              <a:rPr lang="en-US" sz="1600" b="0" strike="noStrike" spc="-1" dirty="0" err="1">
                <a:solidFill>
                  <a:srgbClr val="FFFFFF"/>
                </a:solidFill>
                <a:latin typeface="Cambria"/>
                <a:cs typeface="Cambria"/>
              </a:rPr>
              <a:t>il</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totale</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delle</a:t>
            </a:r>
            <a:r>
              <a:rPr lang="en-US" sz="1600" b="0" strike="noStrike" spc="-1" dirty="0">
                <a:solidFill>
                  <a:srgbClr val="FFFFFF"/>
                </a:solidFill>
                <a:latin typeface="Cambria"/>
                <a:cs typeface="Cambria"/>
              </a:rPr>
              <a:t> ore </a:t>
            </a:r>
            <a:r>
              <a:rPr lang="en-US" sz="1600" b="0" strike="noStrike" spc="-1" dirty="0" err="1">
                <a:solidFill>
                  <a:srgbClr val="FFFFFF"/>
                </a:solidFill>
                <a:latin typeface="Cambria"/>
                <a:cs typeface="Cambria"/>
              </a:rPr>
              <a:t>inserite</a:t>
            </a:r>
            <a:r>
              <a:rPr lang="en-US" sz="1600" b="0" strike="noStrike" spc="-1" dirty="0">
                <a:solidFill>
                  <a:srgbClr val="FFFFFF"/>
                </a:solidFill>
                <a:latin typeface="Cambria"/>
                <a:cs typeface="Cambria"/>
              </a:rPr>
              <a:t> </a:t>
            </a:r>
            <a:r>
              <a:rPr lang="en-US" sz="1600" b="0" strike="noStrike" spc="-1" dirty="0" err="1" smtClean="0">
                <a:solidFill>
                  <a:srgbClr val="FFFFFF"/>
                </a:solidFill>
                <a:latin typeface="Cambria"/>
                <a:cs typeface="Cambria"/>
              </a:rPr>
              <a:t>sarà</a:t>
            </a:r>
            <a:r>
              <a:rPr lang="en-US" sz="1600" b="0" strike="noStrike" spc="-1" dirty="0" smtClean="0">
                <a:solidFill>
                  <a:srgbClr val="FFFFFF"/>
                </a:solidFill>
                <a:latin typeface="Cambria"/>
                <a:cs typeface="Cambria"/>
              </a:rPr>
              <a:t> </a:t>
            </a:r>
            <a:r>
              <a:rPr lang="en-US" sz="1600" b="0" strike="noStrike" spc="-1" dirty="0" err="1" smtClean="0">
                <a:solidFill>
                  <a:srgbClr val="FFFFFF"/>
                </a:solidFill>
                <a:latin typeface="Cambria"/>
                <a:cs typeface="Cambria"/>
              </a:rPr>
              <a:t>così</a:t>
            </a:r>
            <a:r>
              <a:rPr lang="en-US" sz="1600" b="0" strike="noStrike" spc="-1" dirty="0" smtClean="0">
                <a:solidFill>
                  <a:srgbClr val="FFFFFF"/>
                </a:solidFill>
                <a:latin typeface="Cambria"/>
                <a:cs typeface="Cambria"/>
              </a:rPr>
              <a:t> </a:t>
            </a:r>
            <a:r>
              <a:rPr lang="en-US" sz="1600" b="0" strike="noStrike" spc="-1" dirty="0" err="1" smtClean="0">
                <a:solidFill>
                  <a:srgbClr val="FFFFFF"/>
                </a:solidFill>
                <a:latin typeface="Cambria"/>
                <a:cs typeface="Cambria"/>
              </a:rPr>
              <a:t>visualizzato</a:t>
            </a:r>
            <a:r>
              <a:rPr lang="en-US" sz="1600" spc="-1" dirty="0">
                <a:solidFill>
                  <a:srgbClr val="FFFFFF"/>
                </a:solidFill>
                <a:latin typeface="Cambria"/>
                <a:cs typeface="Cambria"/>
              </a:rPr>
              <a:t>:</a:t>
            </a:r>
            <a:endParaRPr lang="en-US" sz="1600" b="0" strike="noStrike" spc="-1" dirty="0">
              <a:latin typeface="Cambria"/>
              <a:cs typeface="Cambria"/>
            </a:endParaRPr>
          </a:p>
          <a:p>
            <a:pPr indent="-216000" algn="just">
              <a:lnSpc>
                <a:spcPct val="100000"/>
              </a:lnSpc>
              <a:spcBef>
                <a:spcPts val="360"/>
              </a:spcBef>
              <a:buClr>
                <a:srgbClr val="FFFFFF"/>
              </a:buClr>
              <a:buFont typeface="Arial"/>
              <a:buChar char="•"/>
            </a:pP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Verticalmente</a:t>
            </a:r>
            <a:r>
              <a:rPr lang="en-US" sz="1600" b="0" strike="noStrike" spc="-1" dirty="0">
                <a:solidFill>
                  <a:srgbClr val="FFFFFF"/>
                </a:solidFill>
                <a:latin typeface="Cambria"/>
                <a:cs typeface="Cambria"/>
              </a:rPr>
              <a:t> per </a:t>
            </a:r>
            <a:r>
              <a:rPr lang="en-US" sz="1600" b="0" strike="noStrike" spc="-1" dirty="0" err="1">
                <a:solidFill>
                  <a:srgbClr val="FFFFFF"/>
                </a:solidFill>
                <a:latin typeface="Cambria"/>
                <a:cs typeface="Cambria"/>
              </a:rPr>
              <a:t>Progetto</a:t>
            </a:r>
            <a:r>
              <a:rPr lang="en-US" sz="1600" b="0" strike="noStrike" spc="-1" dirty="0">
                <a:solidFill>
                  <a:srgbClr val="FFFFFF"/>
                </a:solidFill>
                <a:latin typeface="Cambria"/>
                <a:cs typeface="Cambria"/>
              </a:rPr>
              <a:t> e </a:t>
            </a:r>
            <a:r>
              <a:rPr lang="en-US" sz="1600" b="0" strike="noStrike" spc="-1" dirty="0" err="1">
                <a:solidFill>
                  <a:srgbClr val="FFFFFF"/>
                </a:solidFill>
                <a:latin typeface="Cambria"/>
                <a:cs typeface="Cambria"/>
              </a:rPr>
              <a:t>nella</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casella</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della</a:t>
            </a:r>
            <a:r>
              <a:rPr lang="en-US" sz="1600" b="0" strike="noStrike" spc="-1" dirty="0">
                <a:solidFill>
                  <a:srgbClr val="FFFFFF"/>
                </a:solidFill>
                <a:latin typeface="Cambria"/>
                <a:cs typeface="Cambria"/>
              </a:rPr>
              <a:t> data in </a:t>
            </a:r>
            <a:r>
              <a:rPr lang="en-US" sz="1600" b="0" strike="noStrike" spc="-1" dirty="0" err="1">
                <a:solidFill>
                  <a:srgbClr val="FFFFFF"/>
                </a:solidFill>
                <a:latin typeface="Cambria"/>
                <a:cs typeface="Cambria"/>
              </a:rPr>
              <a:t>corrispondenza</a:t>
            </a:r>
            <a:r>
              <a:rPr lang="en-US" sz="1600" b="0" strike="noStrike" spc="-1" dirty="0">
                <a:solidFill>
                  <a:srgbClr val="FFFFFF"/>
                </a:solidFill>
                <a:latin typeface="Cambria"/>
                <a:cs typeface="Cambria"/>
              </a:rPr>
              <a:t> del </a:t>
            </a:r>
            <a:r>
              <a:rPr lang="en-US" sz="1600" b="0" strike="noStrike" spc="-1" dirty="0" err="1" smtClean="0">
                <a:solidFill>
                  <a:srgbClr val="FFFFFF"/>
                </a:solidFill>
                <a:latin typeface="Cambria"/>
                <a:cs typeface="Cambria"/>
              </a:rPr>
              <a:t>giorno</a:t>
            </a:r>
            <a:endParaRPr lang="en-US" sz="1600" spc="-1" dirty="0">
              <a:latin typeface="Cambria"/>
              <a:cs typeface="Cambria"/>
            </a:endParaRPr>
          </a:p>
          <a:p>
            <a:pPr indent="-216000" algn="just">
              <a:lnSpc>
                <a:spcPct val="100000"/>
              </a:lnSpc>
              <a:spcBef>
                <a:spcPts val="360"/>
              </a:spcBef>
              <a:buClr>
                <a:srgbClr val="FFFFFF"/>
              </a:buClr>
              <a:buFont typeface="Arial"/>
              <a:buChar char="•"/>
            </a:pPr>
            <a:r>
              <a:rPr lang="en-US" sz="1600" b="0" strike="noStrike" spc="-1" dirty="0" smtClean="0">
                <a:solidFill>
                  <a:srgbClr val="FFFFFF"/>
                </a:solidFill>
                <a:latin typeface="Cambria"/>
                <a:cs typeface="Cambria"/>
              </a:rPr>
              <a:t> </a:t>
            </a:r>
            <a:r>
              <a:rPr lang="en-US" sz="1600" b="0" strike="noStrike" spc="-1" dirty="0" err="1">
                <a:solidFill>
                  <a:srgbClr val="FFFFFF"/>
                </a:solidFill>
                <a:latin typeface="Cambria"/>
                <a:cs typeface="Cambria"/>
              </a:rPr>
              <a:t>Orizzontalmente</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nelle</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ultime</a:t>
            </a:r>
            <a:r>
              <a:rPr lang="en-US" sz="1600" b="0" strike="noStrike" spc="-1" dirty="0">
                <a:solidFill>
                  <a:srgbClr val="FFFFFF"/>
                </a:solidFill>
                <a:latin typeface="Cambria"/>
                <a:cs typeface="Cambria"/>
              </a:rPr>
              <a:t> 5 </a:t>
            </a:r>
            <a:r>
              <a:rPr lang="en-US" sz="1600" b="0" strike="noStrike" spc="-1" dirty="0" err="1">
                <a:solidFill>
                  <a:srgbClr val="FFFFFF"/>
                </a:solidFill>
                <a:latin typeface="Cambria"/>
                <a:cs typeface="Cambria"/>
              </a:rPr>
              <a:t>colonne</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riportando</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il</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totale</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mensile</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l’eventuale</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previsione</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mensile</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il</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totale</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inserito</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dall’inizio</a:t>
            </a:r>
            <a:r>
              <a:rPr lang="en-US" sz="1600" b="0" strike="noStrike" spc="-1" dirty="0">
                <a:solidFill>
                  <a:srgbClr val="FFFFFF"/>
                </a:solidFill>
                <a:latin typeface="Cambria"/>
                <a:cs typeface="Cambria"/>
              </a:rPr>
              <a:t> del </a:t>
            </a:r>
            <a:r>
              <a:rPr lang="en-US" sz="1600" b="0" strike="noStrike" spc="-1" dirty="0" err="1">
                <a:solidFill>
                  <a:srgbClr val="FFFFFF"/>
                </a:solidFill>
                <a:latin typeface="Cambria"/>
                <a:cs typeface="Cambria"/>
              </a:rPr>
              <a:t>progetto</a:t>
            </a:r>
            <a:r>
              <a:rPr lang="en-US" sz="1600" b="0" strike="noStrike" spc="-1" dirty="0">
                <a:solidFill>
                  <a:srgbClr val="FFFFFF"/>
                </a:solidFill>
                <a:latin typeface="Cambria"/>
                <a:cs typeface="Cambria"/>
              </a:rPr>
              <a:t>/WP, </a:t>
            </a:r>
            <a:r>
              <a:rPr lang="en-US" sz="1600" b="0" strike="noStrike" spc="-1" dirty="0" err="1">
                <a:solidFill>
                  <a:srgbClr val="FFFFFF"/>
                </a:solidFill>
                <a:latin typeface="Cambria"/>
                <a:cs typeface="Cambria"/>
              </a:rPr>
              <a:t>l’eventuale</a:t>
            </a:r>
            <a:r>
              <a:rPr lang="en-US" sz="1600" b="0" strike="noStrike" spc="-1" dirty="0">
                <a:solidFill>
                  <a:srgbClr val="FFFFFF"/>
                </a:solidFill>
                <a:latin typeface="Cambria"/>
                <a:cs typeface="Cambria"/>
              </a:rPr>
              <a:t> budget </a:t>
            </a:r>
            <a:r>
              <a:rPr lang="en-US" sz="1600" b="0" strike="noStrike" spc="-1" dirty="0" err="1">
                <a:solidFill>
                  <a:srgbClr val="FFFFFF"/>
                </a:solidFill>
                <a:latin typeface="Cambria"/>
                <a:cs typeface="Cambria"/>
              </a:rPr>
              <a:t>orario</a:t>
            </a:r>
            <a:r>
              <a:rPr lang="en-US" sz="1600" b="0" strike="noStrike" spc="-1" dirty="0">
                <a:solidFill>
                  <a:srgbClr val="FFFFFF"/>
                </a:solidFill>
                <a:latin typeface="Cambria"/>
                <a:cs typeface="Cambria"/>
              </a:rPr>
              <a:t> e la </a:t>
            </a:r>
            <a:r>
              <a:rPr lang="en-US" sz="1600" b="0" strike="noStrike" spc="-1" dirty="0" err="1">
                <a:solidFill>
                  <a:srgbClr val="FFFFFF"/>
                </a:solidFill>
                <a:latin typeface="Cambria"/>
                <a:cs typeface="Cambria"/>
              </a:rPr>
              <a:t>differenza</a:t>
            </a:r>
            <a:r>
              <a:rPr lang="en-US" sz="1600" b="0" strike="noStrike" spc="-1" dirty="0">
                <a:solidFill>
                  <a:srgbClr val="FFFFFF"/>
                </a:solidFill>
                <a:latin typeface="Cambria"/>
                <a:cs typeface="Cambria"/>
              </a:rPr>
              <a:t> </a:t>
            </a:r>
            <a:r>
              <a:rPr lang="en-US" sz="1600" b="0" strike="noStrike" spc="-1" dirty="0" err="1">
                <a:solidFill>
                  <a:srgbClr val="FFFFFF"/>
                </a:solidFill>
                <a:latin typeface="Cambria"/>
                <a:cs typeface="Cambria"/>
              </a:rPr>
              <a:t>rispetto</a:t>
            </a:r>
            <a:r>
              <a:rPr lang="en-US" sz="1600" b="0" strike="noStrike" spc="-1" dirty="0">
                <a:solidFill>
                  <a:srgbClr val="FFFFFF"/>
                </a:solidFill>
                <a:latin typeface="Cambria"/>
                <a:cs typeface="Cambria"/>
              </a:rPr>
              <a:t> a </a:t>
            </a:r>
            <a:r>
              <a:rPr lang="en-US" sz="1600" b="0" strike="noStrike" spc="-1" dirty="0" err="1">
                <a:solidFill>
                  <a:srgbClr val="FFFFFF"/>
                </a:solidFill>
                <a:latin typeface="Cambria"/>
                <a:cs typeface="Cambria"/>
              </a:rPr>
              <a:t>questi</a:t>
            </a:r>
            <a:r>
              <a:rPr lang="en-US" sz="1600" b="0" strike="noStrike" spc="-1" dirty="0">
                <a:solidFill>
                  <a:srgbClr val="FFFFFF"/>
                </a:solidFill>
                <a:latin typeface="Cambria"/>
                <a:cs typeface="Cambria"/>
              </a:rPr>
              <a:t> </a:t>
            </a:r>
            <a:r>
              <a:rPr lang="en-US" sz="1600" b="0" strike="noStrike" spc="-1" dirty="0" err="1" smtClean="0">
                <a:solidFill>
                  <a:srgbClr val="FFFFFF"/>
                </a:solidFill>
                <a:latin typeface="Cambria"/>
                <a:cs typeface="Cambria"/>
              </a:rPr>
              <a:t>ultimi</a:t>
            </a:r>
            <a:endParaRPr lang="en-US" sz="1600" b="0" strike="noStrike" spc="-1" dirty="0">
              <a:latin typeface="Cambria"/>
              <a:cs typeface="Cambria"/>
            </a:endParaRPr>
          </a:p>
        </p:txBody>
      </p:sp>
      <p:sp>
        <p:nvSpPr>
          <p:cNvPr id="6" name="TextShape 1"/>
          <p:cNvSpPr txBox="1"/>
          <p:nvPr/>
        </p:nvSpPr>
        <p:spPr>
          <a:xfrm>
            <a:off x="-107410" y="1249324"/>
            <a:ext cx="7243560" cy="495000"/>
          </a:xfrm>
          <a:prstGeom prst="rect">
            <a:avLst/>
          </a:prstGeom>
          <a:noFill/>
          <a:ln>
            <a:noFill/>
          </a:ln>
        </p:spPr>
        <p:txBody>
          <a:bodyPr anchor="ctr">
            <a:noAutofit/>
          </a:bodyPr>
          <a:lstStyle/>
          <a:p>
            <a:pPr algn="ctr">
              <a:lnSpc>
                <a:spcPct val="100000"/>
              </a:lnSpc>
            </a:pPr>
            <a:r>
              <a:rPr lang="it-IT" sz="2800" b="1" strike="noStrike" spc="-1" dirty="0" smtClean="0">
                <a:solidFill>
                  <a:schemeClr val="tx2">
                    <a:lumMod val="75000"/>
                  </a:schemeClr>
                </a:solidFill>
                <a:latin typeface="Athelas Regular"/>
                <a:cs typeface="Athelas Regular"/>
              </a:rPr>
              <a:t>L’interfaccia in</a:t>
            </a:r>
            <a:endParaRPr lang="it-IT" sz="2800" b="1" strike="noStrike" spc="-1" dirty="0">
              <a:solidFill>
                <a:schemeClr val="tx2">
                  <a:lumMod val="75000"/>
                </a:schemeClr>
              </a:solidFill>
              <a:latin typeface="Athelas Regular"/>
              <a:cs typeface="Athelas Regular"/>
            </a:endParaRPr>
          </a:p>
        </p:txBody>
      </p:sp>
      <p:sp>
        <p:nvSpPr>
          <p:cNvPr id="7" name="TextShape 1"/>
          <p:cNvSpPr txBox="1"/>
          <p:nvPr/>
        </p:nvSpPr>
        <p:spPr>
          <a:xfrm>
            <a:off x="2164224" y="3891535"/>
            <a:ext cx="7243560" cy="495000"/>
          </a:xfrm>
          <a:prstGeom prst="rect">
            <a:avLst/>
          </a:prstGeom>
          <a:noFill/>
          <a:ln>
            <a:noFill/>
          </a:ln>
        </p:spPr>
        <p:txBody>
          <a:bodyPr anchor="ctr">
            <a:noAutofit/>
          </a:bodyPr>
          <a:lstStyle/>
          <a:p>
            <a:pPr>
              <a:lnSpc>
                <a:spcPct val="100000"/>
              </a:lnSpc>
            </a:pPr>
            <a:r>
              <a:rPr lang="it-IT" sz="2800" b="1" strike="noStrike" spc="-1" dirty="0" smtClean="0">
                <a:solidFill>
                  <a:schemeClr val="tx2">
                    <a:lumMod val="75000"/>
                  </a:schemeClr>
                </a:solidFill>
                <a:latin typeface="Athelas Regular"/>
                <a:cs typeface="Athelas Regular"/>
              </a:rPr>
              <a:t>L’interfaccia in</a:t>
            </a:r>
            <a:endParaRPr lang="it-IT" sz="2800" b="1" strike="noStrike" spc="-1" dirty="0">
              <a:solidFill>
                <a:schemeClr val="tx2">
                  <a:lumMod val="75000"/>
                </a:schemeClr>
              </a:solidFill>
              <a:latin typeface="Athelas Regular"/>
              <a:cs typeface="Athelas Regular"/>
            </a:endParaRPr>
          </a:p>
        </p:txBody>
      </p:sp>
      <p:sp>
        <p:nvSpPr>
          <p:cNvPr id="8" name="CasellaDiTesto 7"/>
          <p:cNvSpPr txBox="1"/>
          <p:nvPr/>
        </p:nvSpPr>
        <p:spPr>
          <a:xfrm>
            <a:off x="7841174" y="0"/>
            <a:ext cx="1364476" cy="369332"/>
          </a:xfrm>
          <a:prstGeom prst="rect">
            <a:avLst/>
          </a:prstGeom>
          <a:noFill/>
        </p:spPr>
        <p:txBody>
          <a:bodyPr wrap="none" rtlCol="0">
            <a:spAutoFit/>
          </a:bodyPr>
          <a:lstStyle/>
          <a:p>
            <a:r>
              <a:rPr lang="it-IT" dirty="0" smtClean="0">
                <a:solidFill>
                  <a:schemeClr val="tx2">
                    <a:lumMod val="75000"/>
                  </a:schemeClr>
                </a:solidFill>
                <a:latin typeface="Colonna MT"/>
                <a:cs typeface="Colonna MT"/>
              </a:rPr>
              <a:t>TIMESHEET</a:t>
            </a:r>
          </a:p>
        </p:txBody>
      </p:sp>
      <p:pic>
        <p:nvPicPr>
          <p:cNvPr id="9" name="Immagine 8" descr="Schermata 2020-12-08 alle 12.50.05.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1313" cy="1110285"/>
          </a:xfrm>
          <a:prstGeom prst="rect">
            <a:avLst/>
          </a:prstGeom>
        </p:spPr>
      </p:pic>
      <p:pic>
        <p:nvPicPr>
          <p:cNvPr id="10" name="Immagine 6"/>
          <p:cNvPicPr/>
          <p:nvPr/>
        </p:nvPicPr>
        <p:blipFill>
          <a:blip r:embed="rId3"/>
          <a:stretch/>
        </p:blipFill>
        <p:spPr>
          <a:xfrm>
            <a:off x="4962641" y="3706445"/>
            <a:ext cx="903897" cy="778904"/>
          </a:xfrm>
          <a:prstGeom prst="rect">
            <a:avLst/>
          </a:prstGeom>
          <a:ln>
            <a:noFill/>
          </a:ln>
        </p:spPr>
      </p:pic>
      <p:pic>
        <p:nvPicPr>
          <p:cNvPr id="11" name="Picture 27"/>
          <p:cNvPicPr/>
          <p:nvPr/>
        </p:nvPicPr>
        <p:blipFill>
          <a:blip r:embed="rId4"/>
          <a:stretch/>
        </p:blipFill>
        <p:spPr>
          <a:xfrm>
            <a:off x="4921739" y="886622"/>
            <a:ext cx="985700" cy="909996"/>
          </a:xfrm>
          <a:prstGeom prst="rect">
            <a:avLst/>
          </a:prstGeom>
          <a:ln w="9360">
            <a:noFill/>
          </a:ln>
        </p:spPr>
      </p:pic>
    </p:spTree>
    <p:extLst>
      <p:ext uri="{BB962C8B-B14F-4D97-AF65-F5344CB8AC3E}">
        <p14:creationId xmlns:p14="http://schemas.microsoft.com/office/powerpoint/2010/main" val="4025952083"/>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937056" y="1846211"/>
            <a:ext cx="7319184" cy="2923877"/>
          </a:xfrm>
          <a:prstGeom prst="rect">
            <a:avLst/>
          </a:prstGeom>
          <a:noFill/>
        </p:spPr>
        <p:txBody>
          <a:bodyPr wrap="square" rtlCol="0">
            <a:spAutoFit/>
          </a:bodyPr>
          <a:lstStyle/>
          <a:p>
            <a:endParaRPr lang="it-IT" sz="2000" dirty="0" smtClean="0">
              <a:latin typeface="Cambria"/>
              <a:cs typeface="Cambria"/>
            </a:endParaRPr>
          </a:p>
          <a:p>
            <a:r>
              <a:rPr lang="it-IT" sz="2000" dirty="0" smtClean="0">
                <a:solidFill>
                  <a:schemeClr val="tx2">
                    <a:lumMod val="75000"/>
                  </a:schemeClr>
                </a:solidFill>
                <a:latin typeface="Cambria"/>
                <a:cs typeface="Cambria"/>
              </a:rPr>
              <a:t>2^ </a:t>
            </a:r>
            <a:r>
              <a:rPr lang="it-IT" sz="2000" dirty="0">
                <a:solidFill>
                  <a:schemeClr val="tx2">
                    <a:lumMod val="75000"/>
                  </a:schemeClr>
                </a:solidFill>
                <a:latin typeface="Cambria"/>
                <a:cs typeface="Cambria"/>
              </a:rPr>
              <a:t>fase </a:t>
            </a:r>
            <a:r>
              <a:rPr lang="it-IT" sz="2000" dirty="0">
                <a:solidFill>
                  <a:schemeClr val="tx2">
                    <a:lumMod val="75000"/>
                  </a:schemeClr>
                </a:solidFill>
                <a:latin typeface="Cambria"/>
                <a:cs typeface="Cambria"/>
                <a:sym typeface="Wingdings"/>
              </a:rPr>
              <a:t> C</a:t>
            </a:r>
            <a:r>
              <a:rPr lang="it-IT" sz="2000" dirty="0" smtClean="0">
                <a:solidFill>
                  <a:schemeClr val="tx2">
                    <a:lumMod val="75000"/>
                  </a:schemeClr>
                </a:solidFill>
                <a:latin typeface="Cambria"/>
                <a:cs typeface="Cambria"/>
              </a:rPr>
              <a:t>ollegarsi a U-WEB </a:t>
            </a:r>
            <a:r>
              <a:rPr lang="it-IT" sz="2000" dirty="0" err="1" smtClean="0">
                <a:solidFill>
                  <a:schemeClr val="tx2">
                    <a:lumMod val="75000"/>
                  </a:schemeClr>
                </a:solidFill>
                <a:latin typeface="Cambria"/>
                <a:cs typeface="Cambria"/>
              </a:rPr>
              <a:t>Timesheet</a:t>
            </a:r>
            <a:r>
              <a:rPr lang="it-IT" sz="2000" dirty="0" smtClean="0">
                <a:solidFill>
                  <a:schemeClr val="tx2">
                    <a:lumMod val="75000"/>
                  </a:schemeClr>
                </a:solidFill>
                <a:latin typeface="Cambria"/>
                <a:cs typeface="Cambria"/>
              </a:rPr>
              <a:t> al seguente link     </a:t>
            </a:r>
          </a:p>
          <a:p>
            <a:r>
              <a:rPr lang="it-IT" sz="2000" dirty="0" smtClean="0">
                <a:latin typeface="Cambria"/>
                <a:cs typeface="Cambria"/>
                <a:hlinkClick r:id="rId2"/>
              </a:rPr>
              <a:t>https</a:t>
            </a:r>
            <a:r>
              <a:rPr lang="it-IT" sz="2000" dirty="0">
                <a:latin typeface="Cambria"/>
                <a:cs typeface="Cambria"/>
                <a:hlinkClick r:id="rId2"/>
              </a:rPr>
              <a:t>://unina.u-web.cineca.it/appts/</a:t>
            </a:r>
            <a:endParaRPr lang="it-IT" sz="2000" dirty="0">
              <a:latin typeface="Cambria"/>
              <a:cs typeface="Cambria"/>
              <a:hlinkClick r:id="rId3"/>
            </a:endParaRPr>
          </a:p>
          <a:p>
            <a:endParaRPr lang="it-IT" sz="2000" dirty="0">
              <a:latin typeface="Cambria"/>
              <a:cs typeface="Cambria"/>
            </a:endParaRPr>
          </a:p>
          <a:p>
            <a:endParaRPr lang="it-IT" sz="2000" dirty="0" smtClean="0">
              <a:latin typeface="Cambria"/>
              <a:cs typeface="Cambria"/>
            </a:endParaRPr>
          </a:p>
          <a:p>
            <a:endParaRPr lang="it-IT" sz="2000" dirty="0">
              <a:latin typeface="Cambria"/>
              <a:cs typeface="Cambria"/>
            </a:endParaRPr>
          </a:p>
          <a:p>
            <a:endParaRPr lang="it-IT" sz="2000" dirty="0">
              <a:latin typeface="Cambria"/>
              <a:cs typeface="Cambria"/>
            </a:endParaRPr>
          </a:p>
          <a:p>
            <a:endParaRPr lang="it-IT" sz="2000" dirty="0" smtClean="0">
              <a:latin typeface="Cambria"/>
              <a:cs typeface="Cambria"/>
            </a:endParaRPr>
          </a:p>
          <a:p>
            <a:endParaRPr lang="it-IT" sz="2000" dirty="0">
              <a:latin typeface="Cambria"/>
              <a:cs typeface="Cambria"/>
            </a:endParaRPr>
          </a:p>
        </p:txBody>
      </p:sp>
      <p:sp>
        <p:nvSpPr>
          <p:cNvPr id="5" name="CasellaDiTesto 4"/>
          <p:cNvSpPr txBox="1"/>
          <p:nvPr/>
        </p:nvSpPr>
        <p:spPr>
          <a:xfrm>
            <a:off x="7841174" y="0"/>
            <a:ext cx="1364476" cy="369332"/>
          </a:xfrm>
          <a:prstGeom prst="rect">
            <a:avLst/>
          </a:prstGeom>
          <a:noFill/>
        </p:spPr>
        <p:txBody>
          <a:bodyPr wrap="none" rtlCol="0">
            <a:spAutoFit/>
          </a:bodyPr>
          <a:lstStyle/>
          <a:p>
            <a:r>
              <a:rPr lang="it-IT" dirty="0" smtClean="0">
                <a:solidFill>
                  <a:schemeClr val="tx2">
                    <a:lumMod val="75000"/>
                  </a:schemeClr>
                </a:solidFill>
                <a:latin typeface="Colonna MT"/>
                <a:cs typeface="Colonna MT"/>
              </a:rPr>
              <a:t>TIMESHEET</a:t>
            </a:r>
          </a:p>
        </p:txBody>
      </p:sp>
      <p:pic>
        <p:nvPicPr>
          <p:cNvPr id="7" name="Immagine 6" descr="Schermata 2020-12-08 alle 12.50.0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221313" cy="1110285"/>
          </a:xfrm>
          <a:prstGeom prst="rect">
            <a:avLst/>
          </a:prstGeom>
        </p:spPr>
      </p:pic>
      <p:pic>
        <p:nvPicPr>
          <p:cNvPr id="8" name="Immagine 6"/>
          <p:cNvPicPr/>
          <p:nvPr/>
        </p:nvPicPr>
        <p:blipFill>
          <a:blip r:embed="rId5"/>
          <a:stretch/>
        </p:blipFill>
        <p:spPr>
          <a:xfrm>
            <a:off x="6978600" y="49316"/>
            <a:ext cx="1044429" cy="950760"/>
          </a:xfrm>
          <a:prstGeom prst="rect">
            <a:avLst/>
          </a:prstGeom>
          <a:ln>
            <a:noFill/>
          </a:ln>
        </p:spPr>
      </p:pic>
      <p:pic>
        <p:nvPicPr>
          <p:cNvPr id="9" name="Picture 27"/>
          <p:cNvPicPr/>
          <p:nvPr/>
        </p:nvPicPr>
        <p:blipFill>
          <a:blip r:embed="rId6"/>
          <a:stretch/>
        </p:blipFill>
        <p:spPr>
          <a:xfrm>
            <a:off x="1221313" y="200289"/>
            <a:ext cx="985700" cy="909996"/>
          </a:xfrm>
          <a:prstGeom prst="rect">
            <a:avLst/>
          </a:prstGeom>
          <a:ln w="9360">
            <a:noFill/>
          </a:ln>
        </p:spPr>
      </p:pic>
      <p:sp>
        <p:nvSpPr>
          <p:cNvPr id="11" name="CustomShape 3"/>
          <p:cNvSpPr/>
          <p:nvPr/>
        </p:nvSpPr>
        <p:spPr>
          <a:xfrm>
            <a:off x="937056" y="3104266"/>
            <a:ext cx="7319184" cy="1152465"/>
          </a:xfrm>
          <a:prstGeom prst="rect">
            <a:avLst/>
          </a:prstGeom>
          <a:ln>
            <a:solidFill>
              <a:srgbClr val="4A7EBB"/>
            </a:solidFill>
            <a:round/>
          </a:ln>
          <a:effectLst>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p:style>
        <p:txBody>
          <a:bodyPr lIns="90000" tIns="45000" rIns="90000" bIns="45000"/>
          <a:lstStyle/>
          <a:p>
            <a:pPr marL="343260" indent="-342900" algn="just">
              <a:lnSpc>
                <a:spcPct val="100000"/>
              </a:lnSpc>
              <a:spcBef>
                <a:spcPts val="561"/>
              </a:spcBef>
              <a:buClr>
                <a:srgbClr val="0070C0"/>
              </a:buClr>
              <a:buFont typeface="Wingdings" charset="2"/>
              <a:buChar char="Ø"/>
            </a:pPr>
            <a:r>
              <a:rPr lang="en-US" sz="2000" b="0" strike="noStrike" spc="-1" dirty="0" err="1">
                <a:solidFill>
                  <a:schemeClr val="tx2">
                    <a:lumMod val="75000"/>
                  </a:schemeClr>
                </a:solidFill>
                <a:latin typeface="Cambria"/>
                <a:cs typeface="Cambria"/>
              </a:rPr>
              <a:t>Accedendo</a:t>
            </a:r>
            <a:r>
              <a:rPr lang="en-US" sz="2000" b="0" strike="noStrike" spc="-1" dirty="0">
                <a:solidFill>
                  <a:schemeClr val="tx2">
                    <a:lumMod val="75000"/>
                  </a:schemeClr>
                </a:solidFill>
                <a:latin typeface="Cambria"/>
                <a:cs typeface="Cambria"/>
              </a:rPr>
              <a:t> a U-Web Timesheet con le </a:t>
            </a:r>
            <a:r>
              <a:rPr lang="en-US" sz="2000" b="0" strike="noStrike" spc="-1" dirty="0" err="1">
                <a:solidFill>
                  <a:schemeClr val="tx2">
                    <a:lumMod val="75000"/>
                  </a:schemeClr>
                </a:solidFill>
                <a:latin typeface="Cambria"/>
                <a:cs typeface="Cambria"/>
              </a:rPr>
              <a:t>proprie</a:t>
            </a:r>
            <a:r>
              <a:rPr lang="en-US" sz="2000" b="0" strike="noStrike" spc="-1" dirty="0">
                <a:solidFill>
                  <a:schemeClr val="tx2">
                    <a:lumMod val="75000"/>
                  </a:schemeClr>
                </a:solidFill>
                <a:latin typeface="Cambria"/>
                <a:cs typeface="Cambria"/>
              </a:rPr>
              <a:t> </a:t>
            </a:r>
            <a:r>
              <a:rPr lang="en-US" sz="2000" b="0" strike="noStrike" spc="-1" dirty="0" err="1">
                <a:solidFill>
                  <a:schemeClr val="tx2">
                    <a:lumMod val="75000"/>
                  </a:schemeClr>
                </a:solidFill>
                <a:latin typeface="Cambria"/>
                <a:cs typeface="Cambria"/>
              </a:rPr>
              <a:t>credenziali</a:t>
            </a:r>
            <a:r>
              <a:rPr lang="en-US" sz="2000" b="0" strike="noStrike" spc="-1" dirty="0">
                <a:solidFill>
                  <a:schemeClr val="tx2">
                    <a:lumMod val="75000"/>
                  </a:schemeClr>
                </a:solidFill>
                <a:latin typeface="Cambria"/>
                <a:cs typeface="Cambria"/>
              </a:rPr>
              <a:t> </a:t>
            </a:r>
            <a:r>
              <a:rPr lang="en-US" sz="2000" b="0" strike="noStrike" spc="-1" dirty="0" smtClean="0">
                <a:solidFill>
                  <a:schemeClr val="tx2">
                    <a:lumMod val="75000"/>
                  </a:schemeClr>
                </a:solidFill>
                <a:latin typeface="Cambria"/>
                <a:cs typeface="Cambria"/>
              </a:rPr>
              <a:t>di accesso </a:t>
            </a:r>
            <a:r>
              <a:rPr lang="en-US" sz="2000" b="0" strike="noStrike" spc="-1" dirty="0" err="1" smtClean="0">
                <a:solidFill>
                  <a:schemeClr val="tx2">
                    <a:lumMod val="75000"/>
                  </a:schemeClr>
                </a:solidFill>
                <a:latin typeface="Cambria"/>
                <a:cs typeface="Cambria"/>
              </a:rPr>
              <a:t>all’email</a:t>
            </a:r>
            <a:r>
              <a:rPr lang="en-US" sz="2000" b="0" strike="noStrike" spc="-1" dirty="0" smtClean="0">
                <a:solidFill>
                  <a:schemeClr val="tx2">
                    <a:lumMod val="75000"/>
                  </a:schemeClr>
                </a:solidFill>
                <a:latin typeface="Cambria"/>
                <a:cs typeface="Cambria"/>
              </a:rPr>
              <a:t> </a:t>
            </a:r>
            <a:r>
              <a:rPr lang="en-US" sz="2000" b="0" strike="noStrike" spc="-1" dirty="0" err="1" smtClean="0">
                <a:solidFill>
                  <a:schemeClr val="tx2">
                    <a:lumMod val="75000"/>
                  </a:schemeClr>
                </a:solidFill>
                <a:latin typeface="Cambria"/>
                <a:cs typeface="Cambria"/>
              </a:rPr>
              <a:t>Unina</a:t>
            </a:r>
            <a:r>
              <a:rPr lang="en-US" sz="2000" spc="-1">
                <a:solidFill>
                  <a:schemeClr val="tx2">
                    <a:lumMod val="75000"/>
                  </a:schemeClr>
                </a:solidFill>
                <a:latin typeface="Cambria"/>
                <a:cs typeface="Cambria"/>
              </a:rPr>
              <a:t> </a:t>
            </a:r>
            <a:r>
              <a:rPr lang="en-US" sz="2000" b="0" strike="noStrike" spc="-1" smtClean="0">
                <a:solidFill>
                  <a:schemeClr val="tx2">
                    <a:lumMod val="75000"/>
                  </a:schemeClr>
                </a:solidFill>
                <a:latin typeface="Cambria"/>
                <a:cs typeface="Cambria"/>
              </a:rPr>
              <a:t>sarà</a:t>
            </a:r>
            <a:r>
              <a:rPr lang="en-US" sz="2000" b="0" strike="noStrike" spc="-1" dirty="0" smtClean="0">
                <a:solidFill>
                  <a:schemeClr val="tx2">
                    <a:lumMod val="75000"/>
                  </a:schemeClr>
                </a:solidFill>
                <a:latin typeface="Cambria"/>
                <a:cs typeface="Cambria"/>
              </a:rPr>
              <a:t> </a:t>
            </a:r>
            <a:r>
              <a:rPr lang="en-US" sz="2000" b="0" strike="noStrike" spc="-1" dirty="0" err="1">
                <a:solidFill>
                  <a:schemeClr val="tx2">
                    <a:lumMod val="75000"/>
                  </a:schemeClr>
                </a:solidFill>
                <a:latin typeface="Cambria"/>
                <a:cs typeface="Cambria"/>
              </a:rPr>
              <a:t>possibile</a:t>
            </a:r>
            <a:r>
              <a:rPr lang="en-US" sz="2000" b="0" strike="noStrike" spc="-1" dirty="0">
                <a:solidFill>
                  <a:schemeClr val="tx2">
                    <a:lumMod val="75000"/>
                  </a:schemeClr>
                </a:solidFill>
                <a:latin typeface="Cambria"/>
                <a:cs typeface="Cambria"/>
              </a:rPr>
              <a:t> </a:t>
            </a:r>
            <a:r>
              <a:rPr lang="en-US" sz="2000" b="0" strike="noStrike" spc="-1" dirty="0" err="1">
                <a:solidFill>
                  <a:schemeClr val="tx2">
                    <a:lumMod val="75000"/>
                  </a:schemeClr>
                </a:solidFill>
                <a:latin typeface="Cambria"/>
                <a:cs typeface="Cambria"/>
              </a:rPr>
              <a:t>visualizzare</a:t>
            </a:r>
            <a:r>
              <a:rPr lang="en-US" sz="2000" b="0" strike="noStrike" spc="-1" dirty="0">
                <a:solidFill>
                  <a:schemeClr val="tx2">
                    <a:lumMod val="75000"/>
                  </a:schemeClr>
                </a:solidFill>
                <a:latin typeface="Cambria"/>
                <a:cs typeface="Cambria"/>
              </a:rPr>
              <a:t> </a:t>
            </a:r>
            <a:r>
              <a:rPr lang="en-US" sz="2000" b="0" strike="noStrike" spc="-1" dirty="0" err="1">
                <a:solidFill>
                  <a:schemeClr val="tx2">
                    <a:lumMod val="75000"/>
                  </a:schemeClr>
                </a:solidFill>
                <a:latin typeface="Cambria"/>
                <a:cs typeface="Cambria"/>
              </a:rPr>
              <a:t>il</a:t>
            </a:r>
            <a:r>
              <a:rPr lang="en-US" sz="2000" b="0" strike="noStrike" spc="-1" dirty="0">
                <a:solidFill>
                  <a:schemeClr val="tx2">
                    <a:lumMod val="75000"/>
                  </a:schemeClr>
                </a:solidFill>
                <a:latin typeface="Cambria"/>
                <a:cs typeface="Cambria"/>
              </a:rPr>
              <a:t> </a:t>
            </a:r>
            <a:r>
              <a:rPr lang="en-US" sz="2000" b="0" strike="noStrike" spc="-1" dirty="0" err="1">
                <a:solidFill>
                  <a:schemeClr val="tx2">
                    <a:lumMod val="75000"/>
                  </a:schemeClr>
                </a:solidFill>
                <a:latin typeface="Cambria"/>
                <a:cs typeface="Cambria"/>
              </a:rPr>
              <a:t>progetto</a:t>
            </a:r>
            <a:r>
              <a:rPr lang="en-US" sz="2000" b="0" strike="noStrike" spc="-1" dirty="0">
                <a:solidFill>
                  <a:schemeClr val="tx2">
                    <a:lumMod val="75000"/>
                  </a:schemeClr>
                </a:solidFill>
                <a:latin typeface="Cambria"/>
                <a:cs typeface="Cambria"/>
              </a:rPr>
              <a:t>, </a:t>
            </a:r>
            <a:r>
              <a:rPr lang="en-US" sz="2000" b="0" strike="noStrike" spc="-1" dirty="0" err="1">
                <a:solidFill>
                  <a:schemeClr val="tx2">
                    <a:lumMod val="75000"/>
                  </a:schemeClr>
                </a:solidFill>
                <a:latin typeface="Cambria"/>
                <a:cs typeface="Cambria"/>
              </a:rPr>
              <a:t>gli</a:t>
            </a:r>
            <a:r>
              <a:rPr lang="en-US" sz="2000" b="0" strike="noStrike" spc="-1" dirty="0">
                <a:solidFill>
                  <a:schemeClr val="tx2">
                    <a:lumMod val="75000"/>
                  </a:schemeClr>
                </a:solidFill>
                <a:latin typeface="Cambria"/>
                <a:cs typeface="Cambria"/>
              </a:rPr>
              <a:t> effort </a:t>
            </a:r>
            <a:r>
              <a:rPr lang="en-US" sz="2000" b="0" strike="noStrike" spc="-1" dirty="0" err="1">
                <a:solidFill>
                  <a:schemeClr val="tx2">
                    <a:lumMod val="75000"/>
                  </a:schemeClr>
                </a:solidFill>
                <a:latin typeface="Cambria"/>
                <a:cs typeface="Cambria"/>
              </a:rPr>
              <a:t>inseriti</a:t>
            </a:r>
            <a:r>
              <a:rPr lang="en-US" sz="2000" b="0" strike="noStrike" spc="-1" dirty="0">
                <a:solidFill>
                  <a:schemeClr val="tx2">
                    <a:lumMod val="75000"/>
                  </a:schemeClr>
                </a:solidFill>
                <a:latin typeface="Cambria"/>
                <a:cs typeface="Cambria"/>
              </a:rPr>
              <a:t> e </a:t>
            </a:r>
            <a:r>
              <a:rPr lang="en-US" sz="2000" b="0" strike="noStrike" spc="-1" dirty="0" err="1">
                <a:solidFill>
                  <a:schemeClr val="tx2">
                    <a:lumMod val="75000"/>
                  </a:schemeClr>
                </a:solidFill>
                <a:latin typeface="Cambria"/>
                <a:cs typeface="Cambria"/>
              </a:rPr>
              <a:t>stampare</a:t>
            </a:r>
            <a:r>
              <a:rPr lang="en-US" sz="2000" b="0" strike="noStrike" spc="-1" dirty="0">
                <a:solidFill>
                  <a:schemeClr val="tx2">
                    <a:lumMod val="75000"/>
                  </a:schemeClr>
                </a:solidFill>
                <a:latin typeface="Cambria"/>
                <a:cs typeface="Cambria"/>
              </a:rPr>
              <a:t> la </a:t>
            </a:r>
            <a:r>
              <a:rPr lang="en-US" sz="2000" b="0" strike="noStrike" spc="-1" dirty="0" err="1" smtClean="0">
                <a:solidFill>
                  <a:schemeClr val="tx2">
                    <a:lumMod val="75000"/>
                  </a:schemeClr>
                </a:solidFill>
                <a:latin typeface="Cambria"/>
                <a:cs typeface="Cambria"/>
              </a:rPr>
              <a:t>reportistica</a:t>
            </a:r>
            <a:endParaRPr lang="en-US" sz="2000" b="0" strike="noStrike" spc="-1" dirty="0">
              <a:solidFill>
                <a:schemeClr val="tx2">
                  <a:lumMod val="75000"/>
                </a:schemeClr>
              </a:solidFill>
              <a:latin typeface="Cambria"/>
              <a:cs typeface="Cambria"/>
            </a:endParaRPr>
          </a:p>
        </p:txBody>
      </p:sp>
      <p:sp>
        <p:nvSpPr>
          <p:cNvPr id="12" name="CustomShape 3"/>
          <p:cNvSpPr/>
          <p:nvPr/>
        </p:nvSpPr>
        <p:spPr>
          <a:xfrm>
            <a:off x="937056" y="4613386"/>
            <a:ext cx="7319184" cy="548345"/>
          </a:xfrm>
          <a:prstGeom prst="rect">
            <a:avLst/>
          </a:prstGeom>
          <a:ln>
            <a:solidFill>
              <a:srgbClr val="4A7EBB"/>
            </a:solidFill>
            <a:round/>
          </a:ln>
          <a:effectLst>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p:style>
        <p:txBody>
          <a:bodyPr lIns="90000" tIns="45000" rIns="90000" bIns="45000"/>
          <a:lstStyle/>
          <a:p>
            <a:pPr marL="343260" indent="-342900" algn="just">
              <a:lnSpc>
                <a:spcPct val="100000"/>
              </a:lnSpc>
              <a:spcBef>
                <a:spcPts val="561"/>
              </a:spcBef>
              <a:buClr>
                <a:srgbClr val="0070C0"/>
              </a:buClr>
              <a:buFont typeface="Wingdings" charset="2"/>
              <a:buChar char="Ø"/>
            </a:pPr>
            <a:r>
              <a:rPr lang="en-US" sz="2000" b="0" strike="noStrike" spc="-1" dirty="0" err="1" smtClean="0">
                <a:solidFill>
                  <a:schemeClr val="tx2">
                    <a:lumMod val="75000"/>
                  </a:schemeClr>
                </a:solidFill>
                <a:latin typeface="Cambria"/>
                <a:cs typeface="Cambria"/>
              </a:rPr>
              <a:t>Manuale</a:t>
            </a:r>
            <a:r>
              <a:rPr lang="en-US" sz="2000" spc="-1" dirty="0">
                <a:solidFill>
                  <a:schemeClr val="tx2">
                    <a:lumMod val="75000"/>
                  </a:schemeClr>
                </a:solidFill>
                <a:latin typeface="Cambria"/>
                <a:cs typeface="Cambria"/>
              </a:rPr>
              <a:t> </a:t>
            </a:r>
            <a:r>
              <a:rPr lang="en-US" sz="2000" spc="-1" dirty="0" smtClean="0">
                <a:solidFill>
                  <a:schemeClr val="tx2">
                    <a:lumMod val="75000"/>
                  </a:schemeClr>
                </a:solidFill>
                <a:latin typeface="Cambria"/>
                <a:cs typeface="Cambria"/>
              </a:rPr>
              <a:t>per </a:t>
            </a:r>
            <a:r>
              <a:rPr lang="en-US" sz="2000" spc="-1" dirty="0" err="1" smtClean="0">
                <a:solidFill>
                  <a:schemeClr val="tx2">
                    <a:lumMod val="75000"/>
                  </a:schemeClr>
                </a:solidFill>
                <a:latin typeface="Cambria"/>
                <a:cs typeface="Cambria"/>
              </a:rPr>
              <a:t>il</a:t>
            </a:r>
            <a:r>
              <a:rPr lang="en-US" sz="2000" spc="-1" dirty="0" smtClean="0">
                <a:solidFill>
                  <a:schemeClr val="tx2">
                    <a:lumMod val="75000"/>
                  </a:schemeClr>
                </a:solidFill>
                <a:latin typeface="Cambria"/>
                <a:cs typeface="Cambria"/>
              </a:rPr>
              <a:t> </a:t>
            </a:r>
            <a:r>
              <a:rPr lang="en-US" sz="2000" spc="-1" dirty="0" err="1" smtClean="0">
                <a:solidFill>
                  <a:schemeClr val="tx2">
                    <a:lumMod val="75000"/>
                  </a:schemeClr>
                </a:solidFill>
                <a:latin typeface="Cambria"/>
                <a:cs typeface="Cambria"/>
              </a:rPr>
              <a:t>compilatore</a:t>
            </a:r>
            <a:r>
              <a:rPr lang="en-US" sz="2000" spc="-1" dirty="0" smtClean="0">
                <a:solidFill>
                  <a:schemeClr val="tx2">
                    <a:lumMod val="75000"/>
                  </a:schemeClr>
                </a:solidFill>
                <a:latin typeface="Cambria"/>
                <a:cs typeface="Cambria"/>
              </a:rPr>
              <a:t> del timesheet</a:t>
            </a:r>
            <a:endParaRPr lang="en-US" sz="2000" b="0" strike="noStrike" spc="-1" dirty="0">
              <a:solidFill>
                <a:schemeClr val="tx2">
                  <a:lumMod val="75000"/>
                </a:schemeClr>
              </a:solidFill>
              <a:latin typeface="Cambria"/>
              <a:cs typeface="Cambria"/>
            </a:endParaRPr>
          </a:p>
        </p:txBody>
      </p:sp>
      <p:sp>
        <p:nvSpPr>
          <p:cNvPr id="10" name="TextShape 3"/>
          <p:cNvSpPr txBox="1"/>
          <p:nvPr/>
        </p:nvSpPr>
        <p:spPr>
          <a:xfrm>
            <a:off x="294172" y="1110285"/>
            <a:ext cx="8229240" cy="836280"/>
          </a:xfrm>
          <a:prstGeom prst="rect">
            <a:avLst/>
          </a:prstGeom>
          <a:noFill/>
          <a:ln>
            <a:noFill/>
          </a:ln>
        </p:spPr>
        <p:txBody>
          <a:bodyPr anchor="ctr"/>
          <a:lstStyle/>
          <a:p>
            <a:pPr algn="ctr">
              <a:lnSpc>
                <a:spcPct val="100000"/>
              </a:lnSpc>
            </a:pPr>
            <a:r>
              <a:rPr lang="it-IT" sz="2800" b="1" u="sng" strike="noStrike" spc="-1" dirty="0" smtClean="0">
                <a:solidFill>
                  <a:schemeClr val="accent1">
                    <a:lumMod val="75000"/>
                  </a:schemeClr>
                </a:solidFill>
                <a:latin typeface="Athelas Regular"/>
                <a:cs typeface="Athelas Regular"/>
              </a:rPr>
              <a:t>Per accedere a U-Web </a:t>
            </a:r>
            <a:r>
              <a:rPr lang="it-IT" sz="2800" b="1" u="sng" strike="noStrike" spc="-1" dirty="0">
                <a:solidFill>
                  <a:schemeClr val="accent1">
                    <a:lumMod val="75000"/>
                  </a:schemeClr>
                </a:solidFill>
                <a:latin typeface="Athelas Regular"/>
                <a:cs typeface="Athelas Regular"/>
              </a:rPr>
              <a:t>Timesheet</a:t>
            </a:r>
          </a:p>
        </p:txBody>
      </p:sp>
    </p:spTree>
    <p:extLst>
      <p:ext uri="{BB962C8B-B14F-4D97-AF65-F5344CB8AC3E}">
        <p14:creationId xmlns:p14="http://schemas.microsoft.com/office/powerpoint/2010/main" val="32248628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7" name="CasellaDiTesto 6"/>
          <p:cNvSpPr txBox="1"/>
          <p:nvPr/>
        </p:nvSpPr>
        <p:spPr>
          <a:xfrm>
            <a:off x="7880930" y="22272"/>
            <a:ext cx="1364476" cy="369332"/>
          </a:xfrm>
          <a:prstGeom prst="rect">
            <a:avLst/>
          </a:prstGeom>
          <a:noFill/>
        </p:spPr>
        <p:txBody>
          <a:bodyPr wrap="none" rtlCol="0">
            <a:spAutoFit/>
          </a:bodyPr>
          <a:lstStyle/>
          <a:p>
            <a:r>
              <a:rPr lang="it-IT" dirty="0">
                <a:solidFill>
                  <a:schemeClr val="tx2">
                    <a:lumMod val="75000"/>
                  </a:schemeClr>
                </a:solidFill>
                <a:latin typeface="Colonna MT"/>
                <a:cs typeface="Colonna MT"/>
              </a:rPr>
              <a:t>TIMESHEET</a:t>
            </a:r>
          </a:p>
        </p:txBody>
      </p:sp>
      <p:pic>
        <p:nvPicPr>
          <p:cNvPr id="8" name="Immagine 7" descr="Schermata 2020-12-08 alle 12.50.0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74920"/>
            <a:ext cx="1221313" cy="1110285"/>
          </a:xfrm>
          <a:prstGeom prst="rect">
            <a:avLst/>
          </a:prstGeom>
        </p:spPr>
      </p:pic>
      <p:pic>
        <p:nvPicPr>
          <p:cNvPr id="9" name="Immagine 6"/>
          <p:cNvPicPr/>
          <p:nvPr/>
        </p:nvPicPr>
        <p:blipFill>
          <a:blip r:embed="rId4"/>
          <a:stretch/>
        </p:blipFill>
        <p:spPr>
          <a:xfrm>
            <a:off x="7937374" y="405715"/>
            <a:ext cx="1044429" cy="950760"/>
          </a:xfrm>
          <a:prstGeom prst="rect">
            <a:avLst/>
          </a:prstGeom>
          <a:ln>
            <a:noFill/>
          </a:ln>
        </p:spPr>
      </p:pic>
      <p:sp>
        <p:nvSpPr>
          <p:cNvPr id="3" name="CasellaDiTesto 2"/>
          <p:cNvSpPr txBox="1"/>
          <p:nvPr/>
        </p:nvSpPr>
        <p:spPr>
          <a:xfrm>
            <a:off x="2872154" y="2974164"/>
            <a:ext cx="3370442" cy="523220"/>
          </a:xfrm>
          <a:prstGeom prst="rect">
            <a:avLst/>
          </a:prstGeom>
          <a:noFill/>
        </p:spPr>
        <p:txBody>
          <a:bodyPr wrap="none" rtlCol="0">
            <a:spAutoFit/>
          </a:bodyPr>
          <a:lstStyle/>
          <a:p>
            <a:r>
              <a:rPr lang="it-IT" sz="2800" b="1" i="1" dirty="0">
                <a:latin typeface="Bell MT"/>
                <a:cs typeface="Bell MT"/>
              </a:rPr>
              <a:t>Grazie per l’attenzione</a:t>
            </a:r>
          </a:p>
        </p:txBody>
      </p:sp>
    </p:spTree>
    <p:extLst>
      <p:ext uri="{BB962C8B-B14F-4D97-AF65-F5344CB8AC3E}">
        <p14:creationId xmlns:p14="http://schemas.microsoft.com/office/powerpoint/2010/main" val="112359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b="0" strike="noStrike" spc="-1" dirty="0" err="1">
                <a:solidFill>
                  <a:srgbClr val="8B8B8B"/>
                </a:solidFill>
                <a:latin typeface="Dosis"/>
              </a:rPr>
              <a:t>www.cineca.it</a:t>
            </a:r>
            <a:endParaRPr lang="en-US" sz="1200" b="0" strike="noStrike" spc="-1" dirty="0">
              <a:latin typeface="Times New Roman"/>
            </a:endParaRPr>
          </a:p>
        </p:txBody>
      </p:sp>
      <p:sp>
        <p:nvSpPr>
          <p:cNvPr id="238" name="CustomShape 4"/>
          <p:cNvSpPr/>
          <p:nvPr/>
        </p:nvSpPr>
        <p:spPr>
          <a:xfrm>
            <a:off x="706320" y="1124280"/>
            <a:ext cx="7919640" cy="2093400"/>
          </a:xfrm>
          <a:prstGeom prst="rect">
            <a:avLst/>
          </a:prstGeom>
          <a:solidFill>
            <a:schemeClr val="accent1">
              <a:lumMod val="20000"/>
              <a:lumOff val="80000"/>
            </a:schemeClr>
          </a:solidFill>
          <a:ln>
            <a:solidFill>
              <a:schemeClr val="accent6">
                <a:lumMod val="50000"/>
              </a:schemeClr>
            </a:solidFill>
            <a:round/>
          </a:ln>
        </p:spPr>
        <p:style>
          <a:lnRef idx="2">
            <a:schemeClr val="accent1">
              <a:shade val="50000"/>
            </a:schemeClr>
          </a:lnRef>
          <a:fillRef idx="1">
            <a:schemeClr val="accent1"/>
          </a:fillRef>
          <a:effectRef idx="0">
            <a:schemeClr val="accent1"/>
          </a:effectRef>
          <a:fontRef idx="minor"/>
        </p:style>
      </p:sp>
      <p:sp>
        <p:nvSpPr>
          <p:cNvPr id="239" name="CustomShape 5"/>
          <p:cNvSpPr/>
          <p:nvPr/>
        </p:nvSpPr>
        <p:spPr>
          <a:xfrm>
            <a:off x="820800" y="1197360"/>
            <a:ext cx="301896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b="0" strike="noStrike" spc="-1">
                <a:solidFill>
                  <a:srgbClr val="000000"/>
                </a:solidFill>
                <a:latin typeface="Calibri"/>
              </a:rPr>
              <a:t>Censimento del progetto</a:t>
            </a:r>
            <a:endParaRPr lang="en-US" sz="1800" b="0" strike="noStrike" spc="-1">
              <a:latin typeface="Arial"/>
            </a:endParaRPr>
          </a:p>
        </p:txBody>
      </p:sp>
      <p:sp>
        <p:nvSpPr>
          <p:cNvPr id="240" name="CustomShape 6"/>
          <p:cNvSpPr/>
          <p:nvPr/>
        </p:nvSpPr>
        <p:spPr>
          <a:xfrm>
            <a:off x="1952640" y="2349360"/>
            <a:ext cx="2779200" cy="36324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b="0" strike="noStrike" spc="-1">
                <a:solidFill>
                  <a:srgbClr val="000000"/>
                </a:solidFill>
                <a:latin typeface="Calibri"/>
              </a:rPr>
              <a:t>Assegnazione delle RU</a:t>
            </a:r>
            <a:endParaRPr lang="en-US" sz="1800" b="0" strike="noStrike" spc="-1">
              <a:latin typeface="Arial"/>
            </a:endParaRPr>
          </a:p>
        </p:txBody>
      </p:sp>
      <p:sp>
        <p:nvSpPr>
          <p:cNvPr id="244" name="CustomShape 10"/>
          <p:cNvSpPr/>
          <p:nvPr/>
        </p:nvSpPr>
        <p:spPr>
          <a:xfrm rot="16200000" flipH="1">
            <a:off x="2331360" y="1338120"/>
            <a:ext cx="780840" cy="1238040"/>
          </a:xfrm>
          <a:prstGeom prst="bentConnector3">
            <a:avLst>
              <a:gd name="adj1" fmla="val 50000"/>
            </a:avLst>
          </a:prstGeom>
          <a:noFill/>
          <a:ln>
            <a:solidFill>
              <a:schemeClr val="tx1"/>
            </a:solidFill>
            <a:round/>
            <a:tailEnd type="triangle" w="med" len="med"/>
          </a:ln>
        </p:spPr>
        <p:style>
          <a:lnRef idx="1">
            <a:schemeClr val="accent1"/>
          </a:lnRef>
          <a:fillRef idx="0">
            <a:schemeClr val="accent1"/>
          </a:fillRef>
          <a:effectRef idx="0">
            <a:schemeClr val="accent1"/>
          </a:effectRef>
          <a:fontRef idx="minor"/>
        </p:style>
      </p:sp>
      <p:sp>
        <p:nvSpPr>
          <p:cNvPr id="245" name="CustomShape 11"/>
          <p:cNvSpPr/>
          <p:nvPr/>
        </p:nvSpPr>
        <p:spPr>
          <a:xfrm rot="16200000" flipH="1">
            <a:off x="3816000" y="2245680"/>
            <a:ext cx="637920" cy="1585440"/>
          </a:xfrm>
          <a:prstGeom prst="bentConnector3">
            <a:avLst>
              <a:gd name="adj1" fmla="val 50000"/>
            </a:avLst>
          </a:prstGeom>
          <a:noFill/>
          <a:ln>
            <a:solidFill>
              <a:schemeClr val="tx1"/>
            </a:solidFill>
            <a:round/>
            <a:tailEnd type="triangle" w="med" len="med"/>
          </a:ln>
        </p:spPr>
        <p:style>
          <a:lnRef idx="1">
            <a:schemeClr val="accent1"/>
          </a:lnRef>
          <a:fillRef idx="0">
            <a:schemeClr val="accent1"/>
          </a:fillRef>
          <a:effectRef idx="0">
            <a:schemeClr val="accent1"/>
          </a:effectRef>
          <a:fontRef idx="minor"/>
        </p:style>
      </p:sp>
      <p:pic>
        <p:nvPicPr>
          <p:cNvPr id="249" name="Picture 2"/>
          <p:cNvPicPr/>
          <p:nvPr/>
        </p:nvPicPr>
        <p:blipFill>
          <a:blip r:embed="rId3"/>
          <a:stretch/>
        </p:blipFill>
        <p:spPr>
          <a:xfrm>
            <a:off x="6175440" y="1057320"/>
            <a:ext cx="361440" cy="599760"/>
          </a:xfrm>
          <a:prstGeom prst="rect">
            <a:avLst/>
          </a:prstGeom>
          <a:ln>
            <a:noFill/>
          </a:ln>
        </p:spPr>
      </p:pic>
      <p:sp>
        <p:nvSpPr>
          <p:cNvPr id="252" name="CustomShape 15"/>
          <p:cNvSpPr/>
          <p:nvPr/>
        </p:nvSpPr>
        <p:spPr>
          <a:xfrm>
            <a:off x="5475240" y="1557360"/>
            <a:ext cx="2153880" cy="302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400" b="0" strike="noStrike" spc="-1">
                <a:solidFill>
                  <a:srgbClr val="000000"/>
                </a:solidFill>
                <a:latin typeface="Calibri"/>
              </a:rPr>
              <a:t>Amministrativo U-Gov</a:t>
            </a:r>
            <a:endParaRPr lang="en-US" sz="1400" b="0" strike="noStrike" spc="-1">
              <a:latin typeface="Arial"/>
            </a:endParaRPr>
          </a:p>
        </p:txBody>
      </p:sp>
      <p:sp>
        <p:nvSpPr>
          <p:cNvPr id="259" name="CustomShape 22"/>
          <p:cNvSpPr/>
          <p:nvPr/>
        </p:nvSpPr>
        <p:spPr>
          <a:xfrm flipH="1">
            <a:off x="4642560" y="1917720"/>
            <a:ext cx="1007640" cy="502920"/>
          </a:xfrm>
          <a:custGeom>
            <a:avLst/>
            <a:gdLst/>
            <a:ahLst/>
            <a:cxnLst/>
            <a:rect l="l" t="t" r="r" b="b"/>
            <a:pathLst>
              <a:path w="21600" h="21600">
                <a:moveTo>
                  <a:pt x="0" y="0"/>
                </a:moveTo>
                <a:lnTo>
                  <a:pt x="21600" y="21600"/>
                </a:lnTo>
              </a:path>
            </a:pathLst>
          </a:custGeom>
          <a:noFill/>
          <a:ln>
            <a:solidFill>
              <a:schemeClr val="tx1"/>
            </a:solidFill>
            <a:round/>
            <a:tailEnd type="triangle" w="med" len="med"/>
          </a:ln>
        </p:spPr>
        <p:style>
          <a:lnRef idx="1">
            <a:schemeClr val="accent1"/>
          </a:lnRef>
          <a:fillRef idx="0">
            <a:schemeClr val="accent1"/>
          </a:fillRef>
          <a:effectRef idx="0">
            <a:schemeClr val="accent1"/>
          </a:effectRef>
          <a:fontRef idx="minor"/>
        </p:style>
      </p:sp>
      <p:sp>
        <p:nvSpPr>
          <p:cNvPr id="260" name="CustomShape 23"/>
          <p:cNvSpPr/>
          <p:nvPr/>
        </p:nvSpPr>
        <p:spPr>
          <a:xfrm flipH="1">
            <a:off x="4137840" y="1413000"/>
            <a:ext cx="1439640" cy="360"/>
          </a:xfrm>
          <a:custGeom>
            <a:avLst/>
            <a:gdLst/>
            <a:ahLst/>
            <a:cxnLst/>
            <a:rect l="l" t="t" r="r" b="b"/>
            <a:pathLst>
              <a:path w="21600" h="21600">
                <a:moveTo>
                  <a:pt x="0" y="0"/>
                </a:moveTo>
                <a:lnTo>
                  <a:pt x="21600" y="21600"/>
                </a:lnTo>
              </a:path>
            </a:pathLst>
          </a:custGeom>
          <a:noFill/>
          <a:ln>
            <a:solidFill>
              <a:schemeClr val="tx1"/>
            </a:solidFill>
            <a:round/>
            <a:tailEnd type="triangle" w="med" len="med"/>
          </a:ln>
        </p:spPr>
        <p:style>
          <a:lnRef idx="1">
            <a:schemeClr val="accent1"/>
          </a:lnRef>
          <a:fillRef idx="0">
            <a:schemeClr val="accent1"/>
          </a:fillRef>
          <a:effectRef idx="0">
            <a:schemeClr val="accent1"/>
          </a:effectRef>
          <a:fontRef idx="minor"/>
        </p:style>
      </p:sp>
      <p:sp>
        <p:nvSpPr>
          <p:cNvPr id="262" name="CustomShape 25"/>
          <p:cNvSpPr/>
          <p:nvPr/>
        </p:nvSpPr>
        <p:spPr>
          <a:xfrm>
            <a:off x="6470640" y="2570040"/>
            <a:ext cx="234432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b="0" strike="noStrike" spc="-1" dirty="0" err="1">
                <a:solidFill>
                  <a:srgbClr val="1F497D"/>
                </a:solidFill>
                <a:latin typeface="Calibri"/>
              </a:rPr>
              <a:t>Definizione</a:t>
            </a:r>
            <a:r>
              <a:rPr lang="en-US" sz="1800" b="0" strike="noStrike" spc="-1" dirty="0">
                <a:solidFill>
                  <a:srgbClr val="1F497D"/>
                </a:solidFill>
                <a:latin typeface="Calibri"/>
              </a:rPr>
              <a:t> </a:t>
            </a:r>
            <a:r>
              <a:rPr lang="en-US" sz="1800" b="0" strike="noStrike" spc="-1" dirty="0" err="1">
                <a:solidFill>
                  <a:srgbClr val="1F497D"/>
                </a:solidFill>
                <a:latin typeface="Calibri"/>
              </a:rPr>
              <a:t>vincolo</a:t>
            </a:r>
            <a:endParaRPr lang="en-US" sz="1800" b="0" strike="noStrike" spc="-1" dirty="0">
              <a:latin typeface="Arial"/>
            </a:endParaRPr>
          </a:p>
        </p:txBody>
      </p:sp>
      <p:sp>
        <p:nvSpPr>
          <p:cNvPr id="263" name="CustomShape 26"/>
          <p:cNvSpPr/>
          <p:nvPr/>
        </p:nvSpPr>
        <p:spPr>
          <a:xfrm>
            <a:off x="7093080" y="1917720"/>
            <a:ext cx="790200" cy="502920"/>
          </a:xfrm>
          <a:custGeom>
            <a:avLst/>
            <a:gdLst/>
            <a:ahLst/>
            <a:cxnLst/>
            <a:rect l="l" t="t" r="r" b="b"/>
            <a:pathLst>
              <a:path w="21600" h="21600">
                <a:moveTo>
                  <a:pt x="0" y="0"/>
                </a:moveTo>
                <a:lnTo>
                  <a:pt x="21600" y="21600"/>
                </a:lnTo>
              </a:path>
            </a:pathLst>
          </a:custGeom>
          <a:noFill/>
          <a:ln>
            <a:solidFill>
              <a:schemeClr val="tx1"/>
            </a:solidFill>
            <a:round/>
            <a:tailEnd type="triangle" w="med" len="med"/>
          </a:ln>
        </p:spPr>
        <p:style>
          <a:lnRef idx="1">
            <a:schemeClr val="accent1"/>
          </a:lnRef>
          <a:fillRef idx="0">
            <a:schemeClr val="accent1"/>
          </a:fillRef>
          <a:effectRef idx="0">
            <a:schemeClr val="accent1"/>
          </a:effectRef>
          <a:fontRef idx="minor"/>
        </p:style>
      </p:sp>
      <p:pic>
        <p:nvPicPr>
          <p:cNvPr id="265" name="Picture 27"/>
          <p:cNvPicPr/>
          <p:nvPr/>
        </p:nvPicPr>
        <p:blipFill>
          <a:blip r:embed="rId4"/>
          <a:stretch/>
        </p:blipFill>
        <p:spPr>
          <a:xfrm>
            <a:off x="801720" y="1778400"/>
            <a:ext cx="1080000" cy="1048320"/>
          </a:xfrm>
          <a:prstGeom prst="rect">
            <a:avLst/>
          </a:prstGeom>
          <a:ln w="9360">
            <a:noFill/>
          </a:ln>
        </p:spPr>
      </p:pic>
      <p:grpSp>
        <p:nvGrpSpPr>
          <p:cNvPr id="4" name="Gruppo 3"/>
          <p:cNvGrpSpPr/>
          <p:nvPr/>
        </p:nvGrpSpPr>
        <p:grpSpPr>
          <a:xfrm>
            <a:off x="706320" y="2754360"/>
            <a:ext cx="8437320" cy="3643200"/>
            <a:chOff x="706320" y="2754360"/>
            <a:chExt cx="8437320" cy="3643200"/>
          </a:xfrm>
        </p:grpSpPr>
        <p:sp>
          <p:nvSpPr>
            <p:cNvPr id="264" name="CustomShape 27"/>
            <p:cNvSpPr/>
            <p:nvPr/>
          </p:nvSpPr>
          <p:spPr>
            <a:xfrm flipV="1">
              <a:off x="6094440" y="2754360"/>
              <a:ext cx="2531880" cy="3492000"/>
            </a:xfrm>
            <a:prstGeom prst="bentConnector3">
              <a:avLst>
                <a:gd name="adj1" fmla="val 109030"/>
              </a:avLst>
            </a:prstGeom>
            <a:noFill/>
            <a:ln>
              <a:solidFill>
                <a:schemeClr val="tx1"/>
              </a:solidFill>
              <a:custDash>
                <a:ds d="100000" sp="100000"/>
              </a:custDash>
              <a:round/>
              <a:tailEnd type="triangle" w="med" len="med"/>
            </a:ln>
          </p:spPr>
          <p:style>
            <a:lnRef idx="1">
              <a:schemeClr val="accent1"/>
            </a:lnRef>
            <a:fillRef idx="0">
              <a:schemeClr val="accent1"/>
            </a:fillRef>
            <a:effectRef idx="0">
              <a:schemeClr val="accent1"/>
            </a:effectRef>
            <a:fontRef idx="minor"/>
          </p:style>
        </p:sp>
        <p:grpSp>
          <p:nvGrpSpPr>
            <p:cNvPr id="3" name="Gruppo 2"/>
            <p:cNvGrpSpPr/>
            <p:nvPr/>
          </p:nvGrpSpPr>
          <p:grpSpPr>
            <a:xfrm>
              <a:off x="706320" y="3325320"/>
              <a:ext cx="8437320" cy="3072240"/>
              <a:chOff x="706320" y="3325320"/>
              <a:chExt cx="8437320" cy="3072240"/>
            </a:xfrm>
          </p:grpSpPr>
          <p:sp>
            <p:nvSpPr>
              <p:cNvPr id="237" name="CustomShape 3"/>
              <p:cNvSpPr/>
              <p:nvPr/>
            </p:nvSpPr>
            <p:spPr>
              <a:xfrm>
                <a:off x="706320" y="3325320"/>
                <a:ext cx="7959240" cy="3030480"/>
              </a:xfrm>
              <a:prstGeom prst="rect">
                <a:avLst/>
              </a:prstGeom>
              <a:solidFill>
                <a:schemeClr val="accent3">
                  <a:lumMod val="40000"/>
                  <a:lumOff val="60000"/>
                </a:schemeClr>
              </a:solidFill>
              <a:ln>
                <a:solidFill>
                  <a:srgbClr val="006EB6"/>
                </a:solidFill>
                <a:round/>
              </a:ln>
            </p:spPr>
            <p:style>
              <a:lnRef idx="2">
                <a:schemeClr val="accent1">
                  <a:shade val="50000"/>
                </a:schemeClr>
              </a:lnRef>
              <a:fillRef idx="1">
                <a:schemeClr val="accent1"/>
              </a:fillRef>
              <a:effectRef idx="0">
                <a:schemeClr val="accent1"/>
              </a:effectRef>
              <a:fontRef idx="minor"/>
            </p:style>
          </p:sp>
          <p:sp>
            <p:nvSpPr>
              <p:cNvPr id="241" name="CustomShape 7"/>
              <p:cNvSpPr/>
              <p:nvPr/>
            </p:nvSpPr>
            <p:spPr>
              <a:xfrm>
                <a:off x="3243240" y="3357720"/>
                <a:ext cx="3371400" cy="36324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b="0" strike="noStrike" spc="-1">
                    <a:solidFill>
                      <a:srgbClr val="000000"/>
                    </a:solidFill>
                    <a:latin typeface="Calibri"/>
                  </a:rPr>
                  <a:t>Compilazione del timesheet</a:t>
                </a:r>
                <a:endParaRPr lang="en-US" sz="1800" b="0" strike="noStrike" spc="-1">
                  <a:latin typeface="Arial"/>
                </a:endParaRPr>
              </a:p>
            </p:txBody>
          </p:sp>
          <p:sp>
            <p:nvSpPr>
              <p:cNvPr id="242" name="CustomShape 8"/>
              <p:cNvSpPr/>
              <p:nvPr/>
            </p:nvSpPr>
            <p:spPr>
              <a:xfrm>
                <a:off x="6084720" y="4432320"/>
                <a:ext cx="305892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b="0" strike="noStrike" spc="-1" dirty="0" err="1">
                    <a:solidFill>
                      <a:srgbClr val="000000"/>
                    </a:solidFill>
                    <a:latin typeface="Calibri"/>
                  </a:rPr>
                  <a:t>Revisione</a:t>
                </a:r>
                <a:r>
                  <a:rPr lang="en-US" sz="1800" b="0" strike="noStrike" spc="-1" dirty="0">
                    <a:solidFill>
                      <a:srgbClr val="000000"/>
                    </a:solidFill>
                    <a:latin typeface="Calibri"/>
                  </a:rPr>
                  <a:t> / </a:t>
                </a:r>
                <a:r>
                  <a:rPr lang="en-US" sz="1800" b="0" strike="noStrike" spc="-1" dirty="0" err="1">
                    <a:solidFill>
                      <a:srgbClr val="000000"/>
                    </a:solidFill>
                    <a:latin typeface="Calibri"/>
                  </a:rPr>
                  <a:t>Approvazione</a:t>
                </a:r>
                <a:endParaRPr lang="en-US" sz="1800" b="0" strike="noStrike" spc="-1" dirty="0">
                  <a:latin typeface="Arial"/>
                </a:endParaRPr>
              </a:p>
            </p:txBody>
          </p:sp>
          <p:sp>
            <p:nvSpPr>
              <p:cNvPr id="243" name="CustomShape 9"/>
              <p:cNvSpPr/>
              <p:nvPr/>
            </p:nvSpPr>
            <p:spPr>
              <a:xfrm>
                <a:off x="6175440" y="5373720"/>
                <a:ext cx="207144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b="0" strike="noStrike" spc="-1">
                    <a:solidFill>
                      <a:srgbClr val="000000"/>
                    </a:solidFill>
                    <a:latin typeface="Calibri"/>
                  </a:rPr>
                  <a:t>Rendicontazione</a:t>
                </a:r>
                <a:endParaRPr lang="en-US" sz="1800" b="0" strike="noStrike" spc="-1">
                  <a:latin typeface="Arial"/>
                </a:endParaRPr>
              </a:p>
            </p:txBody>
          </p:sp>
          <p:sp>
            <p:nvSpPr>
              <p:cNvPr id="246" name="CustomShape 12"/>
              <p:cNvSpPr/>
              <p:nvPr/>
            </p:nvSpPr>
            <p:spPr>
              <a:xfrm rot="16200000" flipH="1">
                <a:off x="5576400" y="3080520"/>
                <a:ext cx="709200" cy="2003040"/>
              </a:xfrm>
              <a:prstGeom prst="bentConnector3">
                <a:avLst>
                  <a:gd name="adj1" fmla="val 50000"/>
                </a:avLst>
              </a:prstGeom>
              <a:noFill/>
              <a:ln>
                <a:solidFill>
                  <a:schemeClr val="tx1"/>
                </a:solidFill>
                <a:round/>
                <a:tailEnd type="triangle" w="med" len="med"/>
              </a:ln>
            </p:spPr>
            <p:style>
              <a:lnRef idx="1">
                <a:schemeClr val="accent1"/>
              </a:lnRef>
              <a:fillRef idx="0">
                <a:schemeClr val="accent1"/>
              </a:fillRef>
              <a:effectRef idx="0">
                <a:schemeClr val="accent1"/>
              </a:effectRef>
              <a:fontRef idx="minor"/>
            </p:style>
          </p:sp>
          <p:sp>
            <p:nvSpPr>
              <p:cNvPr id="247" name="CustomShape 13"/>
              <p:cNvSpPr/>
              <p:nvPr/>
            </p:nvSpPr>
            <p:spPr>
              <a:xfrm rot="16200000" flipH="1">
                <a:off x="6789240" y="4951440"/>
                <a:ext cx="566280" cy="277560"/>
              </a:xfrm>
              <a:prstGeom prst="bentConnector3">
                <a:avLst>
                  <a:gd name="adj1" fmla="val 50000"/>
                </a:avLst>
              </a:prstGeom>
              <a:noFill/>
              <a:ln>
                <a:solidFill>
                  <a:schemeClr val="tx1"/>
                </a:solidFill>
                <a:round/>
                <a:tailEnd type="triangle" w="med" len="med"/>
              </a:ln>
            </p:spPr>
            <p:style>
              <a:lnRef idx="1">
                <a:schemeClr val="accent1"/>
              </a:lnRef>
              <a:fillRef idx="0">
                <a:schemeClr val="accent1"/>
              </a:fillRef>
              <a:effectRef idx="0">
                <a:schemeClr val="accent1"/>
              </a:effectRef>
              <a:fontRef idx="minor"/>
            </p:style>
          </p:sp>
          <p:sp>
            <p:nvSpPr>
              <p:cNvPr id="248" name="CustomShape 14"/>
              <p:cNvSpPr/>
              <p:nvPr/>
            </p:nvSpPr>
            <p:spPr>
              <a:xfrm rot="10800000">
                <a:off x="6111720" y="4646520"/>
                <a:ext cx="1179000" cy="569520"/>
              </a:xfrm>
              <a:prstGeom prst="bentConnector3">
                <a:avLst>
                  <a:gd name="adj1" fmla="val 115117"/>
                </a:avLst>
              </a:prstGeom>
              <a:noFill/>
              <a:ln>
                <a:solidFill>
                  <a:schemeClr val="tx1"/>
                </a:solidFill>
                <a:custDash>
                  <a:ds d="600000" sp="500000"/>
                </a:custDash>
                <a:round/>
                <a:tailEnd type="triangle" w="med" len="med"/>
              </a:ln>
            </p:spPr>
            <p:style>
              <a:lnRef idx="1">
                <a:schemeClr val="accent1"/>
              </a:lnRef>
              <a:fillRef idx="0">
                <a:schemeClr val="accent1"/>
              </a:fillRef>
              <a:effectRef idx="0">
                <a:schemeClr val="accent1"/>
              </a:effectRef>
              <a:fontRef idx="minor"/>
            </p:style>
          </p:sp>
          <p:pic>
            <p:nvPicPr>
              <p:cNvPr id="250" name="Picture 4"/>
              <p:cNvPicPr/>
              <p:nvPr/>
            </p:nvPicPr>
            <p:blipFill>
              <a:blip r:embed="rId3"/>
              <a:stretch/>
            </p:blipFill>
            <p:spPr>
              <a:xfrm>
                <a:off x="1952640" y="4061520"/>
                <a:ext cx="360000" cy="599760"/>
              </a:xfrm>
              <a:prstGeom prst="rect">
                <a:avLst/>
              </a:prstGeom>
              <a:ln>
                <a:noFill/>
              </a:ln>
            </p:spPr>
          </p:pic>
          <p:pic>
            <p:nvPicPr>
              <p:cNvPr id="251" name="Picture 6"/>
              <p:cNvPicPr/>
              <p:nvPr/>
            </p:nvPicPr>
            <p:blipFill>
              <a:blip r:embed="rId3"/>
              <a:stretch/>
            </p:blipFill>
            <p:spPr>
              <a:xfrm>
                <a:off x="4057200" y="5357160"/>
                <a:ext cx="361440" cy="599760"/>
              </a:xfrm>
              <a:prstGeom prst="rect">
                <a:avLst/>
              </a:prstGeom>
              <a:ln>
                <a:noFill/>
              </a:ln>
            </p:spPr>
          </p:pic>
          <p:sp>
            <p:nvSpPr>
              <p:cNvPr id="253" name="CustomShape 16"/>
              <p:cNvSpPr/>
              <p:nvPr/>
            </p:nvSpPr>
            <p:spPr>
              <a:xfrm>
                <a:off x="893160" y="4979160"/>
                <a:ext cx="1195200" cy="302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400" b="0" strike="noStrike" spc="-1">
                    <a:solidFill>
                      <a:srgbClr val="000000"/>
                    </a:solidFill>
                    <a:latin typeface="Calibri"/>
                  </a:rPr>
                  <a:t>Ricercatore</a:t>
                </a:r>
                <a:endParaRPr lang="en-US" sz="1400" b="0" strike="noStrike" spc="-1">
                  <a:latin typeface="Arial"/>
                </a:endParaRPr>
              </a:p>
            </p:txBody>
          </p:sp>
          <p:sp>
            <p:nvSpPr>
              <p:cNvPr id="254" name="CustomShape 17"/>
              <p:cNvSpPr/>
              <p:nvPr/>
            </p:nvSpPr>
            <p:spPr>
              <a:xfrm>
                <a:off x="2108160" y="6093000"/>
                <a:ext cx="4362120" cy="3045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400" b="0" strike="noStrike" spc="-1">
                    <a:solidFill>
                      <a:srgbClr val="000000"/>
                    </a:solidFill>
                    <a:latin typeface="Calibri"/>
                  </a:rPr>
                  <a:t>Responsabile Scientifico / Validatore timesheet</a:t>
                </a:r>
                <a:endParaRPr lang="en-US" sz="1400" b="0" strike="noStrike" spc="-1">
                  <a:latin typeface="Arial"/>
                </a:endParaRPr>
              </a:p>
            </p:txBody>
          </p:sp>
          <p:sp>
            <p:nvSpPr>
              <p:cNvPr id="255" name="CustomShape 18"/>
              <p:cNvSpPr/>
              <p:nvPr/>
            </p:nvSpPr>
            <p:spPr>
              <a:xfrm flipV="1">
                <a:off x="2383920" y="3712680"/>
                <a:ext cx="934560" cy="360000"/>
              </a:xfrm>
              <a:custGeom>
                <a:avLst/>
                <a:gdLst/>
                <a:ahLst/>
                <a:cxnLst/>
                <a:rect l="l" t="t" r="r" b="b"/>
                <a:pathLst>
                  <a:path w="21600" h="21600">
                    <a:moveTo>
                      <a:pt x="0" y="0"/>
                    </a:moveTo>
                    <a:lnTo>
                      <a:pt x="21600" y="21600"/>
                    </a:lnTo>
                  </a:path>
                </a:pathLst>
              </a:custGeom>
              <a:noFill/>
              <a:ln>
                <a:solidFill>
                  <a:schemeClr val="tx1"/>
                </a:solidFill>
                <a:round/>
                <a:tailEnd type="triangle" w="med" len="med"/>
              </a:ln>
            </p:spPr>
            <p:style>
              <a:lnRef idx="1">
                <a:schemeClr val="accent1"/>
              </a:lnRef>
              <a:fillRef idx="0">
                <a:schemeClr val="accent1"/>
              </a:fillRef>
              <a:effectRef idx="0">
                <a:schemeClr val="accent1"/>
              </a:effectRef>
              <a:fontRef idx="minor"/>
            </p:style>
          </p:sp>
          <p:sp>
            <p:nvSpPr>
              <p:cNvPr id="256" name="CustomShape 19"/>
              <p:cNvSpPr/>
              <p:nvPr/>
            </p:nvSpPr>
            <p:spPr>
              <a:xfrm flipV="1">
                <a:off x="4276080" y="3871800"/>
                <a:ext cx="164520" cy="1280160"/>
              </a:xfrm>
              <a:custGeom>
                <a:avLst/>
                <a:gdLst/>
                <a:ahLst/>
                <a:cxnLst/>
                <a:rect l="l" t="t" r="r" b="b"/>
                <a:pathLst>
                  <a:path w="21600" h="21600">
                    <a:moveTo>
                      <a:pt x="0" y="0"/>
                    </a:moveTo>
                    <a:lnTo>
                      <a:pt x="21600" y="21600"/>
                    </a:lnTo>
                  </a:path>
                </a:pathLst>
              </a:custGeom>
              <a:noFill/>
              <a:ln>
                <a:solidFill>
                  <a:schemeClr val="tx1"/>
                </a:solidFill>
                <a:custDash>
                  <a:ds d="600000" sp="500000"/>
                </a:custDash>
                <a:round/>
                <a:tailEnd type="triangle" w="med" len="med"/>
              </a:ln>
            </p:spPr>
            <p:style>
              <a:lnRef idx="1">
                <a:schemeClr val="accent1"/>
              </a:lnRef>
              <a:fillRef idx="0">
                <a:schemeClr val="accent1"/>
              </a:fillRef>
              <a:effectRef idx="0">
                <a:schemeClr val="accent1"/>
              </a:effectRef>
              <a:fontRef idx="minor"/>
            </p:style>
          </p:sp>
          <p:sp>
            <p:nvSpPr>
              <p:cNvPr id="257" name="CustomShape 20"/>
              <p:cNvSpPr/>
              <p:nvPr/>
            </p:nvSpPr>
            <p:spPr>
              <a:xfrm flipV="1">
                <a:off x="4572000" y="4795200"/>
                <a:ext cx="1150560" cy="791640"/>
              </a:xfrm>
              <a:custGeom>
                <a:avLst/>
                <a:gdLst/>
                <a:ahLst/>
                <a:cxnLst/>
                <a:rect l="l" t="t" r="r" b="b"/>
                <a:pathLst>
                  <a:path w="21600" h="21600">
                    <a:moveTo>
                      <a:pt x="0" y="0"/>
                    </a:moveTo>
                    <a:lnTo>
                      <a:pt x="21600" y="21600"/>
                    </a:lnTo>
                  </a:path>
                </a:pathLst>
              </a:custGeom>
              <a:noFill/>
              <a:ln>
                <a:solidFill>
                  <a:schemeClr val="tx1"/>
                </a:solidFill>
                <a:round/>
                <a:tailEnd type="triangle" w="med" len="med"/>
              </a:ln>
            </p:spPr>
            <p:style>
              <a:lnRef idx="1">
                <a:schemeClr val="accent1"/>
              </a:lnRef>
              <a:fillRef idx="0">
                <a:schemeClr val="accent1"/>
              </a:fillRef>
              <a:effectRef idx="0">
                <a:schemeClr val="accent1"/>
              </a:effectRef>
              <a:fontRef idx="minor"/>
            </p:style>
          </p:sp>
          <p:sp>
            <p:nvSpPr>
              <p:cNvPr id="258" name="CustomShape 21"/>
              <p:cNvSpPr/>
              <p:nvPr/>
            </p:nvSpPr>
            <p:spPr>
              <a:xfrm flipV="1">
                <a:off x="4716360" y="5587920"/>
                <a:ext cx="1439640" cy="288720"/>
              </a:xfrm>
              <a:custGeom>
                <a:avLst/>
                <a:gdLst/>
                <a:ahLst/>
                <a:cxnLst/>
                <a:rect l="l" t="t" r="r" b="b"/>
                <a:pathLst>
                  <a:path w="21600" h="21600">
                    <a:moveTo>
                      <a:pt x="0" y="0"/>
                    </a:moveTo>
                    <a:lnTo>
                      <a:pt x="21600" y="21600"/>
                    </a:lnTo>
                  </a:path>
                </a:pathLst>
              </a:custGeom>
              <a:noFill/>
              <a:ln>
                <a:solidFill>
                  <a:schemeClr val="tx1"/>
                </a:solidFill>
                <a:round/>
                <a:tailEnd type="triangle" w="med" len="med"/>
              </a:ln>
            </p:spPr>
            <p:style>
              <a:lnRef idx="1">
                <a:schemeClr val="accent1"/>
              </a:lnRef>
              <a:fillRef idx="0">
                <a:schemeClr val="accent1"/>
              </a:fillRef>
              <a:effectRef idx="0">
                <a:schemeClr val="accent1"/>
              </a:effectRef>
              <a:fontRef idx="minor"/>
            </p:style>
          </p:sp>
          <p:sp>
            <p:nvSpPr>
              <p:cNvPr id="261" name="CustomShape 24"/>
              <p:cNvSpPr/>
              <p:nvPr/>
            </p:nvSpPr>
            <p:spPr>
              <a:xfrm flipH="1" flipV="1">
                <a:off x="6436440" y="3540960"/>
                <a:ext cx="1757160" cy="2015640"/>
              </a:xfrm>
              <a:prstGeom prst="bentConnector3">
                <a:avLst>
                  <a:gd name="adj1" fmla="val -13013"/>
                </a:avLst>
              </a:prstGeom>
              <a:noFill/>
              <a:ln>
                <a:solidFill>
                  <a:schemeClr val="tx1"/>
                </a:solidFill>
                <a:custDash>
                  <a:ds d="600000" sp="500000"/>
                </a:custDash>
                <a:round/>
                <a:tailEnd type="triangle" w="med" len="med"/>
              </a:ln>
            </p:spPr>
            <p:style>
              <a:lnRef idx="1">
                <a:schemeClr val="accent1"/>
              </a:lnRef>
              <a:fillRef idx="0">
                <a:schemeClr val="accent1"/>
              </a:fillRef>
              <a:effectRef idx="0">
                <a:schemeClr val="accent1"/>
              </a:effectRef>
              <a:fontRef idx="minor"/>
            </p:style>
          </p:sp>
          <p:pic>
            <p:nvPicPr>
              <p:cNvPr id="266" name="Immagine 6"/>
              <p:cNvPicPr/>
              <p:nvPr/>
            </p:nvPicPr>
            <p:blipFill>
              <a:blip r:embed="rId5"/>
              <a:stretch/>
            </p:blipFill>
            <p:spPr>
              <a:xfrm>
                <a:off x="768649" y="3490993"/>
                <a:ext cx="1064880" cy="950760"/>
              </a:xfrm>
              <a:prstGeom prst="rect">
                <a:avLst/>
              </a:prstGeom>
              <a:ln>
                <a:noFill/>
              </a:ln>
            </p:spPr>
          </p:pic>
        </p:grpSp>
      </p:grpSp>
      <p:sp>
        <p:nvSpPr>
          <p:cNvPr id="2" name="CasellaDiTesto 1"/>
          <p:cNvSpPr txBox="1"/>
          <p:nvPr/>
        </p:nvSpPr>
        <p:spPr>
          <a:xfrm>
            <a:off x="-86310" y="1197360"/>
            <a:ext cx="854959" cy="369332"/>
          </a:xfrm>
          <a:prstGeom prst="rect">
            <a:avLst/>
          </a:prstGeom>
          <a:noFill/>
        </p:spPr>
        <p:txBody>
          <a:bodyPr wrap="none" rtlCol="0">
            <a:spAutoFit/>
          </a:bodyPr>
          <a:lstStyle/>
          <a:p>
            <a:r>
              <a:rPr lang="it-IT" dirty="0" smtClean="0">
                <a:solidFill>
                  <a:schemeClr val="tx2">
                    <a:lumMod val="75000"/>
                  </a:schemeClr>
                </a:solidFill>
              </a:rPr>
              <a:t>1^ fase</a:t>
            </a:r>
            <a:endParaRPr lang="it-IT" dirty="0">
              <a:solidFill>
                <a:schemeClr val="tx2">
                  <a:lumMod val="75000"/>
                </a:schemeClr>
              </a:solidFill>
            </a:endParaRPr>
          </a:p>
        </p:txBody>
      </p:sp>
      <p:sp>
        <p:nvSpPr>
          <p:cNvPr id="39" name="CasellaDiTesto 38"/>
          <p:cNvSpPr txBox="1"/>
          <p:nvPr/>
        </p:nvSpPr>
        <p:spPr>
          <a:xfrm>
            <a:off x="-86310" y="3375799"/>
            <a:ext cx="854959" cy="369332"/>
          </a:xfrm>
          <a:prstGeom prst="rect">
            <a:avLst/>
          </a:prstGeom>
          <a:noFill/>
        </p:spPr>
        <p:txBody>
          <a:bodyPr wrap="none" rtlCol="0">
            <a:spAutoFit/>
          </a:bodyPr>
          <a:lstStyle/>
          <a:p>
            <a:r>
              <a:rPr lang="it-IT" dirty="0">
                <a:solidFill>
                  <a:schemeClr val="tx2">
                    <a:lumMod val="75000"/>
                  </a:schemeClr>
                </a:solidFill>
              </a:rPr>
              <a:t>2</a:t>
            </a:r>
            <a:r>
              <a:rPr lang="it-IT" dirty="0" smtClean="0">
                <a:solidFill>
                  <a:schemeClr val="tx2">
                    <a:lumMod val="75000"/>
                  </a:schemeClr>
                </a:solidFill>
              </a:rPr>
              <a:t>^ fase</a:t>
            </a:r>
            <a:endParaRPr lang="it-IT" dirty="0">
              <a:solidFill>
                <a:schemeClr val="tx2">
                  <a:lumMod val="75000"/>
                </a:schemeClr>
              </a:solidFill>
            </a:endParaRPr>
          </a:p>
        </p:txBody>
      </p:sp>
      <p:sp>
        <p:nvSpPr>
          <p:cNvPr id="40" name="CasellaDiTesto 39"/>
          <p:cNvSpPr txBox="1"/>
          <p:nvPr/>
        </p:nvSpPr>
        <p:spPr>
          <a:xfrm>
            <a:off x="7841174" y="0"/>
            <a:ext cx="1364476" cy="369332"/>
          </a:xfrm>
          <a:prstGeom prst="rect">
            <a:avLst/>
          </a:prstGeom>
          <a:noFill/>
        </p:spPr>
        <p:txBody>
          <a:bodyPr wrap="none" rtlCol="0">
            <a:spAutoFit/>
          </a:bodyPr>
          <a:lstStyle/>
          <a:p>
            <a:r>
              <a:rPr lang="it-IT" dirty="0" smtClean="0">
                <a:solidFill>
                  <a:schemeClr val="tx2">
                    <a:lumMod val="75000"/>
                  </a:schemeClr>
                </a:solidFill>
                <a:latin typeface="Colonna MT"/>
                <a:cs typeface="Colonna MT"/>
              </a:rPr>
              <a:t>TIMESHEET</a:t>
            </a:r>
          </a:p>
        </p:txBody>
      </p:sp>
      <p:pic>
        <p:nvPicPr>
          <p:cNvPr id="41" name="Immagine 40" descr="Schermata 2020-12-08 alle 12.50.05.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0"/>
            <a:ext cx="1221313" cy="1110285"/>
          </a:xfrm>
          <a:prstGeom prst="rect">
            <a:avLst/>
          </a:prstGeom>
        </p:spPr>
      </p:pic>
    </p:spTree>
    <p:extLst>
      <p:ext uri="{BB962C8B-B14F-4D97-AF65-F5344CB8AC3E}">
        <p14:creationId xmlns:p14="http://schemas.microsoft.com/office/powerpoint/2010/main" val="302067345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TextShape 1"/>
          <p:cNvSpPr txBox="1"/>
          <p:nvPr/>
        </p:nvSpPr>
        <p:spPr>
          <a:xfrm>
            <a:off x="1093565" y="1535064"/>
            <a:ext cx="7302947" cy="4525560"/>
          </a:xfrm>
          <a:prstGeom prst="rect">
            <a:avLst/>
          </a:prstGeom>
          <a:noFill/>
          <a:ln>
            <a:noFill/>
          </a:ln>
        </p:spPr>
        <p:txBody>
          <a:bodyPr lIns="90000" tIns="45000" rIns="90000" bIns="45000"/>
          <a:lstStyle/>
          <a:p>
            <a:pPr>
              <a:lnSpc>
                <a:spcPct val="100000"/>
              </a:lnSpc>
              <a:spcBef>
                <a:spcPts val="400"/>
              </a:spcBef>
            </a:pPr>
            <a:endParaRPr lang="it-IT" sz="3200" b="0" strike="noStrike" spc="-1" dirty="0">
              <a:solidFill>
                <a:srgbClr val="000000"/>
              </a:solidFill>
              <a:latin typeface="Trebuchet MS"/>
            </a:endParaRPr>
          </a:p>
          <a:p>
            <a:pPr marL="457200" indent="-456840" algn="just">
              <a:lnSpc>
                <a:spcPct val="100000"/>
              </a:lnSpc>
              <a:spcBef>
                <a:spcPts val="400"/>
              </a:spcBef>
              <a:buClr>
                <a:srgbClr val="4F81BD"/>
              </a:buClr>
              <a:buFont typeface="Wingdings" charset="2"/>
              <a:buChar char=""/>
            </a:pPr>
            <a:r>
              <a:rPr lang="it-IT" sz="2000" b="0" strike="noStrike" spc="-1" dirty="0">
                <a:solidFill>
                  <a:srgbClr val="376092"/>
                </a:solidFill>
                <a:latin typeface="Cambria"/>
                <a:cs typeface="Cambria"/>
              </a:rPr>
              <a:t>I progetti di ricerca finanziati (Ministero, </a:t>
            </a:r>
            <a:r>
              <a:rPr lang="it-IT" sz="2000" spc="-1" dirty="0" smtClean="0">
                <a:solidFill>
                  <a:srgbClr val="376092"/>
                </a:solidFill>
                <a:latin typeface="Cambria"/>
                <a:cs typeface="Cambria"/>
              </a:rPr>
              <a:t>Commissione</a:t>
            </a:r>
            <a:r>
              <a:rPr lang="it-IT" sz="2000" b="0" strike="noStrike" spc="-1" dirty="0" smtClean="0">
                <a:solidFill>
                  <a:srgbClr val="376092"/>
                </a:solidFill>
                <a:latin typeface="Cambria"/>
                <a:cs typeface="Cambria"/>
              </a:rPr>
              <a:t> </a:t>
            </a:r>
            <a:r>
              <a:rPr lang="it-IT" sz="2000" b="0" strike="noStrike" spc="-1" dirty="0">
                <a:solidFill>
                  <a:srgbClr val="376092"/>
                </a:solidFill>
                <a:latin typeface="Cambria"/>
                <a:cs typeface="Cambria"/>
              </a:rPr>
              <a:t>Europea, </a:t>
            </a:r>
            <a:r>
              <a:rPr lang="it-IT" sz="2000" b="0" strike="noStrike" spc="-1" dirty="0" smtClean="0">
                <a:solidFill>
                  <a:srgbClr val="376092"/>
                </a:solidFill>
                <a:latin typeface="Cambria"/>
                <a:cs typeface="Cambria"/>
              </a:rPr>
              <a:t>ecc.) </a:t>
            </a:r>
            <a:r>
              <a:rPr lang="it-IT" sz="2000" b="0" strike="noStrike" spc="-1" dirty="0">
                <a:solidFill>
                  <a:srgbClr val="376092"/>
                </a:solidFill>
                <a:latin typeface="Cambria"/>
                <a:cs typeface="Cambria"/>
              </a:rPr>
              <a:t>prevedono il rendiconto delle ore del </a:t>
            </a:r>
            <a:r>
              <a:rPr lang="it-IT" sz="2000" b="0" strike="noStrike" spc="-1" dirty="0" smtClean="0">
                <a:solidFill>
                  <a:srgbClr val="376092"/>
                </a:solidFill>
                <a:latin typeface="Cambria"/>
                <a:cs typeface="Cambria"/>
              </a:rPr>
              <a:t>personale</a:t>
            </a:r>
            <a:endParaRPr lang="it-IT" sz="2000" b="0" strike="noStrike" spc="-1" dirty="0">
              <a:solidFill>
                <a:srgbClr val="376092"/>
              </a:solidFill>
              <a:latin typeface="Cambria"/>
              <a:cs typeface="Cambria"/>
            </a:endParaRPr>
          </a:p>
          <a:p>
            <a:pPr marL="457200" indent="-456840" algn="just">
              <a:lnSpc>
                <a:spcPct val="100000"/>
              </a:lnSpc>
              <a:spcBef>
                <a:spcPts val="400"/>
              </a:spcBef>
              <a:buClr>
                <a:srgbClr val="4F81BD"/>
              </a:buClr>
              <a:buFont typeface="Wingdings" charset="2"/>
              <a:buChar char=""/>
            </a:pPr>
            <a:r>
              <a:rPr lang="it-IT" sz="2000" b="0" strike="noStrike" spc="-1" dirty="0">
                <a:solidFill>
                  <a:srgbClr val="376092"/>
                </a:solidFill>
                <a:latin typeface="Cambria"/>
                <a:cs typeface="Cambria"/>
              </a:rPr>
              <a:t>La voce personale rappresenta una parte importante del budget di </a:t>
            </a:r>
            <a:r>
              <a:rPr lang="it-IT" sz="2000" b="0" strike="noStrike" spc="-1" dirty="0" smtClean="0">
                <a:solidFill>
                  <a:srgbClr val="376092"/>
                </a:solidFill>
                <a:latin typeface="Cambria"/>
                <a:cs typeface="Cambria"/>
              </a:rPr>
              <a:t>progetto</a:t>
            </a:r>
            <a:endParaRPr lang="it-IT" sz="2000" b="0" strike="noStrike" spc="-1" dirty="0">
              <a:solidFill>
                <a:srgbClr val="376092"/>
              </a:solidFill>
              <a:latin typeface="Cambria"/>
              <a:cs typeface="Cambria"/>
            </a:endParaRPr>
          </a:p>
          <a:p>
            <a:pPr marL="457200" indent="-456840" algn="just">
              <a:lnSpc>
                <a:spcPct val="100000"/>
              </a:lnSpc>
              <a:spcBef>
                <a:spcPts val="400"/>
              </a:spcBef>
              <a:buClr>
                <a:srgbClr val="4F81BD"/>
              </a:buClr>
              <a:buFont typeface="Wingdings" charset="2"/>
              <a:buChar char=""/>
            </a:pPr>
            <a:r>
              <a:rPr lang="it-IT" sz="2000" b="0" strike="noStrike" spc="-1" dirty="0">
                <a:solidFill>
                  <a:srgbClr val="376092"/>
                </a:solidFill>
                <a:latin typeface="Cambria"/>
                <a:cs typeface="Cambria"/>
              </a:rPr>
              <a:t>Il rendiconto avviene attraverso la produzione di documentazione attestante l’impegno del personale sul progetto su scala </a:t>
            </a:r>
            <a:r>
              <a:rPr lang="it-IT" sz="2000" b="0" strike="noStrike" spc="-1" dirty="0" smtClean="0">
                <a:solidFill>
                  <a:srgbClr val="376092"/>
                </a:solidFill>
                <a:latin typeface="Cambria"/>
                <a:cs typeface="Cambria"/>
              </a:rPr>
              <a:t>giornaliera</a:t>
            </a:r>
            <a:endParaRPr lang="it-IT" sz="2000" b="0" strike="noStrike" spc="-1" dirty="0">
              <a:solidFill>
                <a:srgbClr val="376092"/>
              </a:solidFill>
              <a:latin typeface="Cambria"/>
              <a:cs typeface="Cambria"/>
            </a:endParaRPr>
          </a:p>
          <a:p>
            <a:pPr marL="457200" indent="-456840" algn="just">
              <a:lnSpc>
                <a:spcPct val="100000"/>
              </a:lnSpc>
              <a:spcBef>
                <a:spcPts val="400"/>
              </a:spcBef>
              <a:buClr>
                <a:srgbClr val="4F81BD"/>
              </a:buClr>
              <a:buFont typeface="Wingdings" charset="2"/>
              <a:buChar char=""/>
            </a:pPr>
            <a:r>
              <a:rPr lang="it-IT" sz="2000" b="0" strike="noStrike" spc="-1" dirty="0">
                <a:solidFill>
                  <a:srgbClr val="376092"/>
                </a:solidFill>
                <a:latin typeface="Cambria"/>
                <a:cs typeface="Cambria"/>
              </a:rPr>
              <a:t>Incongruenze nell’esposizione dei costi del personale possono condurre a finanziamenti inferiori rispetto a quelli </a:t>
            </a:r>
            <a:r>
              <a:rPr lang="it-IT" sz="2000" b="0" strike="noStrike" spc="-1" dirty="0" smtClean="0">
                <a:solidFill>
                  <a:srgbClr val="376092"/>
                </a:solidFill>
                <a:latin typeface="Cambria"/>
                <a:cs typeface="Cambria"/>
              </a:rPr>
              <a:t>attesi</a:t>
            </a:r>
            <a:endParaRPr lang="it-IT" sz="2000" b="0" strike="noStrike" spc="-1" dirty="0">
              <a:solidFill>
                <a:srgbClr val="376092"/>
              </a:solidFill>
              <a:latin typeface="Cambria"/>
              <a:cs typeface="Cambria"/>
            </a:endParaRPr>
          </a:p>
          <a:p>
            <a:pPr algn="just">
              <a:lnSpc>
                <a:spcPct val="100000"/>
              </a:lnSpc>
              <a:spcBef>
                <a:spcPts val="400"/>
              </a:spcBef>
            </a:pPr>
            <a:endParaRPr lang="it-IT" sz="2000" b="0" strike="noStrike" spc="-1" dirty="0">
              <a:solidFill>
                <a:srgbClr val="376092"/>
              </a:solidFill>
              <a:latin typeface="Cambria"/>
              <a:cs typeface="Cambria"/>
            </a:endParaRPr>
          </a:p>
          <a:p>
            <a:pPr marL="457200" indent="-456840">
              <a:lnSpc>
                <a:spcPct val="100000"/>
              </a:lnSpc>
              <a:spcBef>
                <a:spcPts val="400"/>
              </a:spcBef>
            </a:pPr>
            <a:endParaRPr lang="it-IT" sz="2000" b="0" strike="noStrike" spc="-1" dirty="0">
              <a:solidFill>
                <a:srgbClr val="000000"/>
              </a:solidFill>
              <a:latin typeface="Trebuchet MS"/>
            </a:endParaRPr>
          </a:p>
        </p:txBody>
      </p:sp>
      <p:sp>
        <p:nvSpPr>
          <p:cNvPr id="6" name="TextShape 3"/>
          <p:cNvSpPr txBox="1"/>
          <p:nvPr/>
        </p:nvSpPr>
        <p:spPr>
          <a:xfrm>
            <a:off x="467640" y="1052640"/>
            <a:ext cx="8229240" cy="836280"/>
          </a:xfrm>
          <a:prstGeom prst="rect">
            <a:avLst/>
          </a:prstGeom>
          <a:noFill/>
          <a:ln>
            <a:noFill/>
          </a:ln>
        </p:spPr>
        <p:txBody>
          <a:bodyPr anchor="ctr"/>
          <a:lstStyle/>
          <a:p>
            <a:pPr algn="ctr">
              <a:lnSpc>
                <a:spcPct val="100000"/>
              </a:lnSpc>
            </a:pPr>
            <a:r>
              <a:rPr lang="it-IT" sz="2800" b="1" u="sng" strike="noStrike" spc="-1" dirty="0">
                <a:solidFill>
                  <a:schemeClr val="accent1">
                    <a:lumMod val="75000"/>
                  </a:schemeClr>
                </a:solidFill>
                <a:latin typeface="Athelas Regular"/>
                <a:cs typeface="Athelas Regular"/>
              </a:rPr>
              <a:t>Perché nasce U-Web Timesheet</a:t>
            </a:r>
          </a:p>
        </p:txBody>
      </p:sp>
      <p:sp>
        <p:nvSpPr>
          <p:cNvPr id="7" name="CasellaDiTesto 6"/>
          <p:cNvSpPr txBox="1"/>
          <p:nvPr/>
        </p:nvSpPr>
        <p:spPr>
          <a:xfrm>
            <a:off x="7841174" y="0"/>
            <a:ext cx="1364476" cy="369332"/>
          </a:xfrm>
          <a:prstGeom prst="rect">
            <a:avLst/>
          </a:prstGeom>
          <a:noFill/>
        </p:spPr>
        <p:txBody>
          <a:bodyPr wrap="none" rtlCol="0">
            <a:spAutoFit/>
          </a:bodyPr>
          <a:lstStyle/>
          <a:p>
            <a:r>
              <a:rPr lang="it-IT" dirty="0" smtClean="0">
                <a:solidFill>
                  <a:schemeClr val="tx2">
                    <a:lumMod val="75000"/>
                  </a:schemeClr>
                </a:solidFill>
                <a:latin typeface="Colonna MT"/>
                <a:cs typeface="Colonna MT"/>
              </a:rPr>
              <a:t>TIMESHEET</a:t>
            </a:r>
          </a:p>
        </p:txBody>
      </p:sp>
      <p:pic>
        <p:nvPicPr>
          <p:cNvPr id="8" name="Immagine 7" descr="Schermata 2020-12-08 alle 12.50.0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21313" cy="1110285"/>
          </a:xfrm>
          <a:prstGeom prst="rect">
            <a:avLst/>
          </a:prstGeom>
        </p:spPr>
      </p:pic>
      <p:pic>
        <p:nvPicPr>
          <p:cNvPr id="9" name="Immagine 6"/>
          <p:cNvPicPr/>
          <p:nvPr/>
        </p:nvPicPr>
        <p:blipFill>
          <a:blip r:embed="rId4"/>
          <a:stretch/>
        </p:blipFill>
        <p:spPr>
          <a:xfrm>
            <a:off x="6978600" y="49316"/>
            <a:ext cx="1044429" cy="950760"/>
          </a:xfrm>
          <a:prstGeom prst="rect">
            <a:avLst/>
          </a:prstGeom>
          <a:ln>
            <a:noFill/>
          </a:ln>
        </p:spPr>
      </p:pic>
      <p:pic>
        <p:nvPicPr>
          <p:cNvPr id="10" name="Picture 27"/>
          <p:cNvPicPr/>
          <p:nvPr/>
        </p:nvPicPr>
        <p:blipFill>
          <a:blip r:embed="rId5"/>
          <a:stretch/>
        </p:blipFill>
        <p:spPr>
          <a:xfrm>
            <a:off x="1221313" y="200289"/>
            <a:ext cx="985700" cy="909996"/>
          </a:xfrm>
          <a:prstGeom prst="rect">
            <a:avLst/>
          </a:prstGeom>
          <a:ln w="9360">
            <a:noFill/>
          </a:ln>
        </p:spPr>
      </p:pic>
    </p:spTree>
    <p:extLst>
      <p:ext uri="{BB962C8B-B14F-4D97-AF65-F5344CB8AC3E}">
        <p14:creationId xmlns:p14="http://schemas.microsoft.com/office/powerpoint/2010/main" val="4076806466"/>
      </p:ext>
    </p:extLst>
  </p:cSld>
  <p:clrMapOvr>
    <a:masterClrMapping/>
  </p:clrMapOvr>
  <p:transition>
    <p:fade/>
  </p:transition>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883600" y="1864708"/>
            <a:ext cx="7295579" cy="2554545"/>
          </a:xfrm>
          <a:prstGeom prst="rect">
            <a:avLst/>
          </a:prstGeom>
          <a:noFill/>
        </p:spPr>
        <p:txBody>
          <a:bodyPr wrap="square" rtlCol="0">
            <a:spAutoFit/>
          </a:bodyPr>
          <a:lstStyle/>
          <a:p>
            <a:endParaRPr lang="it-IT" sz="2000" dirty="0" smtClean="0">
              <a:latin typeface="Cambria"/>
              <a:cs typeface="Cambria"/>
            </a:endParaRPr>
          </a:p>
          <a:p>
            <a:r>
              <a:rPr lang="it-IT" sz="2000" dirty="0">
                <a:solidFill>
                  <a:schemeClr val="tx2">
                    <a:lumMod val="75000"/>
                  </a:schemeClr>
                </a:solidFill>
                <a:latin typeface="Cambria"/>
                <a:cs typeface="Cambria"/>
              </a:rPr>
              <a:t>1^ fase </a:t>
            </a:r>
            <a:r>
              <a:rPr lang="it-IT" sz="2000" dirty="0">
                <a:solidFill>
                  <a:schemeClr val="tx2">
                    <a:lumMod val="75000"/>
                  </a:schemeClr>
                </a:solidFill>
                <a:latin typeface="Cambria"/>
                <a:cs typeface="Cambria"/>
                <a:sym typeface="Wingdings"/>
              </a:rPr>
              <a:t> </a:t>
            </a:r>
            <a:r>
              <a:rPr lang="it-IT" sz="2000" dirty="0" smtClean="0">
                <a:solidFill>
                  <a:schemeClr val="tx2">
                    <a:lumMod val="75000"/>
                  </a:schemeClr>
                </a:solidFill>
                <a:latin typeface="Cambria"/>
                <a:cs typeface="Cambria"/>
                <a:sym typeface="Wingdings"/>
              </a:rPr>
              <a:t>C</a:t>
            </a:r>
            <a:r>
              <a:rPr lang="it-IT" sz="2000" dirty="0" smtClean="0">
                <a:solidFill>
                  <a:schemeClr val="tx2">
                    <a:lumMod val="75000"/>
                  </a:schemeClr>
                </a:solidFill>
                <a:latin typeface="Cambria"/>
                <a:cs typeface="Cambria"/>
              </a:rPr>
              <a:t>on </a:t>
            </a:r>
            <a:r>
              <a:rPr lang="it-IT" sz="2000" dirty="0">
                <a:solidFill>
                  <a:schemeClr val="tx2">
                    <a:lumMod val="75000"/>
                  </a:schemeClr>
                </a:solidFill>
                <a:latin typeface="Cambria"/>
                <a:cs typeface="Cambria"/>
              </a:rPr>
              <a:t>le proprie credenziali di </a:t>
            </a:r>
            <a:r>
              <a:rPr lang="it-IT" sz="2000" dirty="0" smtClean="0">
                <a:solidFill>
                  <a:schemeClr val="tx2">
                    <a:lumMod val="75000"/>
                  </a:schemeClr>
                </a:solidFill>
                <a:latin typeface="Cambria"/>
                <a:cs typeface="Cambria"/>
              </a:rPr>
              <a:t>accesso all’email </a:t>
            </a:r>
            <a:r>
              <a:rPr lang="it-IT" sz="2000" dirty="0" err="1" smtClean="0">
                <a:solidFill>
                  <a:schemeClr val="tx2">
                    <a:lumMod val="75000"/>
                  </a:schemeClr>
                </a:solidFill>
                <a:latin typeface="Cambria"/>
                <a:cs typeface="Cambria"/>
              </a:rPr>
              <a:t>Unina</a:t>
            </a:r>
            <a:r>
              <a:rPr lang="it-IT" sz="2000" dirty="0" smtClean="0">
                <a:solidFill>
                  <a:schemeClr val="tx2">
                    <a:lumMod val="75000"/>
                  </a:schemeClr>
                </a:solidFill>
                <a:latin typeface="Cambria"/>
                <a:cs typeface="Cambria"/>
              </a:rPr>
              <a:t>, </a:t>
            </a:r>
            <a:r>
              <a:rPr lang="it-IT" sz="2000" dirty="0">
                <a:solidFill>
                  <a:schemeClr val="tx2">
                    <a:lumMod val="75000"/>
                  </a:schemeClr>
                </a:solidFill>
                <a:latin typeface="Cambria"/>
                <a:cs typeface="Cambria"/>
                <a:sym typeface="Wingdings"/>
              </a:rPr>
              <a:t>c</a:t>
            </a:r>
            <a:r>
              <a:rPr lang="it-IT" sz="2000" dirty="0" smtClean="0">
                <a:solidFill>
                  <a:schemeClr val="tx2">
                    <a:lumMod val="75000"/>
                  </a:schemeClr>
                </a:solidFill>
                <a:latin typeface="Cambria"/>
                <a:cs typeface="Cambria"/>
              </a:rPr>
              <a:t>ollegarsi al link U-GOV </a:t>
            </a:r>
            <a:r>
              <a:rPr lang="it-IT" sz="2000" dirty="0" smtClean="0">
                <a:latin typeface="Cambria"/>
                <a:cs typeface="Cambria"/>
                <a:hlinkClick r:id="rId2"/>
              </a:rPr>
              <a:t>https</a:t>
            </a:r>
            <a:r>
              <a:rPr lang="it-IT" sz="2000" dirty="0">
                <a:latin typeface="Cambria"/>
                <a:cs typeface="Cambria"/>
                <a:hlinkClick r:id="rId2"/>
              </a:rPr>
              <a:t>://www.u-gov.unina.it</a:t>
            </a:r>
            <a:r>
              <a:rPr lang="it-IT" sz="2000" dirty="0" smtClean="0">
                <a:latin typeface="Cambria"/>
                <a:cs typeface="Cambria"/>
                <a:hlinkClick r:id="rId2"/>
              </a:rPr>
              <a:t>/</a:t>
            </a:r>
            <a:endParaRPr lang="it-IT" sz="2000" dirty="0" smtClean="0">
              <a:latin typeface="Cambria"/>
              <a:cs typeface="Cambria"/>
            </a:endParaRPr>
          </a:p>
          <a:p>
            <a:endParaRPr lang="it-IT" sz="2000" dirty="0">
              <a:latin typeface="Cambria"/>
              <a:cs typeface="Cambria"/>
            </a:endParaRPr>
          </a:p>
          <a:p>
            <a:endParaRPr lang="it-IT" sz="2000" dirty="0">
              <a:latin typeface="Cambria"/>
              <a:cs typeface="Cambria"/>
            </a:endParaRPr>
          </a:p>
          <a:p>
            <a:endParaRPr lang="it-IT" sz="2000" dirty="0">
              <a:latin typeface="Cambria"/>
              <a:cs typeface="Cambria"/>
            </a:endParaRPr>
          </a:p>
          <a:p>
            <a:endParaRPr lang="it-IT" sz="2000" dirty="0" smtClean="0">
              <a:latin typeface="Cambria"/>
              <a:cs typeface="Cambria"/>
            </a:endParaRPr>
          </a:p>
          <a:p>
            <a:endParaRPr lang="it-IT" sz="2000" dirty="0">
              <a:latin typeface="Cambria"/>
              <a:cs typeface="Cambria"/>
            </a:endParaRPr>
          </a:p>
        </p:txBody>
      </p:sp>
      <p:sp>
        <p:nvSpPr>
          <p:cNvPr id="5" name="CasellaDiTesto 4"/>
          <p:cNvSpPr txBox="1"/>
          <p:nvPr/>
        </p:nvSpPr>
        <p:spPr>
          <a:xfrm>
            <a:off x="7841174" y="0"/>
            <a:ext cx="1364476" cy="369332"/>
          </a:xfrm>
          <a:prstGeom prst="rect">
            <a:avLst/>
          </a:prstGeom>
          <a:noFill/>
        </p:spPr>
        <p:txBody>
          <a:bodyPr wrap="none" rtlCol="0">
            <a:spAutoFit/>
          </a:bodyPr>
          <a:lstStyle/>
          <a:p>
            <a:r>
              <a:rPr lang="it-IT" dirty="0" smtClean="0">
                <a:solidFill>
                  <a:schemeClr val="tx2">
                    <a:lumMod val="75000"/>
                  </a:schemeClr>
                </a:solidFill>
                <a:latin typeface="Colonna MT"/>
                <a:cs typeface="Colonna MT"/>
              </a:rPr>
              <a:t>TIMESHEET</a:t>
            </a:r>
          </a:p>
        </p:txBody>
      </p:sp>
      <p:pic>
        <p:nvPicPr>
          <p:cNvPr id="7" name="Immagine 6" descr="Schermata 2020-12-08 alle 12.50.0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21313" cy="1110285"/>
          </a:xfrm>
          <a:prstGeom prst="rect">
            <a:avLst/>
          </a:prstGeom>
        </p:spPr>
      </p:pic>
      <p:pic>
        <p:nvPicPr>
          <p:cNvPr id="8" name="Immagine 6"/>
          <p:cNvPicPr/>
          <p:nvPr/>
        </p:nvPicPr>
        <p:blipFill>
          <a:blip r:embed="rId4"/>
          <a:stretch/>
        </p:blipFill>
        <p:spPr>
          <a:xfrm>
            <a:off x="6978600" y="49316"/>
            <a:ext cx="1044429" cy="950760"/>
          </a:xfrm>
          <a:prstGeom prst="rect">
            <a:avLst/>
          </a:prstGeom>
          <a:ln>
            <a:noFill/>
          </a:ln>
        </p:spPr>
      </p:pic>
      <p:pic>
        <p:nvPicPr>
          <p:cNvPr id="9" name="Picture 27"/>
          <p:cNvPicPr/>
          <p:nvPr/>
        </p:nvPicPr>
        <p:blipFill>
          <a:blip r:embed="rId5"/>
          <a:stretch/>
        </p:blipFill>
        <p:spPr>
          <a:xfrm>
            <a:off x="1221313" y="200289"/>
            <a:ext cx="985700" cy="909996"/>
          </a:xfrm>
          <a:prstGeom prst="rect">
            <a:avLst/>
          </a:prstGeom>
          <a:ln w="9360">
            <a:noFill/>
          </a:ln>
        </p:spPr>
      </p:pic>
      <p:sp>
        <p:nvSpPr>
          <p:cNvPr id="10" name="TextShape 1"/>
          <p:cNvSpPr txBox="1"/>
          <p:nvPr/>
        </p:nvSpPr>
        <p:spPr>
          <a:xfrm>
            <a:off x="949250" y="3031868"/>
            <a:ext cx="7002755" cy="1176998"/>
          </a:xfrm>
          <a:prstGeom prst="rect">
            <a:avLst/>
          </a:prstGeom>
          <a:gradFill rotWithShape="0">
            <a:gsLst>
              <a:gs pos="0">
                <a:srgbClr val="BFD4FE"/>
              </a:gs>
              <a:gs pos="100000">
                <a:srgbClr val="E5EFFF"/>
              </a:gs>
            </a:gsLst>
            <a:lin ang="16200000"/>
          </a:gradFill>
          <a:ln w="9360">
            <a:solidFill>
              <a:srgbClr val="4A7EBB"/>
            </a:solidFill>
            <a:round/>
          </a:ln>
        </p:spPr>
        <p:txBody>
          <a:bodyPr lIns="90000" tIns="45000" rIns="90000" bIns="45000"/>
          <a:lstStyle/>
          <a:p>
            <a:pPr marL="343080" indent="-342720" algn="just">
              <a:spcBef>
                <a:spcPts val="561"/>
              </a:spcBef>
              <a:buClr>
                <a:srgbClr val="0070C0"/>
              </a:buClr>
              <a:buFont typeface="Arial"/>
              <a:buChar char="•"/>
            </a:pPr>
            <a:r>
              <a:rPr lang="it-IT" sz="2000" dirty="0" smtClean="0">
                <a:solidFill>
                  <a:srgbClr val="376092"/>
                </a:solidFill>
                <a:latin typeface="Cambria"/>
                <a:cs typeface="Cambria"/>
              </a:rPr>
              <a:t>Selezionare </a:t>
            </a:r>
            <a:r>
              <a:rPr lang="it-IT" sz="2000" dirty="0">
                <a:solidFill>
                  <a:srgbClr val="376092"/>
                </a:solidFill>
                <a:latin typeface="Cambria"/>
                <a:cs typeface="Cambria"/>
              </a:rPr>
              <a:t>Gestione Progetti -&gt; </a:t>
            </a:r>
            <a:r>
              <a:rPr lang="it-IT" sz="2000" dirty="0" smtClean="0">
                <a:solidFill>
                  <a:srgbClr val="376092"/>
                </a:solidFill>
                <a:latin typeface="Cambria"/>
                <a:cs typeface="Cambria"/>
              </a:rPr>
              <a:t>Cercare/Censire progetto -&gt; Sei in *Nodo </a:t>
            </a:r>
            <a:r>
              <a:rPr lang="it-IT" sz="2000" dirty="0">
                <a:solidFill>
                  <a:srgbClr val="376092"/>
                </a:solidFill>
                <a:latin typeface="Cambria"/>
                <a:cs typeface="Cambria"/>
              </a:rPr>
              <a:t>progetto -&gt; </a:t>
            </a:r>
            <a:r>
              <a:rPr lang="it-IT" sz="2000" dirty="0" smtClean="0">
                <a:solidFill>
                  <a:srgbClr val="376092"/>
                </a:solidFill>
                <a:latin typeface="Cambria"/>
                <a:cs typeface="Cambria"/>
              </a:rPr>
              <a:t>Nel </a:t>
            </a:r>
            <a:r>
              <a:rPr lang="it-IT" sz="2000" i="1" dirty="0" err="1" smtClean="0">
                <a:solidFill>
                  <a:srgbClr val="376092"/>
                </a:solidFill>
                <a:latin typeface="Cambria"/>
                <a:cs typeface="Cambria"/>
              </a:rPr>
              <a:t>tab</a:t>
            </a:r>
            <a:r>
              <a:rPr lang="it-IT" sz="2000" i="1" dirty="0" smtClean="0">
                <a:solidFill>
                  <a:srgbClr val="376092"/>
                </a:solidFill>
                <a:latin typeface="Cambria"/>
                <a:cs typeface="Cambria"/>
              </a:rPr>
              <a:t> </a:t>
            </a:r>
            <a:r>
              <a:rPr lang="it-IT" sz="2000" i="1" dirty="0">
                <a:solidFill>
                  <a:srgbClr val="376092"/>
                </a:solidFill>
                <a:latin typeface="Cambria"/>
                <a:cs typeface="Cambria"/>
              </a:rPr>
              <a:t>menu</a:t>
            </a:r>
            <a:r>
              <a:rPr lang="it-IT" sz="2000" dirty="0">
                <a:solidFill>
                  <a:srgbClr val="376092"/>
                </a:solidFill>
                <a:latin typeface="Cambria"/>
                <a:cs typeface="Cambria"/>
              </a:rPr>
              <a:t>, selezionare il </a:t>
            </a:r>
            <a:r>
              <a:rPr lang="it-IT" sz="2000" i="1" dirty="0" err="1">
                <a:solidFill>
                  <a:srgbClr val="376092"/>
                </a:solidFill>
                <a:latin typeface="Cambria"/>
                <a:cs typeface="Cambria"/>
              </a:rPr>
              <a:t>tab</a:t>
            </a:r>
            <a:r>
              <a:rPr lang="it-IT" sz="2000" i="1" dirty="0">
                <a:solidFill>
                  <a:srgbClr val="376092"/>
                </a:solidFill>
                <a:latin typeface="Cambria"/>
                <a:cs typeface="Cambria"/>
              </a:rPr>
              <a:t> </a:t>
            </a:r>
            <a:r>
              <a:rPr lang="it-IT" sz="2000" dirty="0">
                <a:solidFill>
                  <a:srgbClr val="376092"/>
                </a:solidFill>
                <a:latin typeface="Cambria"/>
                <a:cs typeface="Cambria"/>
              </a:rPr>
              <a:t>*</a:t>
            </a:r>
            <a:r>
              <a:rPr lang="it-IT" sz="2000" dirty="0" smtClean="0">
                <a:solidFill>
                  <a:srgbClr val="376092"/>
                </a:solidFill>
                <a:latin typeface="Cambria"/>
                <a:cs typeface="Cambria"/>
              </a:rPr>
              <a:t>Risorse Umane</a:t>
            </a:r>
            <a:endParaRPr lang="it-IT" sz="2000" dirty="0">
              <a:solidFill>
                <a:srgbClr val="376092"/>
              </a:solidFill>
              <a:latin typeface="Cambria"/>
              <a:cs typeface="Cambria"/>
            </a:endParaRPr>
          </a:p>
          <a:p>
            <a:pPr marL="343080" indent="-342720" algn="just">
              <a:lnSpc>
                <a:spcPct val="100000"/>
              </a:lnSpc>
              <a:spcBef>
                <a:spcPts val="561"/>
              </a:spcBef>
              <a:buClr>
                <a:srgbClr val="0070C0"/>
              </a:buClr>
              <a:buFont typeface="Arial"/>
              <a:buChar char="•"/>
            </a:pPr>
            <a:endParaRPr lang="it-IT" sz="2000" b="0" strike="noStrike" spc="-1" dirty="0">
              <a:solidFill>
                <a:srgbClr val="000000"/>
              </a:solidFill>
              <a:latin typeface="Cambria"/>
              <a:cs typeface="Cambria"/>
            </a:endParaRPr>
          </a:p>
        </p:txBody>
      </p:sp>
      <p:sp>
        <p:nvSpPr>
          <p:cNvPr id="11" name="Rettangolo 10"/>
          <p:cNvSpPr/>
          <p:nvPr/>
        </p:nvSpPr>
        <p:spPr>
          <a:xfrm>
            <a:off x="1012576" y="5133131"/>
            <a:ext cx="7002754" cy="1077218"/>
          </a:xfrm>
          <a:prstGeom prst="rect">
            <a:avLst/>
          </a:prstGeom>
        </p:spPr>
        <p:txBody>
          <a:bodyPr wrap="square">
            <a:spAutoFit/>
          </a:bodyPr>
          <a:lstStyle/>
          <a:p>
            <a:pPr algn="just"/>
            <a:r>
              <a:rPr lang="it-IT" sz="1600" i="1" dirty="0" smtClean="0">
                <a:solidFill>
                  <a:srgbClr val="376092"/>
                </a:solidFill>
                <a:latin typeface="Cambria"/>
                <a:cs typeface="Cambria"/>
              </a:rPr>
              <a:t>“La possibilità </a:t>
            </a:r>
            <a:r>
              <a:rPr lang="it-IT" sz="1600" i="1" dirty="0">
                <a:solidFill>
                  <a:srgbClr val="376092"/>
                </a:solidFill>
                <a:latin typeface="Cambria"/>
                <a:cs typeface="Cambria"/>
              </a:rPr>
              <a:t>di inserire </a:t>
            </a:r>
            <a:r>
              <a:rPr lang="it-IT" sz="1600" i="1" dirty="0" err="1">
                <a:solidFill>
                  <a:srgbClr val="376092"/>
                </a:solidFill>
                <a:latin typeface="Cambria"/>
                <a:cs typeface="Cambria"/>
              </a:rPr>
              <a:t>effort</a:t>
            </a:r>
            <a:r>
              <a:rPr lang="it-IT" sz="1600" i="1" dirty="0">
                <a:solidFill>
                  <a:srgbClr val="376092"/>
                </a:solidFill>
                <a:latin typeface="Cambria"/>
                <a:cs typeface="Cambria"/>
              </a:rPr>
              <a:t> su progetti </a:t>
            </a:r>
            <a:r>
              <a:rPr lang="it-IT" sz="1600" i="1" dirty="0" smtClean="0">
                <a:solidFill>
                  <a:srgbClr val="376092"/>
                </a:solidFill>
                <a:latin typeface="Cambria"/>
                <a:cs typeface="Cambria"/>
              </a:rPr>
              <a:t>e/o </a:t>
            </a:r>
            <a:r>
              <a:rPr lang="it-IT" sz="1600" i="1" dirty="0">
                <a:solidFill>
                  <a:srgbClr val="376092"/>
                </a:solidFill>
                <a:latin typeface="Cambria"/>
                <a:cs typeface="Cambria"/>
              </a:rPr>
              <a:t>WP richiede che l</a:t>
            </a:r>
            <a:r>
              <a:rPr lang="it-IT" sz="1600" b="1" i="1" dirty="0">
                <a:solidFill>
                  <a:srgbClr val="376092"/>
                </a:solidFill>
                <a:latin typeface="Cambria"/>
                <a:cs typeface="Cambria"/>
              </a:rPr>
              <a:t>a persona sia </a:t>
            </a:r>
            <a:r>
              <a:rPr lang="it-IT" sz="1600" b="1" i="1" dirty="0" smtClean="0">
                <a:solidFill>
                  <a:srgbClr val="376092"/>
                </a:solidFill>
                <a:latin typeface="Cambria"/>
                <a:cs typeface="Cambria"/>
              </a:rPr>
              <a:t>censita nel </a:t>
            </a:r>
            <a:r>
              <a:rPr lang="it-IT" sz="1600" b="1" i="1" dirty="0">
                <a:solidFill>
                  <a:srgbClr val="376092"/>
                </a:solidFill>
                <a:latin typeface="Cambria"/>
                <a:cs typeface="Cambria"/>
              </a:rPr>
              <a:t>progetto</a:t>
            </a:r>
            <a:r>
              <a:rPr lang="it-IT" sz="1600" i="1" dirty="0">
                <a:solidFill>
                  <a:srgbClr val="376092"/>
                </a:solidFill>
                <a:latin typeface="Cambria"/>
                <a:cs typeface="Cambria"/>
              </a:rPr>
              <a:t> </a:t>
            </a:r>
            <a:r>
              <a:rPr lang="it-IT" sz="1600" b="1" i="1" dirty="0" smtClean="0">
                <a:solidFill>
                  <a:srgbClr val="376092"/>
                </a:solidFill>
                <a:latin typeface="Cambria"/>
                <a:cs typeface="Cambria"/>
              </a:rPr>
              <a:t>e </a:t>
            </a:r>
            <a:r>
              <a:rPr lang="it-IT" sz="1600" b="1" i="1" dirty="0">
                <a:solidFill>
                  <a:srgbClr val="376092"/>
                </a:solidFill>
                <a:latin typeface="Cambria"/>
                <a:cs typeface="Cambria"/>
              </a:rPr>
              <a:t>sia stata attivata la spunta “Attiva </a:t>
            </a:r>
            <a:r>
              <a:rPr lang="it-IT" sz="1600" b="1" i="1" dirty="0" err="1" smtClean="0">
                <a:solidFill>
                  <a:srgbClr val="376092"/>
                </a:solidFill>
                <a:latin typeface="Cambria"/>
                <a:cs typeface="Cambria"/>
              </a:rPr>
              <a:t>Timesheet</a:t>
            </a:r>
            <a:r>
              <a:rPr lang="it-IT" sz="1600" b="1" i="1" dirty="0" smtClean="0">
                <a:solidFill>
                  <a:srgbClr val="376092"/>
                </a:solidFill>
                <a:latin typeface="Cambria"/>
                <a:cs typeface="Cambria"/>
              </a:rPr>
              <a:t>”</a:t>
            </a:r>
            <a:r>
              <a:rPr lang="it-IT" sz="1600" i="1" dirty="0">
                <a:solidFill>
                  <a:srgbClr val="376092"/>
                </a:solidFill>
                <a:latin typeface="Cambria"/>
                <a:cs typeface="Cambria"/>
              </a:rPr>
              <a:t> </a:t>
            </a:r>
            <a:r>
              <a:rPr lang="it-IT" sz="1600" i="1" dirty="0" smtClean="0">
                <a:solidFill>
                  <a:srgbClr val="376092"/>
                </a:solidFill>
                <a:latin typeface="Cambria"/>
                <a:cs typeface="Cambria"/>
              </a:rPr>
              <a:t>in U-</a:t>
            </a:r>
            <a:r>
              <a:rPr lang="it-IT" sz="1600" i="1" dirty="0" err="1" smtClean="0">
                <a:solidFill>
                  <a:srgbClr val="376092"/>
                </a:solidFill>
                <a:latin typeface="Cambria"/>
                <a:cs typeface="Cambria"/>
              </a:rPr>
              <a:t>Gov</a:t>
            </a:r>
            <a:r>
              <a:rPr lang="it-IT" sz="1600" i="1" dirty="0" smtClean="0">
                <a:solidFill>
                  <a:srgbClr val="376092"/>
                </a:solidFill>
                <a:latin typeface="Cambria"/>
                <a:cs typeface="Cambria"/>
              </a:rPr>
              <a:t> PJ. </a:t>
            </a:r>
            <a:r>
              <a:rPr lang="it-IT" sz="1600" i="1" dirty="0">
                <a:solidFill>
                  <a:srgbClr val="376092"/>
                </a:solidFill>
                <a:latin typeface="Cambria"/>
                <a:cs typeface="Cambria"/>
              </a:rPr>
              <a:t>In caso di rendicontazione per WP occorre effettuare la mappatura della </a:t>
            </a:r>
            <a:r>
              <a:rPr lang="it-IT" sz="1600" i="1" dirty="0" smtClean="0">
                <a:solidFill>
                  <a:srgbClr val="376092"/>
                </a:solidFill>
                <a:latin typeface="Cambria"/>
                <a:cs typeface="Cambria"/>
              </a:rPr>
              <a:t>risorsa umana nei </a:t>
            </a:r>
            <a:r>
              <a:rPr lang="it-IT" sz="1600" i="1" dirty="0">
                <a:solidFill>
                  <a:srgbClr val="376092"/>
                </a:solidFill>
                <a:latin typeface="Cambria"/>
                <a:cs typeface="Cambria"/>
              </a:rPr>
              <a:t>WP </a:t>
            </a:r>
            <a:r>
              <a:rPr lang="it-IT" sz="1600" i="1" dirty="0" smtClean="0">
                <a:solidFill>
                  <a:srgbClr val="376092"/>
                </a:solidFill>
                <a:latin typeface="Cambria"/>
                <a:cs typeface="Cambria"/>
              </a:rPr>
              <a:t>in cui essa è impegnata”.</a:t>
            </a:r>
            <a:endParaRPr lang="it-IT" sz="1600" i="1" dirty="0">
              <a:solidFill>
                <a:srgbClr val="376092"/>
              </a:solidFill>
              <a:latin typeface="Cambria"/>
              <a:cs typeface="Cambria"/>
            </a:endParaRPr>
          </a:p>
        </p:txBody>
      </p:sp>
      <p:sp>
        <p:nvSpPr>
          <p:cNvPr id="12" name="TextShape 3"/>
          <p:cNvSpPr txBox="1"/>
          <p:nvPr/>
        </p:nvSpPr>
        <p:spPr>
          <a:xfrm>
            <a:off x="439932" y="1163472"/>
            <a:ext cx="8229240" cy="836280"/>
          </a:xfrm>
          <a:prstGeom prst="rect">
            <a:avLst/>
          </a:prstGeom>
          <a:noFill/>
          <a:ln>
            <a:noFill/>
          </a:ln>
        </p:spPr>
        <p:txBody>
          <a:bodyPr anchor="ctr"/>
          <a:lstStyle/>
          <a:p>
            <a:pPr algn="ctr">
              <a:lnSpc>
                <a:spcPct val="100000"/>
              </a:lnSpc>
            </a:pPr>
            <a:r>
              <a:rPr lang="it-IT" sz="2800" b="1" u="sng" strike="noStrike" spc="-1" dirty="0" smtClean="0">
                <a:solidFill>
                  <a:schemeClr val="accent1">
                    <a:lumMod val="75000"/>
                  </a:schemeClr>
                </a:solidFill>
                <a:latin typeface="Athelas Regular"/>
                <a:cs typeface="Athelas Regular"/>
              </a:rPr>
              <a:t>Prima di accedere a U-Web </a:t>
            </a:r>
            <a:r>
              <a:rPr lang="it-IT" sz="2800" b="1" u="sng" strike="noStrike" spc="-1" dirty="0">
                <a:solidFill>
                  <a:schemeClr val="accent1">
                    <a:lumMod val="75000"/>
                  </a:schemeClr>
                </a:solidFill>
                <a:latin typeface="Athelas Regular"/>
                <a:cs typeface="Athelas Regular"/>
              </a:rPr>
              <a:t>Timesheet</a:t>
            </a:r>
          </a:p>
        </p:txBody>
      </p:sp>
      <p:sp>
        <p:nvSpPr>
          <p:cNvPr id="14" name="Rettangolo 13"/>
          <p:cNvSpPr/>
          <p:nvPr/>
        </p:nvSpPr>
        <p:spPr>
          <a:xfrm>
            <a:off x="1020275" y="4252696"/>
            <a:ext cx="7002754" cy="830997"/>
          </a:xfrm>
          <a:prstGeom prst="rect">
            <a:avLst/>
          </a:prstGeom>
        </p:spPr>
        <p:txBody>
          <a:bodyPr wrap="square">
            <a:spAutoFit/>
          </a:bodyPr>
          <a:lstStyle/>
          <a:p>
            <a:pPr algn="just"/>
            <a:r>
              <a:rPr lang="it-IT" sz="1600" i="1" dirty="0" smtClean="0">
                <a:solidFill>
                  <a:srgbClr val="376092"/>
                </a:solidFill>
                <a:latin typeface="Cambria"/>
                <a:cs typeface="Cambria"/>
              </a:rPr>
              <a:t>“Nel </a:t>
            </a:r>
            <a:r>
              <a:rPr lang="it-IT" sz="1600" i="1" dirty="0">
                <a:solidFill>
                  <a:srgbClr val="376092"/>
                </a:solidFill>
                <a:latin typeface="Cambria"/>
                <a:cs typeface="Cambria"/>
              </a:rPr>
              <a:t>*Nodo progetto </a:t>
            </a:r>
            <a:r>
              <a:rPr lang="it-IT" sz="1600" i="1" dirty="0" smtClean="0">
                <a:solidFill>
                  <a:srgbClr val="376092"/>
                </a:solidFill>
                <a:latin typeface="Cambria"/>
                <a:cs typeface="Cambria"/>
              </a:rPr>
              <a:t>è stato </a:t>
            </a:r>
            <a:r>
              <a:rPr lang="it-IT" sz="1600" i="1" dirty="0">
                <a:solidFill>
                  <a:srgbClr val="376092"/>
                </a:solidFill>
                <a:latin typeface="Cambria"/>
                <a:cs typeface="Cambria"/>
              </a:rPr>
              <a:t>attivato dal </a:t>
            </a:r>
            <a:r>
              <a:rPr lang="it-IT" sz="1600" i="1" dirty="0" err="1">
                <a:solidFill>
                  <a:srgbClr val="376092"/>
                </a:solidFill>
                <a:latin typeface="Cambria"/>
                <a:cs typeface="Cambria"/>
              </a:rPr>
              <a:t>Cineca</a:t>
            </a:r>
            <a:r>
              <a:rPr lang="it-IT" sz="1600" i="1" dirty="0" smtClean="0">
                <a:solidFill>
                  <a:srgbClr val="376092"/>
                </a:solidFill>
                <a:latin typeface="Cambria"/>
                <a:cs typeface="Cambria"/>
              </a:rPr>
              <a:t> il nuovo campo «Acronimo» che dovrà essere inserito per ciascun progetto al fine di agevolare il </a:t>
            </a:r>
            <a:r>
              <a:rPr lang="it-IT" sz="1600" i="1" dirty="0">
                <a:solidFill>
                  <a:srgbClr val="376092"/>
                </a:solidFill>
                <a:latin typeface="Cambria"/>
                <a:cs typeface="Cambria"/>
              </a:rPr>
              <a:t>riconoscimento del progetto </a:t>
            </a:r>
            <a:r>
              <a:rPr lang="it-IT" sz="1600" i="1" dirty="0" smtClean="0">
                <a:solidFill>
                  <a:srgbClr val="376092"/>
                </a:solidFill>
                <a:latin typeface="Cambria"/>
                <a:cs typeface="Cambria"/>
              </a:rPr>
              <a:t>in U-Web </a:t>
            </a:r>
            <a:r>
              <a:rPr lang="it-IT" sz="1600" i="1" dirty="0" err="1" smtClean="0">
                <a:solidFill>
                  <a:srgbClr val="376092"/>
                </a:solidFill>
                <a:latin typeface="Cambria"/>
                <a:cs typeface="Cambria"/>
              </a:rPr>
              <a:t>Timesheet</a:t>
            </a:r>
            <a:r>
              <a:rPr lang="it-IT" sz="1600" i="1" dirty="0" smtClean="0">
                <a:solidFill>
                  <a:srgbClr val="376092"/>
                </a:solidFill>
                <a:latin typeface="Cambria"/>
                <a:cs typeface="Cambria"/>
              </a:rPr>
              <a:t> “</a:t>
            </a:r>
            <a:endParaRPr lang="it-IT" sz="1600" i="1" dirty="0">
              <a:solidFill>
                <a:srgbClr val="376092"/>
              </a:solidFill>
              <a:latin typeface="Cambria"/>
              <a:cs typeface="Cambria"/>
            </a:endParaRPr>
          </a:p>
        </p:txBody>
      </p:sp>
    </p:spTree>
    <p:extLst>
      <p:ext uri="{BB962C8B-B14F-4D97-AF65-F5344CB8AC3E}">
        <p14:creationId xmlns:p14="http://schemas.microsoft.com/office/powerpoint/2010/main" val="4087820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 name="TextShape 1"/>
          <p:cNvSpPr txBox="1"/>
          <p:nvPr/>
        </p:nvSpPr>
        <p:spPr>
          <a:xfrm>
            <a:off x="147956" y="1581533"/>
            <a:ext cx="8676484" cy="1304292"/>
          </a:xfrm>
          <a:prstGeom prst="rect">
            <a:avLst/>
          </a:prstGeom>
          <a:gradFill rotWithShape="0">
            <a:gsLst>
              <a:gs pos="0">
                <a:srgbClr val="BFD4FE"/>
              </a:gs>
              <a:gs pos="100000">
                <a:srgbClr val="E5EFFF"/>
              </a:gs>
            </a:gsLst>
            <a:lin ang="16200000"/>
          </a:gradFill>
          <a:ln w="9360">
            <a:solidFill>
              <a:srgbClr val="4A7EBB"/>
            </a:solidFill>
            <a:round/>
          </a:ln>
        </p:spPr>
        <p:txBody>
          <a:bodyPr lIns="90000" tIns="45000" rIns="90000" bIns="45000"/>
          <a:lstStyle/>
          <a:p>
            <a:pPr marL="343080" indent="-342720" algn="just">
              <a:lnSpc>
                <a:spcPct val="100000"/>
              </a:lnSpc>
              <a:spcBef>
                <a:spcPts val="561"/>
              </a:spcBef>
              <a:buClr>
                <a:srgbClr val="0070C0"/>
              </a:buClr>
              <a:buFont typeface="Arial"/>
              <a:buChar char="•"/>
            </a:pPr>
            <a:r>
              <a:rPr lang="it-IT" sz="2000" b="0" strike="noStrike" spc="-1" dirty="0">
                <a:solidFill>
                  <a:srgbClr val="0070C0"/>
                </a:solidFill>
                <a:latin typeface="Cambria"/>
                <a:cs typeface="Cambria"/>
              </a:rPr>
              <a:t>Precondizione per la compilazione del </a:t>
            </a:r>
            <a:r>
              <a:rPr lang="it-IT" sz="2000" b="0" strike="noStrike" spc="-1" dirty="0" err="1">
                <a:solidFill>
                  <a:srgbClr val="0070C0"/>
                </a:solidFill>
                <a:latin typeface="Cambria"/>
                <a:cs typeface="Cambria"/>
              </a:rPr>
              <a:t>timesheet</a:t>
            </a:r>
            <a:r>
              <a:rPr lang="it-IT" sz="2000" b="0" strike="noStrike" spc="-1" dirty="0">
                <a:solidFill>
                  <a:srgbClr val="0070C0"/>
                </a:solidFill>
                <a:latin typeface="Cambria"/>
                <a:cs typeface="Cambria"/>
              </a:rPr>
              <a:t> è la </a:t>
            </a:r>
            <a:r>
              <a:rPr lang="it-IT" sz="2000" b="1" strike="noStrike" spc="-1" dirty="0">
                <a:solidFill>
                  <a:srgbClr val="0070C0"/>
                </a:solidFill>
                <a:latin typeface="Cambria"/>
                <a:cs typeface="Cambria"/>
              </a:rPr>
              <a:t>mappatura di tutte le risorse umane</a:t>
            </a:r>
            <a:r>
              <a:rPr lang="it-IT" sz="2000" b="0" strike="noStrike" spc="-1" dirty="0">
                <a:solidFill>
                  <a:srgbClr val="0070C0"/>
                </a:solidFill>
                <a:latin typeface="Cambria"/>
                <a:cs typeface="Cambria"/>
              </a:rPr>
              <a:t> </a:t>
            </a:r>
            <a:r>
              <a:rPr lang="it-IT" sz="2000" b="1" spc="-1" dirty="0" smtClean="0">
                <a:solidFill>
                  <a:srgbClr val="0070C0"/>
                </a:solidFill>
                <a:latin typeface="Cambria"/>
                <a:cs typeface="Cambria"/>
              </a:rPr>
              <a:t>ne</a:t>
            </a:r>
            <a:r>
              <a:rPr lang="it-IT" sz="2000" b="1" strike="noStrike" spc="-1" dirty="0" smtClean="0">
                <a:solidFill>
                  <a:srgbClr val="0070C0"/>
                </a:solidFill>
                <a:latin typeface="Cambria"/>
                <a:cs typeface="Cambria"/>
              </a:rPr>
              <a:t>l progetto, </a:t>
            </a:r>
            <a:r>
              <a:rPr lang="it-IT" sz="2000" b="0" strike="noStrike" spc="-1" dirty="0" smtClean="0">
                <a:solidFill>
                  <a:srgbClr val="0070C0"/>
                </a:solidFill>
                <a:latin typeface="Cambria"/>
                <a:cs typeface="Cambria"/>
              </a:rPr>
              <a:t>le cui informazioni sono reperite nella </a:t>
            </a:r>
            <a:r>
              <a:rPr lang="it-IT" sz="2000" spc="-1" dirty="0" smtClean="0">
                <a:solidFill>
                  <a:srgbClr val="0070C0"/>
                </a:solidFill>
                <a:latin typeface="Cambria"/>
                <a:cs typeface="Cambria"/>
              </a:rPr>
              <a:t>«Scheda» </a:t>
            </a:r>
            <a:r>
              <a:rPr lang="it-IT" sz="2000" b="0" strike="noStrike" spc="-1" dirty="0" smtClean="0">
                <a:solidFill>
                  <a:srgbClr val="0070C0"/>
                </a:solidFill>
                <a:latin typeface="Cambria"/>
                <a:cs typeface="Cambria"/>
              </a:rPr>
              <a:t>RU-WP che dovrà essere</a:t>
            </a:r>
            <a:r>
              <a:rPr lang="it-IT" sz="2000" spc="-1" dirty="0" smtClean="0">
                <a:solidFill>
                  <a:srgbClr val="0070C0"/>
                </a:solidFill>
                <a:latin typeface="Cambria"/>
                <a:cs typeface="Cambria"/>
              </a:rPr>
              <a:t> compilata a cura del responsabile scientifico del progetto di ricerca</a:t>
            </a:r>
            <a:endParaRPr lang="it-IT" sz="2000" b="0" strike="noStrike" spc="-1" dirty="0">
              <a:solidFill>
                <a:srgbClr val="000000"/>
              </a:solidFill>
              <a:latin typeface="Cambria"/>
              <a:cs typeface="Cambria"/>
            </a:endParaRPr>
          </a:p>
        </p:txBody>
      </p:sp>
      <p:pic>
        <p:nvPicPr>
          <p:cNvPr id="367" name="Immagine 1"/>
          <p:cNvPicPr/>
          <p:nvPr/>
        </p:nvPicPr>
        <p:blipFill>
          <a:blip r:embed="rId2"/>
          <a:stretch/>
        </p:blipFill>
        <p:spPr>
          <a:xfrm>
            <a:off x="147956" y="3832749"/>
            <a:ext cx="8696524" cy="2772490"/>
          </a:xfrm>
          <a:prstGeom prst="rect">
            <a:avLst/>
          </a:prstGeom>
          <a:ln>
            <a:noFill/>
          </a:ln>
        </p:spPr>
      </p:pic>
      <p:sp>
        <p:nvSpPr>
          <p:cNvPr id="5" name="TextShape 2"/>
          <p:cNvSpPr txBox="1"/>
          <p:nvPr/>
        </p:nvSpPr>
        <p:spPr>
          <a:xfrm>
            <a:off x="520320" y="798467"/>
            <a:ext cx="8205480" cy="777600"/>
          </a:xfrm>
          <a:prstGeom prst="rect">
            <a:avLst/>
          </a:prstGeom>
          <a:noFill/>
          <a:ln>
            <a:noFill/>
          </a:ln>
        </p:spPr>
        <p:txBody>
          <a:bodyPr anchor="ctr"/>
          <a:lstStyle/>
          <a:p>
            <a:pPr algn="ctr">
              <a:lnSpc>
                <a:spcPct val="100000"/>
              </a:lnSpc>
            </a:pPr>
            <a:r>
              <a:rPr lang="it-IT" sz="2800" b="1" u="sng" strike="noStrike" spc="-1" dirty="0">
                <a:solidFill>
                  <a:srgbClr val="376092"/>
                </a:solidFill>
                <a:latin typeface="Athelas Regular"/>
                <a:ea typeface="Gill Sans MT"/>
                <a:cs typeface="Athelas Regular"/>
              </a:rPr>
              <a:t>Come si attiva il </a:t>
            </a:r>
            <a:r>
              <a:rPr lang="it-IT" sz="2800" b="1" u="sng" strike="noStrike" spc="-1" dirty="0" err="1">
                <a:solidFill>
                  <a:srgbClr val="376092"/>
                </a:solidFill>
                <a:latin typeface="Athelas Regular"/>
                <a:ea typeface="Gill Sans MT"/>
                <a:cs typeface="Athelas Regular"/>
              </a:rPr>
              <a:t>timesheet</a:t>
            </a:r>
            <a:endParaRPr lang="it-IT" sz="2800" b="1" u="sng" strike="noStrike" spc="-1" dirty="0">
              <a:solidFill>
                <a:srgbClr val="376092"/>
              </a:solidFill>
              <a:latin typeface="Athelas Regular"/>
              <a:cs typeface="Athelas Regular"/>
            </a:endParaRPr>
          </a:p>
        </p:txBody>
      </p:sp>
      <p:sp>
        <p:nvSpPr>
          <p:cNvPr id="6" name="CasellaDiTesto 5"/>
          <p:cNvSpPr txBox="1"/>
          <p:nvPr/>
        </p:nvSpPr>
        <p:spPr>
          <a:xfrm>
            <a:off x="7841174" y="0"/>
            <a:ext cx="1364476" cy="369332"/>
          </a:xfrm>
          <a:prstGeom prst="rect">
            <a:avLst/>
          </a:prstGeom>
          <a:noFill/>
        </p:spPr>
        <p:txBody>
          <a:bodyPr wrap="none" rtlCol="0">
            <a:spAutoFit/>
          </a:bodyPr>
          <a:lstStyle/>
          <a:p>
            <a:r>
              <a:rPr lang="it-IT" dirty="0" smtClean="0">
                <a:solidFill>
                  <a:schemeClr val="tx2">
                    <a:lumMod val="75000"/>
                  </a:schemeClr>
                </a:solidFill>
                <a:latin typeface="Colonna MT"/>
                <a:cs typeface="Colonna MT"/>
              </a:rPr>
              <a:t>TIMESHEET</a:t>
            </a:r>
          </a:p>
        </p:txBody>
      </p:sp>
      <p:pic>
        <p:nvPicPr>
          <p:cNvPr id="7" name="Immagine 6" descr="Schermata 2020-12-08 alle 12.50.0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21313" cy="1110285"/>
          </a:xfrm>
          <a:prstGeom prst="rect">
            <a:avLst/>
          </a:prstGeom>
        </p:spPr>
      </p:pic>
      <p:pic>
        <p:nvPicPr>
          <p:cNvPr id="8" name="Immagine 6"/>
          <p:cNvPicPr/>
          <p:nvPr/>
        </p:nvPicPr>
        <p:blipFill>
          <a:blip r:embed="rId4"/>
          <a:stretch/>
        </p:blipFill>
        <p:spPr>
          <a:xfrm>
            <a:off x="6978600" y="49316"/>
            <a:ext cx="1044429" cy="950760"/>
          </a:xfrm>
          <a:prstGeom prst="rect">
            <a:avLst/>
          </a:prstGeom>
          <a:ln>
            <a:noFill/>
          </a:ln>
        </p:spPr>
      </p:pic>
      <p:pic>
        <p:nvPicPr>
          <p:cNvPr id="9" name="Picture 27"/>
          <p:cNvPicPr/>
          <p:nvPr/>
        </p:nvPicPr>
        <p:blipFill>
          <a:blip r:embed="rId5"/>
          <a:stretch/>
        </p:blipFill>
        <p:spPr>
          <a:xfrm>
            <a:off x="1221313" y="200289"/>
            <a:ext cx="985700" cy="909996"/>
          </a:xfrm>
          <a:prstGeom prst="rect">
            <a:avLst/>
          </a:prstGeom>
          <a:ln w="9360">
            <a:noFill/>
          </a:ln>
        </p:spPr>
      </p:pic>
      <p:sp>
        <p:nvSpPr>
          <p:cNvPr id="10" name="TextShape 1"/>
          <p:cNvSpPr txBox="1"/>
          <p:nvPr/>
        </p:nvSpPr>
        <p:spPr>
          <a:xfrm>
            <a:off x="147956" y="2913064"/>
            <a:ext cx="8676484" cy="860448"/>
          </a:xfrm>
          <a:prstGeom prst="rect">
            <a:avLst/>
          </a:prstGeom>
          <a:gradFill rotWithShape="0">
            <a:gsLst>
              <a:gs pos="0">
                <a:srgbClr val="BFD4FE"/>
              </a:gs>
              <a:gs pos="100000">
                <a:srgbClr val="E5EFFF"/>
              </a:gs>
            </a:gsLst>
            <a:lin ang="16200000"/>
          </a:gradFill>
          <a:ln w="9360">
            <a:solidFill>
              <a:srgbClr val="4A7EBB"/>
            </a:solidFill>
            <a:round/>
          </a:ln>
        </p:spPr>
        <p:txBody>
          <a:bodyPr lIns="90000" tIns="45000" rIns="90000" bIns="45000"/>
          <a:lstStyle/>
          <a:p>
            <a:pPr marL="343080" indent="-342720" algn="just">
              <a:spcBef>
                <a:spcPts val="561"/>
              </a:spcBef>
              <a:buClr>
                <a:srgbClr val="0070C0"/>
              </a:buClr>
              <a:buFont typeface="Arial"/>
              <a:buChar char="•"/>
            </a:pPr>
            <a:r>
              <a:rPr lang="it-IT" sz="2000" dirty="0" smtClean="0">
                <a:solidFill>
                  <a:srgbClr val="376092"/>
                </a:solidFill>
                <a:latin typeface="Cambria"/>
                <a:cs typeface="Cambria"/>
              </a:rPr>
              <a:t>Dopo aver selezionato </a:t>
            </a:r>
            <a:r>
              <a:rPr lang="it-IT" sz="2000" dirty="0">
                <a:solidFill>
                  <a:srgbClr val="376092"/>
                </a:solidFill>
                <a:latin typeface="Cambria"/>
                <a:cs typeface="Cambria"/>
              </a:rPr>
              <a:t>il </a:t>
            </a:r>
            <a:r>
              <a:rPr lang="it-IT" sz="2000" i="1" dirty="0" err="1">
                <a:solidFill>
                  <a:srgbClr val="376092"/>
                </a:solidFill>
                <a:latin typeface="Cambria"/>
                <a:cs typeface="Cambria"/>
              </a:rPr>
              <a:t>tab</a:t>
            </a:r>
            <a:r>
              <a:rPr lang="it-IT" sz="2000" i="1" dirty="0">
                <a:solidFill>
                  <a:srgbClr val="376092"/>
                </a:solidFill>
                <a:latin typeface="Cambria"/>
                <a:cs typeface="Cambria"/>
              </a:rPr>
              <a:t> </a:t>
            </a:r>
            <a:r>
              <a:rPr lang="it-IT" sz="2000" dirty="0">
                <a:solidFill>
                  <a:srgbClr val="376092"/>
                </a:solidFill>
                <a:latin typeface="Cambria"/>
                <a:cs typeface="Cambria"/>
              </a:rPr>
              <a:t>*Risorse </a:t>
            </a:r>
            <a:r>
              <a:rPr lang="it-IT" sz="2000" dirty="0" smtClean="0">
                <a:solidFill>
                  <a:srgbClr val="376092"/>
                </a:solidFill>
                <a:latin typeface="Cambria"/>
                <a:cs typeface="Cambria"/>
              </a:rPr>
              <a:t>Umane &gt; cliccare su Modifica e poi su Nuovo per inserire le risorse umane nel progetto</a:t>
            </a:r>
            <a:endParaRPr lang="it-IT" sz="2000" dirty="0">
              <a:solidFill>
                <a:srgbClr val="376092"/>
              </a:solidFill>
              <a:latin typeface="Cambria"/>
              <a:cs typeface="Cambria"/>
            </a:endParaRPr>
          </a:p>
        </p:txBody>
      </p:sp>
      <p:sp>
        <p:nvSpPr>
          <p:cNvPr id="2" name="Rettangolo 1"/>
          <p:cNvSpPr/>
          <p:nvPr/>
        </p:nvSpPr>
        <p:spPr>
          <a:xfrm>
            <a:off x="1247332" y="4932118"/>
            <a:ext cx="393363" cy="101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1" name="Rettangolo 10"/>
          <p:cNvSpPr/>
          <p:nvPr/>
        </p:nvSpPr>
        <p:spPr>
          <a:xfrm>
            <a:off x="1221312" y="5093654"/>
            <a:ext cx="393363" cy="101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2" name="Rettangolo 11"/>
          <p:cNvSpPr/>
          <p:nvPr/>
        </p:nvSpPr>
        <p:spPr>
          <a:xfrm>
            <a:off x="1221313" y="5255491"/>
            <a:ext cx="393363" cy="101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p:cNvSpPr/>
          <p:nvPr/>
        </p:nvSpPr>
        <p:spPr>
          <a:xfrm>
            <a:off x="1221313" y="5430982"/>
            <a:ext cx="393363" cy="101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4" name="Rettangolo 13"/>
          <p:cNvSpPr/>
          <p:nvPr/>
        </p:nvSpPr>
        <p:spPr>
          <a:xfrm>
            <a:off x="3054947" y="4937238"/>
            <a:ext cx="393363" cy="101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5" name="Rettangolo 14"/>
          <p:cNvSpPr/>
          <p:nvPr/>
        </p:nvSpPr>
        <p:spPr>
          <a:xfrm>
            <a:off x="3052018" y="5117046"/>
            <a:ext cx="393363" cy="101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6" name="Rettangolo 15"/>
          <p:cNvSpPr/>
          <p:nvPr/>
        </p:nvSpPr>
        <p:spPr>
          <a:xfrm>
            <a:off x="3054947" y="5263479"/>
            <a:ext cx="393363" cy="101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7" name="Rettangolo 16"/>
          <p:cNvSpPr/>
          <p:nvPr/>
        </p:nvSpPr>
        <p:spPr>
          <a:xfrm>
            <a:off x="3054947" y="5430982"/>
            <a:ext cx="393363" cy="101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77309893"/>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 name="TextShape 1"/>
          <p:cNvSpPr txBox="1"/>
          <p:nvPr/>
        </p:nvSpPr>
        <p:spPr>
          <a:xfrm>
            <a:off x="394553" y="2007581"/>
            <a:ext cx="8473957" cy="958239"/>
          </a:xfrm>
          <a:prstGeom prst="rect">
            <a:avLst/>
          </a:prstGeom>
          <a:gradFill rotWithShape="0">
            <a:gsLst>
              <a:gs pos="0">
                <a:srgbClr val="BFD4FE"/>
              </a:gs>
              <a:gs pos="100000">
                <a:srgbClr val="E5EFFF"/>
              </a:gs>
            </a:gsLst>
            <a:lin ang="16200000"/>
          </a:gradFill>
          <a:ln w="9360">
            <a:solidFill>
              <a:srgbClr val="4A7EBB"/>
            </a:solidFill>
            <a:round/>
          </a:ln>
        </p:spPr>
        <p:txBody>
          <a:bodyPr lIns="90000" tIns="45000" rIns="90000" bIns="45000"/>
          <a:lstStyle/>
          <a:p>
            <a:pPr marL="343080" indent="-342720" algn="just">
              <a:lnSpc>
                <a:spcPct val="100000"/>
              </a:lnSpc>
              <a:spcBef>
                <a:spcPts val="561"/>
              </a:spcBef>
              <a:buClr>
                <a:srgbClr val="0070C0"/>
              </a:buClr>
              <a:buFont typeface="Arial"/>
              <a:buChar char="•"/>
            </a:pPr>
            <a:r>
              <a:rPr lang="it-IT" sz="2000" b="0" strike="noStrike" spc="-1" dirty="0">
                <a:solidFill>
                  <a:srgbClr val="0070C0"/>
                </a:solidFill>
                <a:latin typeface="Cambria"/>
                <a:cs typeface="Cambria"/>
              </a:rPr>
              <a:t>Una volta </a:t>
            </a:r>
            <a:r>
              <a:rPr lang="it-IT" sz="2000" spc="-1" dirty="0" smtClean="0">
                <a:solidFill>
                  <a:srgbClr val="0070C0"/>
                </a:solidFill>
                <a:latin typeface="Cambria"/>
                <a:cs typeface="Cambria"/>
              </a:rPr>
              <a:t>inseri</a:t>
            </a:r>
            <a:r>
              <a:rPr lang="it-IT" sz="2000" b="0" strike="noStrike" spc="-1" dirty="0" smtClean="0">
                <a:solidFill>
                  <a:srgbClr val="0070C0"/>
                </a:solidFill>
                <a:latin typeface="Cambria"/>
                <a:cs typeface="Cambria"/>
              </a:rPr>
              <a:t>ta </a:t>
            </a:r>
            <a:r>
              <a:rPr lang="it-IT" sz="2000" b="0" strike="noStrike" spc="-1" dirty="0">
                <a:solidFill>
                  <a:srgbClr val="0070C0"/>
                </a:solidFill>
                <a:latin typeface="Cambria"/>
                <a:cs typeface="Cambria"/>
              </a:rPr>
              <a:t>la </a:t>
            </a:r>
            <a:r>
              <a:rPr lang="it-IT" sz="2000" b="0" strike="noStrike" spc="-1" dirty="0" smtClean="0">
                <a:solidFill>
                  <a:srgbClr val="0070C0"/>
                </a:solidFill>
                <a:latin typeface="Cambria"/>
                <a:cs typeface="Cambria"/>
              </a:rPr>
              <a:t>risorsa nel </a:t>
            </a:r>
            <a:r>
              <a:rPr lang="it-IT" sz="2000" b="0" strike="noStrike" spc="-1" dirty="0">
                <a:solidFill>
                  <a:srgbClr val="0070C0"/>
                </a:solidFill>
                <a:latin typeface="Cambria"/>
                <a:cs typeface="Cambria"/>
              </a:rPr>
              <a:t>progetto è necessario spuntare la casella «Attiva </a:t>
            </a:r>
            <a:r>
              <a:rPr lang="it-IT" sz="2000" b="0" strike="noStrike" spc="-1" dirty="0" err="1">
                <a:solidFill>
                  <a:srgbClr val="0070C0"/>
                </a:solidFill>
                <a:latin typeface="Cambria"/>
                <a:cs typeface="Cambria"/>
              </a:rPr>
              <a:t>timesheet</a:t>
            </a:r>
            <a:r>
              <a:rPr lang="it-IT" sz="2000" b="0" strike="noStrike" spc="-1" dirty="0">
                <a:solidFill>
                  <a:srgbClr val="0070C0"/>
                </a:solidFill>
                <a:latin typeface="Cambria"/>
                <a:cs typeface="Cambria"/>
              </a:rPr>
              <a:t>» </a:t>
            </a:r>
            <a:r>
              <a:rPr lang="it-IT" sz="2000" b="0" strike="noStrike" spc="-1" dirty="0" smtClean="0">
                <a:solidFill>
                  <a:srgbClr val="0070C0"/>
                </a:solidFill>
                <a:latin typeface="Cambria"/>
                <a:cs typeface="Cambria"/>
              </a:rPr>
              <a:t>nel </a:t>
            </a:r>
            <a:r>
              <a:rPr lang="it-IT" sz="2000" b="0" i="1" strike="noStrike" spc="-1" dirty="0" err="1" smtClean="0">
                <a:solidFill>
                  <a:srgbClr val="0070C0"/>
                </a:solidFill>
                <a:latin typeface="Cambria"/>
                <a:cs typeface="Cambria"/>
              </a:rPr>
              <a:t>tab</a:t>
            </a:r>
            <a:r>
              <a:rPr lang="it-IT" sz="2000" b="0" strike="noStrike" spc="-1" dirty="0" smtClean="0">
                <a:solidFill>
                  <a:srgbClr val="0070C0"/>
                </a:solidFill>
                <a:latin typeface="Cambria"/>
                <a:cs typeface="Cambria"/>
              </a:rPr>
              <a:t> </a:t>
            </a:r>
            <a:r>
              <a:rPr lang="it-IT" sz="2000" b="0" strike="noStrike" spc="-1" dirty="0">
                <a:solidFill>
                  <a:srgbClr val="0070C0"/>
                </a:solidFill>
                <a:latin typeface="Cambria"/>
                <a:cs typeface="Cambria"/>
              </a:rPr>
              <a:t>«Risorse Umane</a:t>
            </a:r>
            <a:r>
              <a:rPr lang="it-IT" sz="2000" b="0" strike="noStrike" spc="-1" dirty="0" smtClean="0">
                <a:solidFill>
                  <a:srgbClr val="0070C0"/>
                </a:solidFill>
                <a:latin typeface="Cambria"/>
                <a:cs typeface="Cambria"/>
              </a:rPr>
              <a:t>»</a:t>
            </a:r>
            <a:endParaRPr lang="it-IT" sz="2000" b="0" strike="noStrike" spc="-1" dirty="0">
              <a:solidFill>
                <a:srgbClr val="000000"/>
              </a:solidFill>
              <a:latin typeface="Cambria"/>
              <a:cs typeface="Cambria"/>
            </a:endParaRPr>
          </a:p>
        </p:txBody>
      </p:sp>
      <p:sp>
        <p:nvSpPr>
          <p:cNvPr id="6" name="TextShape 2"/>
          <p:cNvSpPr txBox="1"/>
          <p:nvPr/>
        </p:nvSpPr>
        <p:spPr>
          <a:xfrm>
            <a:off x="271253" y="1063977"/>
            <a:ext cx="8205480" cy="777600"/>
          </a:xfrm>
          <a:prstGeom prst="rect">
            <a:avLst/>
          </a:prstGeom>
          <a:noFill/>
          <a:ln>
            <a:noFill/>
          </a:ln>
        </p:spPr>
        <p:txBody>
          <a:bodyPr anchor="ctr"/>
          <a:lstStyle/>
          <a:p>
            <a:pPr algn="ctr">
              <a:lnSpc>
                <a:spcPct val="100000"/>
              </a:lnSpc>
            </a:pPr>
            <a:r>
              <a:rPr lang="it-IT" sz="2800" b="1" u="sng" strike="noStrike" spc="-1" dirty="0">
                <a:solidFill>
                  <a:srgbClr val="376092"/>
                </a:solidFill>
                <a:latin typeface="Athelas Regular"/>
                <a:ea typeface="Gill Sans MT"/>
                <a:cs typeface="Athelas Regular"/>
              </a:rPr>
              <a:t>Come si attiva il </a:t>
            </a:r>
            <a:r>
              <a:rPr lang="it-IT" sz="2800" b="1" u="sng" strike="noStrike" spc="-1" dirty="0" err="1">
                <a:solidFill>
                  <a:srgbClr val="376092"/>
                </a:solidFill>
                <a:latin typeface="Athelas Regular"/>
                <a:ea typeface="Gill Sans MT"/>
                <a:cs typeface="Athelas Regular"/>
              </a:rPr>
              <a:t>timesheet</a:t>
            </a:r>
            <a:endParaRPr lang="it-IT" sz="2800" b="1" u="sng" strike="noStrike" spc="-1" dirty="0">
              <a:solidFill>
                <a:srgbClr val="376092"/>
              </a:solidFill>
              <a:latin typeface="Athelas Regular"/>
              <a:cs typeface="Athelas Regular"/>
            </a:endParaRPr>
          </a:p>
        </p:txBody>
      </p:sp>
      <p:sp>
        <p:nvSpPr>
          <p:cNvPr id="7" name="CasellaDiTesto 6"/>
          <p:cNvSpPr txBox="1"/>
          <p:nvPr/>
        </p:nvSpPr>
        <p:spPr>
          <a:xfrm>
            <a:off x="7841174" y="0"/>
            <a:ext cx="1364476" cy="369332"/>
          </a:xfrm>
          <a:prstGeom prst="rect">
            <a:avLst/>
          </a:prstGeom>
          <a:noFill/>
        </p:spPr>
        <p:txBody>
          <a:bodyPr wrap="none" rtlCol="0">
            <a:spAutoFit/>
          </a:bodyPr>
          <a:lstStyle/>
          <a:p>
            <a:r>
              <a:rPr lang="it-IT" dirty="0" smtClean="0">
                <a:solidFill>
                  <a:schemeClr val="tx2">
                    <a:lumMod val="75000"/>
                  </a:schemeClr>
                </a:solidFill>
                <a:latin typeface="Colonna MT"/>
                <a:cs typeface="Colonna MT"/>
              </a:rPr>
              <a:t>TIMESHEET</a:t>
            </a:r>
          </a:p>
        </p:txBody>
      </p:sp>
      <p:pic>
        <p:nvPicPr>
          <p:cNvPr id="8" name="Immagine 7" descr="Schermata 2020-12-08 alle 12.50.05.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1313" cy="1110285"/>
          </a:xfrm>
          <a:prstGeom prst="rect">
            <a:avLst/>
          </a:prstGeom>
        </p:spPr>
      </p:pic>
      <p:pic>
        <p:nvPicPr>
          <p:cNvPr id="9" name="Immagine 6"/>
          <p:cNvPicPr/>
          <p:nvPr/>
        </p:nvPicPr>
        <p:blipFill>
          <a:blip r:embed="rId3"/>
          <a:stretch/>
        </p:blipFill>
        <p:spPr>
          <a:xfrm>
            <a:off x="6978600" y="49316"/>
            <a:ext cx="1044429" cy="950760"/>
          </a:xfrm>
          <a:prstGeom prst="rect">
            <a:avLst/>
          </a:prstGeom>
          <a:ln>
            <a:noFill/>
          </a:ln>
        </p:spPr>
      </p:pic>
      <p:pic>
        <p:nvPicPr>
          <p:cNvPr id="10" name="Picture 27"/>
          <p:cNvPicPr/>
          <p:nvPr/>
        </p:nvPicPr>
        <p:blipFill>
          <a:blip r:embed="rId4"/>
          <a:stretch/>
        </p:blipFill>
        <p:spPr>
          <a:xfrm>
            <a:off x="1221313" y="200289"/>
            <a:ext cx="985700" cy="909996"/>
          </a:xfrm>
          <a:prstGeom prst="rect">
            <a:avLst/>
          </a:prstGeom>
          <a:ln w="9360">
            <a:noFill/>
          </a:ln>
        </p:spPr>
      </p:pic>
      <p:grpSp>
        <p:nvGrpSpPr>
          <p:cNvPr id="2" name="Gruppo 1"/>
          <p:cNvGrpSpPr/>
          <p:nvPr/>
        </p:nvGrpSpPr>
        <p:grpSpPr>
          <a:xfrm>
            <a:off x="412826" y="3094576"/>
            <a:ext cx="8473957" cy="2284189"/>
            <a:chOff x="271252" y="3131563"/>
            <a:chExt cx="8473957" cy="2284189"/>
          </a:xfrm>
        </p:grpSpPr>
        <p:pic>
          <p:nvPicPr>
            <p:cNvPr id="11" name="Immagine 10"/>
            <p:cNvPicPr>
              <a:picLocks noChangeAspect="1"/>
            </p:cNvPicPr>
            <p:nvPr/>
          </p:nvPicPr>
          <p:blipFill>
            <a:blip r:embed="rId5"/>
            <a:stretch>
              <a:fillRect/>
            </a:stretch>
          </p:blipFill>
          <p:spPr>
            <a:xfrm>
              <a:off x="271252" y="3131563"/>
              <a:ext cx="8473957" cy="2284189"/>
            </a:xfrm>
            <a:prstGeom prst="rect">
              <a:avLst/>
            </a:prstGeom>
          </p:spPr>
        </p:pic>
        <p:cxnSp>
          <p:nvCxnSpPr>
            <p:cNvPr id="12" name="Connettore 2 11"/>
            <p:cNvCxnSpPr/>
            <p:nvPr/>
          </p:nvCxnSpPr>
          <p:spPr>
            <a:xfrm>
              <a:off x="7226300" y="4057650"/>
              <a:ext cx="292100" cy="4191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14" name="TextShape 1"/>
          <p:cNvSpPr txBox="1"/>
          <p:nvPr/>
        </p:nvSpPr>
        <p:spPr>
          <a:xfrm>
            <a:off x="394553" y="5383029"/>
            <a:ext cx="8473956" cy="1130845"/>
          </a:xfrm>
          <a:prstGeom prst="rect">
            <a:avLst/>
          </a:prstGeom>
          <a:gradFill rotWithShape="0">
            <a:gsLst>
              <a:gs pos="0">
                <a:srgbClr val="BFD4FE"/>
              </a:gs>
              <a:gs pos="100000">
                <a:srgbClr val="E5EFFF"/>
              </a:gs>
            </a:gsLst>
            <a:lin ang="16200000"/>
          </a:gradFill>
          <a:ln w="9360">
            <a:solidFill>
              <a:srgbClr val="4A7EBB"/>
            </a:solidFill>
            <a:round/>
          </a:ln>
        </p:spPr>
        <p:txBody>
          <a:bodyPr lIns="90000" tIns="45000" rIns="90000" bIns="45000"/>
          <a:lstStyle/>
          <a:p>
            <a:pPr marL="343080" indent="-342720" algn="just">
              <a:lnSpc>
                <a:spcPct val="100000"/>
              </a:lnSpc>
              <a:spcBef>
                <a:spcPts val="561"/>
              </a:spcBef>
              <a:buClr>
                <a:srgbClr val="0070C0"/>
              </a:buClr>
              <a:buFont typeface="Arial"/>
              <a:buChar char="•"/>
            </a:pPr>
            <a:r>
              <a:rPr lang="it-IT" sz="2000" b="0" strike="noStrike" spc="-1" dirty="0">
                <a:solidFill>
                  <a:srgbClr val="0070C0"/>
                </a:solidFill>
                <a:latin typeface="Cambria"/>
                <a:cs typeface="Cambria"/>
              </a:rPr>
              <a:t>L’attivazione della spunta «Attiva </a:t>
            </a:r>
            <a:r>
              <a:rPr lang="it-IT" sz="2000" b="0" strike="noStrike" spc="-1" dirty="0" err="1">
                <a:solidFill>
                  <a:srgbClr val="0070C0"/>
                </a:solidFill>
                <a:latin typeface="Cambria"/>
                <a:cs typeface="Cambria"/>
              </a:rPr>
              <a:t>Timesheet</a:t>
            </a:r>
            <a:r>
              <a:rPr lang="it-IT" sz="2000" b="0" strike="noStrike" spc="-1" dirty="0">
                <a:solidFill>
                  <a:srgbClr val="0070C0"/>
                </a:solidFill>
                <a:latin typeface="Cambria"/>
                <a:cs typeface="Cambria"/>
              </a:rPr>
              <a:t>» permette alla </a:t>
            </a:r>
            <a:r>
              <a:rPr lang="it-IT" sz="2000" b="0" strike="noStrike" spc="-1" dirty="0" smtClean="0">
                <a:solidFill>
                  <a:srgbClr val="0070C0"/>
                </a:solidFill>
                <a:latin typeface="Cambria"/>
                <a:cs typeface="Cambria"/>
              </a:rPr>
              <a:t>risorsa </a:t>
            </a:r>
            <a:r>
              <a:rPr lang="it-IT" sz="2000" b="0" strike="noStrike" spc="-1" dirty="0">
                <a:solidFill>
                  <a:srgbClr val="0070C0"/>
                </a:solidFill>
                <a:latin typeface="Cambria"/>
                <a:cs typeface="Cambria"/>
              </a:rPr>
              <a:t>di visualizzare il progetto nella schermata </a:t>
            </a:r>
            <a:r>
              <a:rPr lang="it-IT" sz="2000" spc="-1" dirty="0">
                <a:solidFill>
                  <a:srgbClr val="0070C0"/>
                </a:solidFill>
                <a:latin typeface="Cambria"/>
                <a:cs typeface="Cambria"/>
              </a:rPr>
              <a:t>U-</a:t>
            </a:r>
            <a:r>
              <a:rPr lang="it-IT" sz="2000" spc="-1" dirty="0" smtClean="0">
                <a:solidFill>
                  <a:srgbClr val="0070C0"/>
                </a:solidFill>
                <a:latin typeface="Cambria"/>
                <a:cs typeface="Cambria"/>
              </a:rPr>
              <a:t>Web </a:t>
            </a:r>
            <a:r>
              <a:rPr lang="it-IT" sz="2000" spc="-1" dirty="0" err="1">
                <a:solidFill>
                  <a:srgbClr val="0070C0"/>
                </a:solidFill>
                <a:latin typeface="Cambria"/>
                <a:cs typeface="Cambria"/>
              </a:rPr>
              <a:t>T</a:t>
            </a:r>
            <a:r>
              <a:rPr lang="it-IT" sz="2000" spc="-1" dirty="0" err="1" smtClean="0">
                <a:solidFill>
                  <a:srgbClr val="0070C0"/>
                </a:solidFill>
                <a:latin typeface="Cambria"/>
                <a:cs typeface="Cambria"/>
              </a:rPr>
              <a:t>imesheet</a:t>
            </a:r>
            <a:r>
              <a:rPr lang="it-IT" sz="2000" b="0" strike="noStrike" spc="-1" dirty="0" smtClean="0">
                <a:solidFill>
                  <a:srgbClr val="0070C0"/>
                </a:solidFill>
                <a:latin typeface="Cambria"/>
                <a:cs typeface="Cambria"/>
              </a:rPr>
              <a:t>, </a:t>
            </a:r>
            <a:r>
              <a:rPr lang="it-IT" sz="2000" b="0" strike="noStrike" spc="-1" dirty="0">
                <a:solidFill>
                  <a:srgbClr val="0070C0"/>
                </a:solidFill>
                <a:latin typeface="Cambria"/>
                <a:cs typeface="Cambria"/>
              </a:rPr>
              <a:t>rendendo possibile l’inserimento delle ore</a:t>
            </a:r>
            <a:endParaRPr lang="it-IT" sz="2000" b="0" strike="noStrike" spc="-1" dirty="0">
              <a:solidFill>
                <a:srgbClr val="000000"/>
              </a:solidFill>
              <a:latin typeface="Cambria"/>
              <a:cs typeface="Cambria"/>
            </a:endParaRPr>
          </a:p>
          <a:p>
            <a:pPr algn="just">
              <a:lnSpc>
                <a:spcPct val="100000"/>
              </a:lnSpc>
              <a:spcBef>
                <a:spcPts val="641"/>
              </a:spcBef>
            </a:pPr>
            <a:endParaRPr lang="it-IT" sz="2000" b="0" strike="noStrike" spc="-1" dirty="0">
              <a:solidFill>
                <a:srgbClr val="000000"/>
              </a:solidFill>
              <a:latin typeface="Cambria"/>
              <a:cs typeface="Cambria"/>
            </a:endParaRPr>
          </a:p>
          <a:p>
            <a:pPr algn="just">
              <a:lnSpc>
                <a:spcPct val="100000"/>
              </a:lnSpc>
              <a:spcBef>
                <a:spcPts val="641"/>
              </a:spcBef>
            </a:pPr>
            <a:endParaRPr lang="it-IT" sz="2000" b="0" strike="noStrike" spc="-1" dirty="0">
              <a:solidFill>
                <a:srgbClr val="000000"/>
              </a:solidFill>
              <a:latin typeface="Cambria"/>
              <a:cs typeface="Cambria"/>
            </a:endParaRPr>
          </a:p>
        </p:txBody>
      </p:sp>
      <p:sp>
        <p:nvSpPr>
          <p:cNvPr id="3" name="Rettangolo 2"/>
          <p:cNvSpPr/>
          <p:nvPr/>
        </p:nvSpPr>
        <p:spPr>
          <a:xfrm>
            <a:off x="1749778" y="4439763"/>
            <a:ext cx="471346" cy="23101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5" name="Rettangolo 14"/>
          <p:cNvSpPr/>
          <p:nvPr/>
        </p:nvSpPr>
        <p:spPr>
          <a:xfrm>
            <a:off x="2568221" y="4439763"/>
            <a:ext cx="657191" cy="23101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62227272"/>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 name="TextShape 1"/>
          <p:cNvSpPr txBox="1"/>
          <p:nvPr/>
        </p:nvSpPr>
        <p:spPr>
          <a:xfrm>
            <a:off x="352440" y="1791989"/>
            <a:ext cx="8553240" cy="1635470"/>
          </a:xfrm>
          <a:prstGeom prst="rect">
            <a:avLst/>
          </a:prstGeom>
          <a:gradFill rotWithShape="0">
            <a:gsLst>
              <a:gs pos="0">
                <a:srgbClr val="BFD4FE"/>
              </a:gs>
              <a:gs pos="100000">
                <a:srgbClr val="E5EFFF"/>
              </a:gs>
            </a:gsLst>
            <a:lin ang="16200000"/>
          </a:gradFill>
          <a:ln w="9360">
            <a:solidFill>
              <a:srgbClr val="4A7EBB"/>
            </a:solidFill>
            <a:round/>
          </a:ln>
        </p:spPr>
        <p:txBody>
          <a:bodyPr lIns="90000" tIns="45000" rIns="90000" bIns="45000"/>
          <a:lstStyle/>
          <a:p>
            <a:pPr marL="343080" indent="-342720" algn="just">
              <a:lnSpc>
                <a:spcPct val="100000"/>
              </a:lnSpc>
              <a:spcBef>
                <a:spcPts val="561"/>
              </a:spcBef>
              <a:buClr>
                <a:srgbClr val="0070C0"/>
              </a:buClr>
              <a:buFont typeface="Arial"/>
              <a:buChar char="•"/>
            </a:pPr>
            <a:r>
              <a:rPr lang="it-IT" sz="2000" b="1" strike="noStrike" spc="-1" dirty="0" smtClean="0">
                <a:solidFill>
                  <a:srgbClr val="558ED5"/>
                </a:solidFill>
                <a:latin typeface="Cambria"/>
                <a:cs typeface="Cambria"/>
              </a:rPr>
              <a:t>Alla risorsa </a:t>
            </a:r>
            <a:r>
              <a:rPr lang="it-IT" sz="2000" b="1" strike="noStrike" spc="-1" dirty="0">
                <a:solidFill>
                  <a:srgbClr val="558ED5"/>
                </a:solidFill>
                <a:latin typeface="Cambria"/>
                <a:cs typeface="Cambria"/>
              </a:rPr>
              <a:t>umana </a:t>
            </a:r>
            <a:r>
              <a:rPr lang="it-IT" sz="2000" b="1" strike="noStrike" spc="-1" dirty="0" smtClean="0">
                <a:solidFill>
                  <a:srgbClr val="558ED5"/>
                </a:solidFill>
                <a:latin typeface="Cambria"/>
                <a:cs typeface="Cambria"/>
              </a:rPr>
              <a:t>inserita </a:t>
            </a:r>
            <a:r>
              <a:rPr lang="it-IT" sz="2000" b="1" spc="-1" dirty="0" smtClean="0">
                <a:solidFill>
                  <a:srgbClr val="558ED5"/>
                </a:solidFill>
                <a:latin typeface="Cambria"/>
                <a:cs typeface="Cambria"/>
              </a:rPr>
              <a:t>ne</a:t>
            </a:r>
            <a:r>
              <a:rPr lang="it-IT" sz="2000" b="1" strike="noStrike" spc="-1" dirty="0" smtClean="0">
                <a:solidFill>
                  <a:srgbClr val="558ED5"/>
                </a:solidFill>
                <a:latin typeface="Cambria"/>
                <a:cs typeface="Cambria"/>
              </a:rPr>
              <a:t>l </a:t>
            </a:r>
            <a:r>
              <a:rPr lang="it-IT" sz="2000" b="1" strike="noStrike" spc="-1" dirty="0">
                <a:solidFill>
                  <a:srgbClr val="558ED5"/>
                </a:solidFill>
                <a:latin typeface="Cambria"/>
                <a:cs typeface="Cambria"/>
              </a:rPr>
              <a:t>progetto </a:t>
            </a:r>
            <a:r>
              <a:rPr lang="it-IT" sz="2000" b="1" strike="noStrike" spc="-1" dirty="0" smtClean="0">
                <a:solidFill>
                  <a:srgbClr val="558ED5"/>
                </a:solidFill>
                <a:latin typeface="Cambria"/>
                <a:cs typeface="Cambria"/>
              </a:rPr>
              <a:t>è dunque necessario attribuire un ruolo. </a:t>
            </a:r>
            <a:r>
              <a:rPr lang="it-IT" sz="2000" b="0" strike="noStrike" spc="-1" dirty="0" smtClean="0">
                <a:solidFill>
                  <a:srgbClr val="558ED5"/>
                </a:solidFill>
                <a:latin typeface="Cambria"/>
                <a:cs typeface="Cambria"/>
              </a:rPr>
              <a:t>Con l’attribuzione dei ruoli si </a:t>
            </a:r>
            <a:r>
              <a:rPr lang="it-IT" sz="2000" b="0" strike="noStrike" spc="-1" dirty="0">
                <a:solidFill>
                  <a:srgbClr val="558ED5"/>
                </a:solidFill>
                <a:latin typeface="Cambria"/>
                <a:cs typeface="Cambria"/>
              </a:rPr>
              <a:t>attivano le funzionalità di validazione degli </a:t>
            </a:r>
            <a:r>
              <a:rPr lang="it-IT" sz="2000" b="0" strike="noStrike" spc="-1" dirty="0" smtClean="0">
                <a:solidFill>
                  <a:srgbClr val="558ED5"/>
                </a:solidFill>
                <a:latin typeface="Cambria"/>
                <a:cs typeface="Cambria"/>
              </a:rPr>
              <a:t>stati nel </a:t>
            </a:r>
            <a:r>
              <a:rPr lang="it-IT" sz="2000" b="0" strike="noStrike" spc="-1" dirty="0" err="1" smtClean="0">
                <a:solidFill>
                  <a:srgbClr val="558ED5"/>
                </a:solidFill>
                <a:latin typeface="Cambria"/>
                <a:cs typeface="Cambria"/>
              </a:rPr>
              <a:t>timesheet</a:t>
            </a:r>
            <a:r>
              <a:rPr lang="it-IT" sz="2000" b="0" strike="noStrike" spc="-1" dirty="0" smtClean="0">
                <a:solidFill>
                  <a:srgbClr val="558ED5"/>
                </a:solidFill>
                <a:latin typeface="Cambria"/>
                <a:cs typeface="Cambria"/>
              </a:rPr>
              <a:t>: </a:t>
            </a:r>
            <a:r>
              <a:rPr lang="it-IT" sz="2000" spc="-1" dirty="0" smtClean="0">
                <a:solidFill>
                  <a:srgbClr val="558ED5"/>
                </a:solidFill>
                <a:latin typeface="Cambria"/>
                <a:cs typeface="Cambria"/>
              </a:rPr>
              <a:t>chi ha il ruolo di </a:t>
            </a:r>
            <a:r>
              <a:rPr lang="it-IT" sz="2000" b="0" strike="noStrike" spc="-1" dirty="0" smtClean="0">
                <a:solidFill>
                  <a:srgbClr val="558ED5"/>
                </a:solidFill>
                <a:latin typeface="Cambria"/>
                <a:cs typeface="Cambria"/>
              </a:rPr>
              <a:t>«</a:t>
            </a:r>
            <a:r>
              <a:rPr lang="it-IT" sz="2000" b="0" strike="noStrike" spc="-1" dirty="0">
                <a:solidFill>
                  <a:srgbClr val="558ED5"/>
                </a:solidFill>
                <a:latin typeface="Cambria"/>
                <a:cs typeface="Cambria"/>
              </a:rPr>
              <a:t>Amministratore </a:t>
            </a:r>
            <a:r>
              <a:rPr lang="it-IT" sz="2000" b="0" strike="noStrike" spc="-1" dirty="0" err="1">
                <a:solidFill>
                  <a:srgbClr val="558ED5"/>
                </a:solidFill>
                <a:latin typeface="Cambria"/>
                <a:cs typeface="Cambria"/>
              </a:rPr>
              <a:t>Timesheet</a:t>
            </a:r>
            <a:r>
              <a:rPr lang="it-IT" sz="2000" b="0" strike="noStrike" spc="-1" dirty="0" smtClean="0">
                <a:solidFill>
                  <a:srgbClr val="558ED5"/>
                </a:solidFill>
                <a:latin typeface="Cambria"/>
                <a:cs typeface="Cambria"/>
              </a:rPr>
              <a:t>» potrà monitorare e convalidare gli </a:t>
            </a:r>
            <a:r>
              <a:rPr lang="it-IT" sz="2000" b="0" strike="noStrike" spc="-1" dirty="0" err="1" smtClean="0">
                <a:solidFill>
                  <a:srgbClr val="558ED5"/>
                </a:solidFill>
                <a:latin typeface="Cambria"/>
                <a:cs typeface="Cambria"/>
              </a:rPr>
              <a:t>effort</a:t>
            </a:r>
            <a:r>
              <a:rPr lang="it-IT" sz="2000" b="0" strike="noStrike" spc="-1" dirty="0" smtClean="0">
                <a:solidFill>
                  <a:srgbClr val="558ED5"/>
                </a:solidFill>
                <a:latin typeface="Cambria"/>
                <a:cs typeface="Cambria"/>
              </a:rPr>
              <a:t> </a:t>
            </a:r>
            <a:r>
              <a:rPr lang="it-IT" sz="2000" b="0" i="1" strike="noStrike" spc="-1" dirty="0" smtClean="0">
                <a:solidFill>
                  <a:srgbClr val="558ED5"/>
                </a:solidFill>
                <a:latin typeface="Cambria"/>
                <a:cs typeface="Cambria"/>
              </a:rPr>
              <a:t>(</a:t>
            </a:r>
            <a:r>
              <a:rPr lang="it-IT" sz="2000" b="0" i="1" strike="noStrike" spc="-1" dirty="0" err="1" smtClean="0">
                <a:solidFill>
                  <a:srgbClr val="558ED5"/>
                </a:solidFill>
                <a:latin typeface="Cambria"/>
                <a:cs typeface="Cambria"/>
              </a:rPr>
              <a:t>timesheet</a:t>
            </a:r>
            <a:r>
              <a:rPr lang="it-IT" sz="2000" b="0" i="1" strike="noStrike" spc="-1" dirty="0" smtClean="0">
                <a:solidFill>
                  <a:srgbClr val="558ED5"/>
                </a:solidFill>
                <a:latin typeface="Cambria"/>
                <a:cs typeface="Cambria"/>
              </a:rPr>
              <a:t>)</a:t>
            </a:r>
            <a:r>
              <a:rPr lang="it-IT" sz="2000" b="0" strike="noStrike" spc="-1" dirty="0" smtClean="0">
                <a:solidFill>
                  <a:srgbClr val="558ED5"/>
                </a:solidFill>
                <a:latin typeface="Cambria"/>
                <a:cs typeface="Cambria"/>
              </a:rPr>
              <a:t> </a:t>
            </a:r>
            <a:r>
              <a:rPr lang="it-IT" sz="2000" b="0" strike="noStrike" spc="-1" dirty="0">
                <a:solidFill>
                  <a:srgbClr val="558ED5"/>
                </a:solidFill>
                <a:latin typeface="Cambria"/>
                <a:cs typeface="Cambria"/>
              </a:rPr>
              <a:t>delle </a:t>
            </a:r>
            <a:r>
              <a:rPr lang="it-IT" sz="2000" b="0" strike="noStrike" spc="-1" dirty="0" smtClean="0">
                <a:solidFill>
                  <a:srgbClr val="558ED5"/>
                </a:solidFill>
                <a:latin typeface="Cambria"/>
                <a:cs typeface="Cambria"/>
              </a:rPr>
              <a:t>risorse coinvolte nel proprio progetto    </a:t>
            </a:r>
          </a:p>
          <a:p>
            <a:pPr marL="360" algn="just">
              <a:lnSpc>
                <a:spcPct val="100000"/>
              </a:lnSpc>
              <a:spcBef>
                <a:spcPts val="561"/>
              </a:spcBef>
              <a:buClr>
                <a:srgbClr val="0070C0"/>
              </a:buClr>
            </a:pPr>
            <a:r>
              <a:rPr lang="it-IT" sz="2000" spc="-1" dirty="0">
                <a:solidFill>
                  <a:srgbClr val="558ED5"/>
                </a:solidFill>
                <a:latin typeface="Cambria"/>
                <a:cs typeface="Cambria"/>
              </a:rPr>
              <a:t> </a:t>
            </a:r>
            <a:r>
              <a:rPr lang="it-IT" sz="2000" spc="-1" dirty="0" smtClean="0">
                <a:solidFill>
                  <a:srgbClr val="558ED5"/>
                </a:solidFill>
                <a:latin typeface="Cambria"/>
                <a:cs typeface="Cambria"/>
              </a:rPr>
              <a:t>   </a:t>
            </a:r>
            <a:endParaRPr lang="it-IT" sz="2000" b="0" strike="noStrike" spc="-1" dirty="0">
              <a:solidFill>
                <a:srgbClr val="000000"/>
              </a:solidFill>
              <a:latin typeface="Cambria"/>
              <a:cs typeface="Cambria"/>
            </a:endParaRPr>
          </a:p>
          <a:p>
            <a:pPr algn="just">
              <a:lnSpc>
                <a:spcPct val="100000"/>
              </a:lnSpc>
              <a:spcBef>
                <a:spcPts val="641"/>
              </a:spcBef>
            </a:pPr>
            <a:endParaRPr lang="it-IT" sz="2000" b="0" strike="noStrike" spc="-1" dirty="0">
              <a:solidFill>
                <a:srgbClr val="000000"/>
              </a:solidFill>
              <a:latin typeface="Cambria"/>
              <a:cs typeface="Cambria"/>
            </a:endParaRPr>
          </a:p>
        </p:txBody>
      </p:sp>
      <p:sp>
        <p:nvSpPr>
          <p:cNvPr id="5" name="TextShape 2"/>
          <p:cNvSpPr txBox="1"/>
          <p:nvPr/>
        </p:nvSpPr>
        <p:spPr>
          <a:xfrm>
            <a:off x="352440" y="934959"/>
            <a:ext cx="8205480" cy="777600"/>
          </a:xfrm>
          <a:prstGeom prst="rect">
            <a:avLst/>
          </a:prstGeom>
          <a:noFill/>
          <a:ln>
            <a:noFill/>
          </a:ln>
        </p:spPr>
        <p:txBody>
          <a:bodyPr anchor="ctr"/>
          <a:lstStyle/>
          <a:p>
            <a:pPr algn="ctr">
              <a:lnSpc>
                <a:spcPct val="100000"/>
              </a:lnSpc>
            </a:pPr>
            <a:r>
              <a:rPr lang="it-IT" sz="2800" b="1" u="sng" strike="noStrike" spc="-1" dirty="0">
                <a:solidFill>
                  <a:srgbClr val="376092"/>
                </a:solidFill>
                <a:latin typeface="Athelas Regular"/>
                <a:ea typeface="Gill Sans MT"/>
                <a:cs typeface="Athelas Regular"/>
              </a:rPr>
              <a:t>Tipi ruolo risorse umane</a:t>
            </a:r>
            <a:endParaRPr lang="it-IT" sz="2800" b="1" u="sng" strike="noStrike" spc="-1" dirty="0">
              <a:solidFill>
                <a:srgbClr val="376092"/>
              </a:solidFill>
              <a:latin typeface="Athelas Regular"/>
              <a:cs typeface="Athelas Regular"/>
            </a:endParaRPr>
          </a:p>
        </p:txBody>
      </p:sp>
      <p:sp>
        <p:nvSpPr>
          <p:cNvPr id="6" name="CasellaDiTesto 5"/>
          <p:cNvSpPr txBox="1"/>
          <p:nvPr/>
        </p:nvSpPr>
        <p:spPr>
          <a:xfrm>
            <a:off x="7841174" y="0"/>
            <a:ext cx="1364476" cy="369332"/>
          </a:xfrm>
          <a:prstGeom prst="rect">
            <a:avLst/>
          </a:prstGeom>
          <a:noFill/>
        </p:spPr>
        <p:txBody>
          <a:bodyPr wrap="none" rtlCol="0">
            <a:spAutoFit/>
          </a:bodyPr>
          <a:lstStyle/>
          <a:p>
            <a:r>
              <a:rPr lang="it-IT" dirty="0" smtClean="0">
                <a:solidFill>
                  <a:schemeClr val="tx2">
                    <a:lumMod val="75000"/>
                  </a:schemeClr>
                </a:solidFill>
                <a:latin typeface="Colonna MT"/>
                <a:cs typeface="Colonna MT"/>
              </a:rPr>
              <a:t>TIMESHEET</a:t>
            </a:r>
          </a:p>
        </p:txBody>
      </p:sp>
      <p:pic>
        <p:nvPicPr>
          <p:cNvPr id="7" name="Immagine 6" descr="Schermata 2020-12-08 alle 12.50.05.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1313" cy="1110285"/>
          </a:xfrm>
          <a:prstGeom prst="rect">
            <a:avLst/>
          </a:prstGeom>
        </p:spPr>
      </p:pic>
      <p:pic>
        <p:nvPicPr>
          <p:cNvPr id="8" name="Immagine 6"/>
          <p:cNvPicPr/>
          <p:nvPr/>
        </p:nvPicPr>
        <p:blipFill>
          <a:blip r:embed="rId3"/>
          <a:stretch/>
        </p:blipFill>
        <p:spPr>
          <a:xfrm>
            <a:off x="6978600" y="49316"/>
            <a:ext cx="1044429" cy="950760"/>
          </a:xfrm>
          <a:prstGeom prst="rect">
            <a:avLst/>
          </a:prstGeom>
          <a:ln>
            <a:noFill/>
          </a:ln>
        </p:spPr>
      </p:pic>
      <p:pic>
        <p:nvPicPr>
          <p:cNvPr id="9" name="Picture 27"/>
          <p:cNvPicPr/>
          <p:nvPr/>
        </p:nvPicPr>
        <p:blipFill>
          <a:blip r:embed="rId4"/>
          <a:stretch/>
        </p:blipFill>
        <p:spPr>
          <a:xfrm>
            <a:off x="1221313" y="200289"/>
            <a:ext cx="985700" cy="909996"/>
          </a:xfrm>
          <a:prstGeom prst="rect">
            <a:avLst/>
          </a:prstGeom>
          <a:ln w="9360">
            <a:noFill/>
          </a:ln>
        </p:spPr>
      </p:pic>
      <p:pic>
        <p:nvPicPr>
          <p:cNvPr id="2" name="Immagine 1" descr="screenshot-www.u-gov.unina.it-2020.12.18-10_57_34.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3636159"/>
            <a:ext cx="9144000" cy="2629172"/>
          </a:xfrm>
          <a:prstGeom prst="rect">
            <a:avLst/>
          </a:prstGeom>
        </p:spPr>
      </p:pic>
    </p:spTree>
    <p:extLst>
      <p:ext uri="{BB962C8B-B14F-4D97-AF65-F5344CB8AC3E}">
        <p14:creationId xmlns:p14="http://schemas.microsoft.com/office/powerpoint/2010/main" val="2974245418"/>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po 2"/>
          <p:cNvGrpSpPr/>
          <p:nvPr/>
        </p:nvGrpSpPr>
        <p:grpSpPr>
          <a:xfrm>
            <a:off x="490320" y="2369908"/>
            <a:ext cx="8224185" cy="3963363"/>
            <a:chOff x="650610" y="1938651"/>
            <a:chExt cx="8224185" cy="3963363"/>
          </a:xfrm>
        </p:grpSpPr>
        <p:sp>
          <p:nvSpPr>
            <p:cNvPr id="232" name="CustomShape 2"/>
            <p:cNvSpPr/>
            <p:nvPr/>
          </p:nvSpPr>
          <p:spPr>
            <a:xfrm>
              <a:off x="666075" y="4896894"/>
              <a:ext cx="8208720" cy="100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indent="-456840" algn="just">
                <a:lnSpc>
                  <a:spcPct val="100000"/>
                </a:lnSpc>
                <a:spcBef>
                  <a:spcPts val="400"/>
                </a:spcBef>
                <a:buClr>
                  <a:srgbClr val="006EB6"/>
                </a:buClr>
                <a:buFont typeface="Wingdings" charset="2"/>
                <a:buChar char=""/>
              </a:pPr>
              <a:r>
                <a:rPr lang="en-US" b="1" strike="noStrike" spc="-1" dirty="0" err="1" smtClean="0">
                  <a:solidFill>
                    <a:srgbClr val="376092"/>
                  </a:solidFill>
                  <a:latin typeface="Cambria"/>
                  <a:cs typeface="Cambria"/>
                </a:rPr>
                <a:t>Compilatore</a:t>
              </a:r>
              <a:r>
                <a:rPr lang="en-US" spc="-1" dirty="0" smtClean="0">
                  <a:solidFill>
                    <a:srgbClr val="376092"/>
                  </a:solidFill>
                  <a:latin typeface="Cambria"/>
                  <a:cs typeface="Cambria"/>
                </a:rPr>
                <a:t>&gt;</a:t>
              </a:r>
              <a:r>
                <a:rPr lang="en-US" b="0" strike="noStrike" spc="-1" dirty="0" smtClean="0">
                  <a:solidFill>
                    <a:srgbClr val="376092"/>
                  </a:solidFill>
                  <a:latin typeface="Cambria"/>
                  <a:cs typeface="Cambria"/>
                </a:rPr>
                <a:t> </a:t>
              </a:r>
              <a:r>
                <a:rPr lang="en-US" b="0" strike="noStrike" spc="-1" dirty="0" err="1">
                  <a:solidFill>
                    <a:srgbClr val="376092"/>
                  </a:solidFill>
                  <a:latin typeface="Cambria"/>
                  <a:cs typeface="Cambria"/>
                </a:rPr>
                <a:t>ciascun</a:t>
              </a:r>
              <a:r>
                <a:rPr lang="en-US" b="0" strike="noStrike" spc="-1" dirty="0">
                  <a:solidFill>
                    <a:srgbClr val="376092"/>
                  </a:solidFill>
                  <a:latin typeface="Cambria"/>
                  <a:cs typeface="Cambria"/>
                </a:rPr>
                <a:t> </a:t>
              </a:r>
              <a:r>
                <a:rPr lang="en-US" b="0" strike="noStrike" spc="-1" dirty="0" err="1">
                  <a:solidFill>
                    <a:srgbClr val="376092"/>
                  </a:solidFill>
                  <a:latin typeface="Cambria"/>
                  <a:cs typeface="Cambria"/>
                </a:rPr>
                <a:t>partecipante</a:t>
              </a:r>
              <a:r>
                <a:rPr lang="en-US" b="0" strike="noStrike" spc="-1" dirty="0">
                  <a:solidFill>
                    <a:srgbClr val="376092"/>
                  </a:solidFill>
                  <a:latin typeface="Cambria"/>
                  <a:cs typeface="Cambria"/>
                </a:rPr>
                <a:t> al </a:t>
              </a:r>
              <a:r>
                <a:rPr lang="en-US" b="0" strike="noStrike" spc="-1" dirty="0" err="1" smtClean="0">
                  <a:solidFill>
                    <a:srgbClr val="376092"/>
                  </a:solidFill>
                  <a:latin typeface="Cambria"/>
                  <a:cs typeface="Cambria"/>
                </a:rPr>
                <a:t>progetto</a:t>
              </a:r>
              <a:r>
                <a:rPr lang="en-US" b="0" strike="noStrike" spc="-1" dirty="0" smtClean="0">
                  <a:solidFill>
                    <a:srgbClr val="376092"/>
                  </a:solidFill>
                  <a:latin typeface="Cambria"/>
                  <a:cs typeface="Cambria"/>
                </a:rPr>
                <a:t> </a:t>
              </a:r>
              <a:r>
                <a:rPr lang="en-US" b="0" strike="noStrike" spc="-1" dirty="0" err="1" smtClean="0">
                  <a:solidFill>
                    <a:srgbClr val="376092"/>
                  </a:solidFill>
                  <a:latin typeface="Cambria"/>
                  <a:cs typeface="Cambria"/>
                </a:rPr>
                <a:t>imputa</a:t>
              </a:r>
              <a:r>
                <a:rPr lang="en-US" b="0" strike="noStrike" spc="-1" dirty="0" smtClean="0">
                  <a:solidFill>
                    <a:srgbClr val="376092"/>
                  </a:solidFill>
                  <a:latin typeface="Cambria"/>
                  <a:cs typeface="Cambria"/>
                </a:rPr>
                <a:t> </a:t>
              </a:r>
              <a:r>
                <a:rPr lang="en-US" b="0" strike="noStrike" spc="-1" dirty="0">
                  <a:solidFill>
                    <a:srgbClr val="376092"/>
                  </a:solidFill>
                  <a:latin typeface="Cambria"/>
                  <a:cs typeface="Cambria"/>
                </a:rPr>
                <a:t>le ore </a:t>
              </a:r>
              <a:r>
                <a:rPr lang="en-US" b="0" strike="noStrike" spc="-1" dirty="0" err="1">
                  <a:solidFill>
                    <a:srgbClr val="376092"/>
                  </a:solidFill>
                  <a:latin typeface="Cambria"/>
                  <a:cs typeface="Cambria"/>
                </a:rPr>
                <a:t>svolte</a:t>
              </a:r>
              <a:r>
                <a:rPr lang="en-US" b="0" strike="noStrike" spc="-1" dirty="0">
                  <a:solidFill>
                    <a:srgbClr val="376092"/>
                  </a:solidFill>
                  <a:latin typeface="Cambria"/>
                  <a:cs typeface="Cambria"/>
                </a:rPr>
                <a:t> a </a:t>
              </a:r>
              <a:r>
                <a:rPr lang="en-US" b="0" strike="noStrike" spc="-1" dirty="0" err="1">
                  <a:solidFill>
                    <a:srgbClr val="376092"/>
                  </a:solidFill>
                  <a:latin typeface="Cambria"/>
                  <a:cs typeface="Cambria"/>
                </a:rPr>
                <a:t>livello</a:t>
              </a:r>
              <a:r>
                <a:rPr lang="en-US" b="0" strike="noStrike" spc="-1" dirty="0">
                  <a:solidFill>
                    <a:srgbClr val="376092"/>
                  </a:solidFill>
                  <a:latin typeface="Cambria"/>
                  <a:cs typeface="Cambria"/>
                </a:rPr>
                <a:t> di </a:t>
              </a:r>
              <a:r>
                <a:rPr lang="en-US" b="0" strike="noStrike" spc="-1" dirty="0" err="1">
                  <a:solidFill>
                    <a:srgbClr val="376092"/>
                  </a:solidFill>
                  <a:latin typeface="Cambria"/>
                  <a:cs typeface="Cambria"/>
                </a:rPr>
                <a:t>progetto</a:t>
              </a:r>
              <a:r>
                <a:rPr lang="en-US" b="0" strike="noStrike" spc="-1" dirty="0">
                  <a:solidFill>
                    <a:srgbClr val="376092"/>
                  </a:solidFill>
                  <a:latin typeface="Cambria"/>
                  <a:cs typeface="Cambria"/>
                </a:rPr>
                <a:t> o di work package (dove </a:t>
              </a:r>
              <a:r>
                <a:rPr lang="en-US" b="0" strike="noStrike" spc="-1" dirty="0" err="1">
                  <a:solidFill>
                    <a:srgbClr val="376092"/>
                  </a:solidFill>
                  <a:latin typeface="Cambria"/>
                  <a:cs typeface="Cambria"/>
                </a:rPr>
                <a:t>richiesto</a:t>
              </a:r>
              <a:r>
                <a:rPr lang="en-US" b="0" strike="noStrike" spc="-1" dirty="0">
                  <a:solidFill>
                    <a:srgbClr val="376092"/>
                  </a:solidFill>
                  <a:latin typeface="Cambria"/>
                  <a:cs typeface="Cambria"/>
                </a:rPr>
                <a:t>) e </a:t>
              </a:r>
              <a:r>
                <a:rPr lang="en-US" b="0" strike="noStrike" spc="-1" dirty="0" err="1" smtClean="0">
                  <a:solidFill>
                    <a:srgbClr val="376092"/>
                  </a:solidFill>
                  <a:latin typeface="Cambria"/>
                  <a:cs typeface="Cambria"/>
                </a:rPr>
                <a:t>approva</a:t>
              </a:r>
              <a:r>
                <a:rPr lang="en-US" b="0" strike="noStrike" spc="-1" dirty="0" smtClean="0">
                  <a:solidFill>
                    <a:srgbClr val="376092"/>
                  </a:solidFill>
                  <a:latin typeface="Cambria"/>
                  <a:cs typeface="Cambria"/>
                </a:rPr>
                <a:t> </a:t>
              </a:r>
              <a:r>
                <a:rPr lang="en-US" b="0" strike="noStrike" spc="-1" dirty="0" err="1">
                  <a:solidFill>
                    <a:srgbClr val="376092"/>
                  </a:solidFill>
                  <a:latin typeface="Cambria"/>
                  <a:cs typeface="Cambria"/>
                </a:rPr>
                <a:t>quanto</a:t>
              </a:r>
              <a:r>
                <a:rPr lang="en-US" b="0" strike="noStrike" spc="-1" dirty="0">
                  <a:solidFill>
                    <a:srgbClr val="376092"/>
                  </a:solidFill>
                  <a:latin typeface="Cambria"/>
                  <a:cs typeface="Cambria"/>
                </a:rPr>
                <a:t> </a:t>
              </a:r>
              <a:r>
                <a:rPr lang="en-US" b="0" strike="noStrike" spc="-1" dirty="0" err="1" smtClean="0">
                  <a:solidFill>
                    <a:srgbClr val="376092"/>
                  </a:solidFill>
                  <a:latin typeface="Cambria"/>
                  <a:cs typeface="Cambria"/>
                </a:rPr>
                <a:t>consuntivato</a:t>
              </a:r>
              <a:r>
                <a:rPr lang="en-US" b="0" strike="noStrike" spc="-1" dirty="0" smtClean="0">
                  <a:solidFill>
                    <a:srgbClr val="376092"/>
                  </a:solidFill>
                  <a:latin typeface="Cambria"/>
                  <a:cs typeface="Cambria"/>
                </a:rPr>
                <a:t> </a:t>
              </a:r>
              <a:r>
                <a:rPr lang="en-US" b="0" strike="noStrike" spc="-1" dirty="0" err="1" smtClean="0">
                  <a:solidFill>
                    <a:srgbClr val="376092"/>
                  </a:solidFill>
                  <a:latin typeface="Cambria"/>
                  <a:cs typeface="Cambria"/>
                </a:rPr>
                <a:t>attraverso</a:t>
              </a:r>
              <a:r>
                <a:rPr lang="en-US" b="0" strike="noStrike" spc="-1" dirty="0" smtClean="0">
                  <a:solidFill>
                    <a:srgbClr val="376092"/>
                  </a:solidFill>
                  <a:latin typeface="Cambria"/>
                  <a:cs typeface="Cambria"/>
                </a:rPr>
                <a:t> la </a:t>
              </a:r>
              <a:r>
                <a:rPr lang="en-US" b="0" strike="noStrike" spc="-1" dirty="0" err="1" smtClean="0">
                  <a:solidFill>
                    <a:srgbClr val="376092"/>
                  </a:solidFill>
                  <a:latin typeface="Cambria"/>
                  <a:cs typeface="Cambria"/>
                </a:rPr>
                <a:t>compilazione</a:t>
              </a:r>
              <a:r>
                <a:rPr lang="en-US" b="0" strike="noStrike" spc="-1" dirty="0" smtClean="0">
                  <a:solidFill>
                    <a:srgbClr val="376092"/>
                  </a:solidFill>
                  <a:latin typeface="Cambria"/>
                  <a:cs typeface="Cambria"/>
                </a:rPr>
                <a:t> del </a:t>
              </a:r>
              <a:r>
                <a:rPr lang="en-US" b="0" strike="noStrike" spc="-1" dirty="0" err="1" smtClean="0">
                  <a:solidFill>
                    <a:srgbClr val="376092"/>
                  </a:solidFill>
                  <a:latin typeface="Cambria"/>
                  <a:cs typeface="Cambria"/>
                </a:rPr>
                <a:t>proprio</a:t>
              </a:r>
              <a:r>
                <a:rPr lang="en-US" b="0" strike="noStrike" spc="-1" dirty="0" smtClean="0">
                  <a:solidFill>
                    <a:srgbClr val="376092"/>
                  </a:solidFill>
                  <a:latin typeface="Cambria"/>
                  <a:cs typeface="Cambria"/>
                </a:rPr>
                <a:t> timesheet</a:t>
              </a:r>
              <a:endParaRPr lang="en-US" b="0" strike="noStrike" spc="-1" dirty="0">
                <a:solidFill>
                  <a:srgbClr val="376092"/>
                </a:solidFill>
                <a:latin typeface="Cambria"/>
                <a:cs typeface="Cambria"/>
              </a:endParaRPr>
            </a:p>
          </p:txBody>
        </p:sp>
        <p:sp>
          <p:nvSpPr>
            <p:cNvPr id="233" name="CustomShape 3"/>
            <p:cNvSpPr/>
            <p:nvPr/>
          </p:nvSpPr>
          <p:spPr>
            <a:xfrm>
              <a:off x="650610" y="3410093"/>
              <a:ext cx="8135640" cy="1310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indent="-456840" algn="just">
                <a:lnSpc>
                  <a:spcPct val="100000"/>
                </a:lnSpc>
                <a:spcBef>
                  <a:spcPts val="400"/>
                </a:spcBef>
                <a:buClr>
                  <a:srgbClr val="006EB6"/>
                </a:buClr>
                <a:buFont typeface="Wingdings" charset="2"/>
                <a:buChar char=""/>
              </a:pPr>
              <a:r>
                <a:rPr lang="en-US" b="1" strike="noStrike" spc="-1" dirty="0" err="1">
                  <a:solidFill>
                    <a:srgbClr val="376092"/>
                  </a:solidFill>
                  <a:latin typeface="Cambria"/>
                  <a:cs typeface="Cambria"/>
                </a:rPr>
                <a:t>Responsabile</a:t>
              </a:r>
              <a:r>
                <a:rPr lang="en-US" b="1" strike="noStrike" spc="-1" dirty="0">
                  <a:solidFill>
                    <a:srgbClr val="376092"/>
                  </a:solidFill>
                  <a:latin typeface="Cambria"/>
                  <a:cs typeface="Cambria"/>
                </a:rPr>
                <a:t> </a:t>
              </a:r>
              <a:r>
                <a:rPr lang="en-US" b="1" strike="noStrike" spc="-1" dirty="0" err="1" smtClean="0">
                  <a:solidFill>
                    <a:srgbClr val="376092"/>
                  </a:solidFill>
                  <a:latin typeface="Cambria"/>
                  <a:cs typeface="Cambria"/>
                </a:rPr>
                <a:t>scientifico</a:t>
              </a:r>
              <a:r>
                <a:rPr lang="en-US" b="1" strike="noStrike" spc="-1" dirty="0" smtClean="0">
                  <a:solidFill>
                    <a:srgbClr val="376092"/>
                  </a:solidFill>
                  <a:latin typeface="Cambria"/>
                  <a:cs typeface="Cambria"/>
                </a:rPr>
                <a:t> del </a:t>
              </a:r>
              <a:r>
                <a:rPr lang="en-US" b="1" strike="noStrike" spc="-1" dirty="0" err="1" smtClean="0">
                  <a:solidFill>
                    <a:srgbClr val="376092"/>
                  </a:solidFill>
                  <a:latin typeface="Cambria"/>
                  <a:cs typeface="Cambria"/>
                </a:rPr>
                <a:t>progetto</a:t>
              </a:r>
              <a:r>
                <a:rPr lang="en-US" spc="-1" dirty="0">
                  <a:solidFill>
                    <a:srgbClr val="376092"/>
                  </a:solidFill>
                  <a:latin typeface="Cambria"/>
                  <a:cs typeface="Cambria"/>
                </a:rPr>
                <a:t>&gt;</a:t>
              </a:r>
              <a:r>
                <a:rPr lang="en-US" b="0" strike="noStrike" spc="-1" dirty="0" smtClean="0">
                  <a:solidFill>
                    <a:srgbClr val="376092"/>
                  </a:solidFill>
                  <a:latin typeface="Cambria"/>
                  <a:cs typeface="Cambria"/>
                </a:rPr>
                <a:t> </a:t>
              </a:r>
              <a:r>
                <a:rPr lang="en-US" b="0" strike="noStrike" spc="-1" dirty="0" err="1" smtClean="0">
                  <a:solidFill>
                    <a:srgbClr val="376092"/>
                  </a:solidFill>
                  <a:latin typeface="Cambria"/>
                  <a:cs typeface="Cambria"/>
                </a:rPr>
                <a:t>compila</a:t>
              </a:r>
              <a:r>
                <a:rPr lang="en-US" b="0" strike="noStrike" spc="-1" dirty="0" smtClean="0">
                  <a:solidFill>
                    <a:srgbClr val="376092"/>
                  </a:solidFill>
                  <a:latin typeface="Cambria"/>
                  <a:cs typeface="Cambria"/>
                </a:rPr>
                <a:t> la “</a:t>
              </a:r>
              <a:r>
                <a:rPr lang="en-US" b="0" strike="noStrike" spc="-1" dirty="0" err="1" smtClean="0">
                  <a:solidFill>
                    <a:srgbClr val="376092"/>
                  </a:solidFill>
                  <a:latin typeface="Cambria"/>
                  <a:cs typeface="Cambria"/>
                </a:rPr>
                <a:t>Scheda</a:t>
              </a:r>
              <a:r>
                <a:rPr lang="en-US" b="0" strike="noStrike" spc="-1" dirty="0" smtClean="0">
                  <a:solidFill>
                    <a:srgbClr val="376092"/>
                  </a:solidFill>
                  <a:latin typeface="Cambria"/>
                  <a:cs typeface="Cambria"/>
                </a:rPr>
                <a:t>” RU-WP </a:t>
              </a:r>
              <a:r>
                <a:rPr lang="en-US" b="0" strike="noStrike" spc="-1" dirty="0" err="1" smtClean="0">
                  <a:solidFill>
                    <a:srgbClr val="376092"/>
                  </a:solidFill>
                  <a:latin typeface="Cambria"/>
                  <a:cs typeface="Cambria"/>
                </a:rPr>
                <a:t>fornitagli</a:t>
              </a:r>
              <a:r>
                <a:rPr lang="en-US" b="0" strike="noStrike" spc="-1" dirty="0" smtClean="0">
                  <a:solidFill>
                    <a:srgbClr val="376092"/>
                  </a:solidFill>
                  <a:latin typeface="Cambria"/>
                  <a:cs typeface="Cambria"/>
                </a:rPr>
                <a:t> </a:t>
              </a:r>
              <a:r>
                <a:rPr lang="en-US" b="0" strike="noStrike" spc="-1" dirty="0" err="1" smtClean="0">
                  <a:solidFill>
                    <a:srgbClr val="376092"/>
                  </a:solidFill>
                  <a:latin typeface="Cambria"/>
                  <a:cs typeface="Cambria"/>
                </a:rPr>
                <a:t>dall’amministrativo</a:t>
              </a:r>
              <a:r>
                <a:rPr lang="en-US" b="0" strike="noStrike" spc="-1" dirty="0" smtClean="0">
                  <a:solidFill>
                    <a:srgbClr val="376092"/>
                  </a:solidFill>
                  <a:latin typeface="Cambria"/>
                  <a:cs typeface="Cambria"/>
                </a:rPr>
                <a:t> per </a:t>
              </a:r>
              <a:r>
                <a:rPr lang="en-US" b="0" strike="noStrike" spc="-1" dirty="0" err="1" smtClean="0">
                  <a:solidFill>
                    <a:srgbClr val="376092"/>
                  </a:solidFill>
                  <a:latin typeface="Cambria"/>
                  <a:cs typeface="Cambria"/>
                </a:rPr>
                <a:t>consentire</a:t>
              </a:r>
              <a:r>
                <a:rPr lang="en-US" b="0" strike="noStrike" spc="-1" dirty="0" smtClean="0">
                  <a:solidFill>
                    <a:srgbClr val="376092"/>
                  </a:solidFill>
                  <a:latin typeface="Cambria"/>
                  <a:cs typeface="Cambria"/>
                </a:rPr>
                <a:t> la </a:t>
              </a:r>
              <a:r>
                <a:rPr lang="en-US" b="0" strike="noStrike" spc="-1" dirty="0" err="1" smtClean="0">
                  <a:solidFill>
                    <a:srgbClr val="376092"/>
                  </a:solidFill>
                  <a:latin typeface="Cambria"/>
                  <a:cs typeface="Cambria"/>
                </a:rPr>
                <a:t>mappatura</a:t>
              </a:r>
              <a:r>
                <a:rPr lang="en-US" b="0" strike="noStrike" spc="-1" dirty="0" smtClean="0">
                  <a:solidFill>
                    <a:srgbClr val="376092"/>
                  </a:solidFill>
                  <a:latin typeface="Cambria"/>
                  <a:cs typeface="Cambria"/>
                </a:rPr>
                <a:t> </a:t>
              </a:r>
              <a:r>
                <a:rPr lang="en-US" b="0" strike="noStrike" spc="-1" dirty="0" err="1" smtClean="0">
                  <a:solidFill>
                    <a:srgbClr val="376092"/>
                  </a:solidFill>
                  <a:latin typeface="Cambria"/>
                  <a:cs typeface="Cambria"/>
                </a:rPr>
                <a:t>delle</a:t>
              </a:r>
              <a:r>
                <a:rPr lang="en-US" b="0" strike="noStrike" spc="-1" dirty="0" smtClean="0">
                  <a:solidFill>
                    <a:srgbClr val="376092"/>
                  </a:solidFill>
                  <a:latin typeface="Cambria"/>
                  <a:cs typeface="Cambria"/>
                </a:rPr>
                <a:t> </a:t>
              </a:r>
              <a:r>
                <a:rPr lang="en-US" b="0" strike="noStrike" spc="-1" dirty="0" err="1" smtClean="0">
                  <a:solidFill>
                    <a:srgbClr val="376092"/>
                  </a:solidFill>
                  <a:latin typeface="Cambria"/>
                  <a:cs typeface="Cambria"/>
                </a:rPr>
                <a:t>risorse</a:t>
              </a:r>
              <a:r>
                <a:rPr lang="en-US" b="0" strike="noStrike" spc="-1" dirty="0" smtClean="0">
                  <a:solidFill>
                    <a:srgbClr val="376092"/>
                  </a:solidFill>
                  <a:latin typeface="Cambria"/>
                  <a:cs typeface="Cambria"/>
                </a:rPr>
                <a:t> </a:t>
              </a:r>
              <a:r>
                <a:rPr lang="en-US" b="0" strike="noStrike" spc="-1" dirty="0" err="1" smtClean="0">
                  <a:solidFill>
                    <a:srgbClr val="376092"/>
                  </a:solidFill>
                  <a:latin typeface="Cambria"/>
                  <a:cs typeface="Cambria"/>
                </a:rPr>
                <a:t>umane</a:t>
              </a:r>
              <a:r>
                <a:rPr lang="en-US" b="0" strike="noStrike" spc="-1" dirty="0" smtClean="0">
                  <a:solidFill>
                    <a:srgbClr val="376092"/>
                  </a:solidFill>
                  <a:latin typeface="Cambria"/>
                  <a:cs typeface="Cambria"/>
                </a:rPr>
                <a:t> </a:t>
              </a:r>
              <a:r>
                <a:rPr lang="en-US" b="0" strike="noStrike" spc="-1" dirty="0" err="1" smtClean="0">
                  <a:solidFill>
                    <a:srgbClr val="376092"/>
                  </a:solidFill>
                  <a:latin typeface="Cambria"/>
                  <a:cs typeface="Cambria"/>
                </a:rPr>
                <a:t>nel</a:t>
              </a:r>
              <a:r>
                <a:rPr lang="en-US" b="0" strike="noStrike" spc="-1" dirty="0" smtClean="0">
                  <a:solidFill>
                    <a:srgbClr val="376092"/>
                  </a:solidFill>
                  <a:latin typeface="Cambria"/>
                  <a:cs typeface="Cambria"/>
                </a:rPr>
                <a:t> </a:t>
              </a:r>
              <a:r>
                <a:rPr lang="en-US" b="0" strike="noStrike" spc="-1" dirty="0" err="1" smtClean="0">
                  <a:solidFill>
                    <a:srgbClr val="376092"/>
                  </a:solidFill>
                  <a:latin typeface="Cambria"/>
                  <a:cs typeface="Cambria"/>
                </a:rPr>
                <a:t>progetto</a:t>
              </a:r>
              <a:r>
                <a:rPr lang="en-US" spc="-1" dirty="0" smtClean="0">
                  <a:solidFill>
                    <a:srgbClr val="376092"/>
                  </a:solidFill>
                  <a:latin typeface="Cambria"/>
                  <a:cs typeface="Cambria"/>
                </a:rPr>
                <a:t>; </a:t>
              </a:r>
              <a:r>
                <a:rPr lang="en-US" b="0" strike="noStrike" spc="-1" dirty="0" err="1" smtClean="0">
                  <a:solidFill>
                    <a:srgbClr val="376092"/>
                  </a:solidFill>
                  <a:latin typeface="Cambria"/>
                  <a:cs typeface="Cambria"/>
                </a:rPr>
                <a:t>può</a:t>
              </a:r>
              <a:r>
                <a:rPr lang="en-US" b="0" strike="noStrike" spc="-1" dirty="0" smtClean="0">
                  <a:solidFill>
                    <a:srgbClr val="376092"/>
                  </a:solidFill>
                  <a:latin typeface="Cambria"/>
                  <a:cs typeface="Cambria"/>
                </a:rPr>
                <a:t> </a:t>
              </a:r>
              <a:r>
                <a:rPr lang="en-US" b="0" strike="noStrike" spc="-1" dirty="0" err="1">
                  <a:solidFill>
                    <a:srgbClr val="376092"/>
                  </a:solidFill>
                  <a:latin typeface="Cambria"/>
                  <a:cs typeface="Cambria"/>
                </a:rPr>
                <a:t>consultare</a:t>
              </a:r>
              <a:r>
                <a:rPr lang="en-US" b="0" strike="noStrike" spc="-1" dirty="0">
                  <a:solidFill>
                    <a:srgbClr val="376092"/>
                  </a:solidFill>
                  <a:latin typeface="Cambria"/>
                  <a:cs typeface="Cambria"/>
                </a:rPr>
                <a:t> </a:t>
              </a:r>
              <a:r>
                <a:rPr lang="en-US" b="0" strike="noStrike" spc="-1" dirty="0" err="1">
                  <a:solidFill>
                    <a:srgbClr val="376092"/>
                  </a:solidFill>
                  <a:latin typeface="Cambria"/>
                  <a:cs typeface="Cambria"/>
                </a:rPr>
                <a:t>il</a:t>
              </a:r>
              <a:r>
                <a:rPr lang="en-US" b="0" strike="noStrike" spc="-1" dirty="0">
                  <a:solidFill>
                    <a:srgbClr val="376092"/>
                  </a:solidFill>
                  <a:latin typeface="Cambria"/>
                  <a:cs typeface="Cambria"/>
                </a:rPr>
                <a:t> </a:t>
              </a:r>
              <a:r>
                <a:rPr lang="en-US" b="0" strike="noStrike" spc="-1" dirty="0" err="1">
                  <a:solidFill>
                    <a:srgbClr val="376092"/>
                  </a:solidFill>
                  <a:latin typeface="Cambria"/>
                  <a:cs typeface="Cambria"/>
                </a:rPr>
                <a:t>complesso</a:t>
              </a:r>
              <a:r>
                <a:rPr lang="en-US" b="0" strike="noStrike" spc="-1" dirty="0">
                  <a:solidFill>
                    <a:srgbClr val="376092"/>
                  </a:solidFill>
                  <a:latin typeface="Cambria"/>
                  <a:cs typeface="Cambria"/>
                </a:rPr>
                <a:t> </a:t>
              </a:r>
              <a:r>
                <a:rPr lang="en-US" b="0" strike="noStrike" spc="-1" dirty="0" err="1">
                  <a:solidFill>
                    <a:srgbClr val="376092"/>
                  </a:solidFill>
                  <a:latin typeface="Cambria"/>
                  <a:cs typeface="Cambria"/>
                </a:rPr>
                <a:t>delle</a:t>
              </a:r>
              <a:r>
                <a:rPr lang="en-US" b="0" strike="noStrike" spc="-1" dirty="0">
                  <a:solidFill>
                    <a:srgbClr val="376092"/>
                  </a:solidFill>
                  <a:latin typeface="Cambria"/>
                  <a:cs typeface="Cambria"/>
                </a:rPr>
                <a:t> ore </a:t>
              </a:r>
              <a:r>
                <a:rPr lang="en-US" b="0" strike="noStrike" spc="-1" dirty="0" err="1">
                  <a:solidFill>
                    <a:srgbClr val="376092"/>
                  </a:solidFill>
                  <a:latin typeface="Cambria"/>
                  <a:cs typeface="Cambria"/>
                </a:rPr>
                <a:t>introdotte</a:t>
              </a:r>
              <a:r>
                <a:rPr lang="en-US" b="0" strike="noStrike" spc="-1" dirty="0">
                  <a:solidFill>
                    <a:srgbClr val="376092"/>
                  </a:solidFill>
                  <a:latin typeface="Cambria"/>
                  <a:cs typeface="Cambria"/>
                </a:rPr>
                <a:t> a </a:t>
              </a:r>
              <a:r>
                <a:rPr lang="en-US" b="0" strike="noStrike" spc="-1" dirty="0" err="1">
                  <a:solidFill>
                    <a:srgbClr val="376092"/>
                  </a:solidFill>
                  <a:latin typeface="Cambria"/>
                  <a:cs typeface="Cambria"/>
                </a:rPr>
                <a:t>livello</a:t>
              </a:r>
              <a:r>
                <a:rPr lang="en-US" b="0" strike="noStrike" spc="-1" dirty="0">
                  <a:solidFill>
                    <a:srgbClr val="376092"/>
                  </a:solidFill>
                  <a:latin typeface="Cambria"/>
                  <a:cs typeface="Cambria"/>
                </a:rPr>
                <a:t> di </a:t>
              </a:r>
              <a:r>
                <a:rPr lang="en-US" b="0" strike="noStrike" spc="-1" dirty="0" err="1">
                  <a:solidFill>
                    <a:srgbClr val="376092"/>
                  </a:solidFill>
                  <a:latin typeface="Cambria"/>
                  <a:cs typeface="Cambria"/>
                </a:rPr>
                <a:t>progetto</a:t>
              </a:r>
              <a:r>
                <a:rPr lang="en-US" b="0" strike="noStrike" spc="-1" dirty="0">
                  <a:solidFill>
                    <a:srgbClr val="376092"/>
                  </a:solidFill>
                  <a:latin typeface="Cambria"/>
                  <a:cs typeface="Cambria"/>
                </a:rPr>
                <a:t> per </a:t>
              </a:r>
              <a:r>
                <a:rPr lang="en-US" b="0" strike="noStrike" spc="-1" dirty="0" err="1">
                  <a:solidFill>
                    <a:srgbClr val="376092"/>
                  </a:solidFill>
                  <a:latin typeface="Cambria"/>
                  <a:cs typeface="Cambria"/>
                </a:rPr>
                <a:t>ciascun</a:t>
              </a:r>
              <a:r>
                <a:rPr lang="en-US" b="0" strike="noStrike" spc="-1" dirty="0">
                  <a:solidFill>
                    <a:srgbClr val="376092"/>
                  </a:solidFill>
                  <a:latin typeface="Cambria"/>
                  <a:cs typeface="Cambria"/>
                </a:rPr>
                <a:t> </a:t>
              </a:r>
              <a:r>
                <a:rPr lang="en-US" b="0" strike="noStrike" spc="-1" dirty="0" err="1">
                  <a:solidFill>
                    <a:srgbClr val="376092"/>
                  </a:solidFill>
                  <a:latin typeface="Cambria"/>
                  <a:cs typeface="Cambria"/>
                </a:rPr>
                <a:t>partecipante</a:t>
              </a:r>
              <a:r>
                <a:rPr lang="en-US" b="0" strike="noStrike" spc="-1" dirty="0">
                  <a:solidFill>
                    <a:srgbClr val="376092"/>
                  </a:solidFill>
                  <a:latin typeface="Cambria"/>
                  <a:cs typeface="Cambria"/>
                </a:rPr>
                <a:t> e </a:t>
              </a:r>
              <a:r>
                <a:rPr lang="en-US" b="0" strike="noStrike" spc="-1" dirty="0" err="1" smtClean="0">
                  <a:solidFill>
                    <a:srgbClr val="376092"/>
                  </a:solidFill>
                  <a:latin typeface="Cambria"/>
                  <a:cs typeface="Cambria"/>
                </a:rPr>
                <a:t>approvare</a:t>
              </a:r>
              <a:r>
                <a:rPr lang="en-US" b="0" strike="noStrike" spc="-1" dirty="0" smtClean="0">
                  <a:solidFill>
                    <a:srgbClr val="376092"/>
                  </a:solidFill>
                  <a:latin typeface="Cambria"/>
                  <a:cs typeface="Cambria"/>
                </a:rPr>
                <a:t> </a:t>
              </a:r>
              <a:r>
                <a:rPr lang="en-US" b="0" strike="noStrike" spc="-1" dirty="0" err="1">
                  <a:solidFill>
                    <a:srgbClr val="376092"/>
                  </a:solidFill>
                  <a:latin typeface="Cambria"/>
                  <a:cs typeface="Cambria"/>
                </a:rPr>
                <a:t>il</a:t>
              </a:r>
              <a:r>
                <a:rPr lang="en-US" b="0" strike="noStrike" spc="-1" dirty="0">
                  <a:solidFill>
                    <a:srgbClr val="376092"/>
                  </a:solidFill>
                  <a:latin typeface="Cambria"/>
                  <a:cs typeface="Cambria"/>
                </a:rPr>
                <a:t> </a:t>
              </a:r>
              <a:r>
                <a:rPr lang="en-US" b="0" strike="noStrike" spc="-1" dirty="0" err="1">
                  <a:solidFill>
                    <a:srgbClr val="376092"/>
                  </a:solidFill>
                  <a:latin typeface="Cambria"/>
                  <a:cs typeface="Cambria"/>
                </a:rPr>
                <a:t>consuntivo</a:t>
              </a:r>
              <a:r>
                <a:rPr lang="en-US" b="0" strike="noStrike" spc="-1" dirty="0">
                  <a:solidFill>
                    <a:srgbClr val="376092"/>
                  </a:solidFill>
                  <a:latin typeface="Cambria"/>
                  <a:cs typeface="Cambria"/>
                </a:rPr>
                <a:t> </a:t>
              </a:r>
              <a:r>
                <a:rPr lang="en-US" b="0" strike="noStrike" spc="-1" dirty="0" err="1">
                  <a:solidFill>
                    <a:srgbClr val="376092"/>
                  </a:solidFill>
                  <a:latin typeface="Cambria"/>
                  <a:cs typeface="Cambria"/>
                </a:rPr>
                <a:t>ai</a:t>
              </a:r>
              <a:r>
                <a:rPr lang="en-US" b="0" strike="noStrike" spc="-1" dirty="0">
                  <a:solidFill>
                    <a:srgbClr val="376092"/>
                  </a:solidFill>
                  <a:latin typeface="Cambria"/>
                  <a:cs typeface="Cambria"/>
                </a:rPr>
                <a:t> </a:t>
              </a:r>
              <a:r>
                <a:rPr lang="en-US" b="0" strike="noStrike" spc="-1" dirty="0" err="1">
                  <a:solidFill>
                    <a:srgbClr val="376092"/>
                  </a:solidFill>
                  <a:latin typeface="Cambria"/>
                  <a:cs typeface="Cambria"/>
                </a:rPr>
                <a:t>fini</a:t>
              </a:r>
              <a:r>
                <a:rPr lang="en-US" b="0" strike="noStrike" spc="-1" dirty="0">
                  <a:solidFill>
                    <a:srgbClr val="376092"/>
                  </a:solidFill>
                  <a:latin typeface="Cambria"/>
                  <a:cs typeface="Cambria"/>
                </a:rPr>
                <a:t> </a:t>
              </a:r>
              <a:r>
                <a:rPr lang="en-US" b="0" strike="noStrike" spc="-1" dirty="0" err="1">
                  <a:solidFill>
                    <a:srgbClr val="376092"/>
                  </a:solidFill>
                  <a:latin typeface="Cambria"/>
                  <a:cs typeface="Cambria"/>
                </a:rPr>
                <a:t>della</a:t>
              </a:r>
              <a:r>
                <a:rPr lang="en-US" b="0" strike="noStrike" spc="-1" dirty="0">
                  <a:solidFill>
                    <a:srgbClr val="376092"/>
                  </a:solidFill>
                  <a:latin typeface="Cambria"/>
                  <a:cs typeface="Cambria"/>
                </a:rPr>
                <a:t> </a:t>
              </a:r>
              <a:r>
                <a:rPr lang="en-US" b="0" strike="noStrike" spc="-1" dirty="0" err="1" smtClean="0">
                  <a:solidFill>
                    <a:srgbClr val="376092"/>
                  </a:solidFill>
                  <a:latin typeface="Cambria"/>
                  <a:cs typeface="Cambria"/>
                </a:rPr>
                <a:t>rendicontazione</a:t>
              </a:r>
              <a:r>
                <a:rPr lang="en-US" b="0" strike="noStrike" spc="-1" dirty="0" smtClean="0">
                  <a:solidFill>
                    <a:srgbClr val="376092"/>
                  </a:solidFill>
                  <a:latin typeface="Cambria"/>
                  <a:cs typeface="Cambria"/>
                </a:rPr>
                <a:t> (</a:t>
              </a:r>
              <a:r>
                <a:rPr lang="en-US" b="0" strike="noStrike" spc="-1" dirty="0" err="1" smtClean="0">
                  <a:solidFill>
                    <a:srgbClr val="376092"/>
                  </a:solidFill>
                  <a:latin typeface="Cambria"/>
                  <a:cs typeface="Cambria"/>
                </a:rPr>
                <a:t>Amministratore</a:t>
              </a:r>
              <a:r>
                <a:rPr lang="en-US" b="0" strike="noStrike" spc="-1" dirty="0" smtClean="0">
                  <a:solidFill>
                    <a:srgbClr val="376092"/>
                  </a:solidFill>
                  <a:latin typeface="Cambria"/>
                  <a:cs typeface="Cambria"/>
                </a:rPr>
                <a:t> timesheet)</a:t>
              </a:r>
              <a:endParaRPr lang="en-US" b="0" strike="noStrike" spc="-1" dirty="0">
                <a:solidFill>
                  <a:srgbClr val="376092"/>
                </a:solidFill>
                <a:latin typeface="Cambria"/>
                <a:cs typeface="Cambria"/>
              </a:endParaRPr>
            </a:p>
          </p:txBody>
        </p:sp>
        <p:sp>
          <p:nvSpPr>
            <p:cNvPr id="234" name="CustomShape 4"/>
            <p:cNvSpPr/>
            <p:nvPr/>
          </p:nvSpPr>
          <p:spPr>
            <a:xfrm>
              <a:off x="674370" y="1938651"/>
              <a:ext cx="8135640" cy="1970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indent="-456840" algn="just">
                <a:lnSpc>
                  <a:spcPct val="100000"/>
                </a:lnSpc>
                <a:spcBef>
                  <a:spcPts val="400"/>
                </a:spcBef>
                <a:buClr>
                  <a:srgbClr val="006EB6"/>
                </a:buClr>
                <a:buFont typeface="Wingdings" charset="2"/>
                <a:buChar char=""/>
              </a:pPr>
              <a:r>
                <a:rPr lang="en-US" b="1" strike="noStrike" spc="-1" dirty="0" err="1">
                  <a:solidFill>
                    <a:srgbClr val="376092"/>
                  </a:solidFill>
                  <a:latin typeface="Cambria"/>
                  <a:cs typeface="Cambria"/>
                </a:rPr>
                <a:t>Amministrativo</a:t>
              </a:r>
              <a:r>
                <a:rPr lang="en-US" b="1" strike="noStrike" spc="-1" dirty="0">
                  <a:solidFill>
                    <a:srgbClr val="376092"/>
                  </a:solidFill>
                  <a:latin typeface="Cambria"/>
                  <a:cs typeface="Cambria"/>
                </a:rPr>
                <a:t> </a:t>
              </a:r>
              <a:r>
                <a:rPr lang="en-US" b="1" strike="noStrike" spc="-1" dirty="0" smtClean="0">
                  <a:solidFill>
                    <a:srgbClr val="376092"/>
                  </a:solidFill>
                  <a:latin typeface="Cambria"/>
                  <a:cs typeface="Cambria"/>
                </a:rPr>
                <a:t>U-</a:t>
              </a:r>
              <a:r>
                <a:rPr lang="en-US" b="1" strike="noStrike" spc="-1" dirty="0" err="1" smtClean="0">
                  <a:solidFill>
                    <a:srgbClr val="376092"/>
                  </a:solidFill>
                  <a:latin typeface="Cambria"/>
                  <a:cs typeface="Cambria"/>
                </a:rPr>
                <a:t>Gov</a:t>
              </a:r>
              <a:r>
                <a:rPr lang="en-US" spc="-1" dirty="0">
                  <a:solidFill>
                    <a:srgbClr val="376092"/>
                  </a:solidFill>
                  <a:latin typeface="Cambria"/>
                  <a:cs typeface="Cambria"/>
                </a:rPr>
                <a:t>&gt;</a:t>
              </a:r>
              <a:r>
                <a:rPr lang="en-US" b="0" strike="noStrike" spc="-1" dirty="0" smtClean="0">
                  <a:solidFill>
                    <a:srgbClr val="376092"/>
                  </a:solidFill>
                  <a:latin typeface="Cambria"/>
                  <a:cs typeface="Cambria"/>
                </a:rPr>
                <a:t> </a:t>
              </a:r>
              <a:r>
                <a:rPr lang="en-US" b="0" strike="noStrike" spc="-1" dirty="0" err="1">
                  <a:solidFill>
                    <a:srgbClr val="376092"/>
                  </a:solidFill>
                  <a:latin typeface="Cambria"/>
                  <a:cs typeface="Cambria"/>
                </a:rPr>
                <a:t>gestisce</a:t>
              </a:r>
              <a:r>
                <a:rPr lang="en-US" b="0" strike="noStrike" spc="-1" dirty="0">
                  <a:solidFill>
                    <a:srgbClr val="376092"/>
                  </a:solidFill>
                  <a:latin typeface="Cambria"/>
                  <a:cs typeface="Cambria"/>
                </a:rPr>
                <a:t> </a:t>
              </a:r>
              <a:r>
                <a:rPr lang="en-US" b="0" strike="noStrike" spc="-1" dirty="0" err="1">
                  <a:solidFill>
                    <a:srgbClr val="376092"/>
                  </a:solidFill>
                  <a:latin typeface="Cambria"/>
                  <a:cs typeface="Cambria"/>
                </a:rPr>
                <a:t>l’anagrafica</a:t>
              </a:r>
              <a:r>
                <a:rPr lang="en-US" b="0" strike="noStrike" spc="-1" dirty="0">
                  <a:solidFill>
                    <a:srgbClr val="376092"/>
                  </a:solidFill>
                  <a:latin typeface="Cambria"/>
                  <a:cs typeface="Cambria"/>
                </a:rPr>
                <a:t> </a:t>
              </a:r>
              <a:r>
                <a:rPr lang="en-US" b="0" strike="noStrike" spc="-1" dirty="0" err="1" smtClean="0">
                  <a:solidFill>
                    <a:srgbClr val="376092"/>
                  </a:solidFill>
                  <a:latin typeface="Cambria"/>
                  <a:cs typeface="Cambria"/>
                </a:rPr>
                <a:t>dei</a:t>
              </a:r>
              <a:r>
                <a:rPr lang="en-US" b="0" strike="noStrike" spc="-1" dirty="0" smtClean="0">
                  <a:solidFill>
                    <a:srgbClr val="376092"/>
                  </a:solidFill>
                  <a:latin typeface="Cambria"/>
                  <a:cs typeface="Cambria"/>
                </a:rPr>
                <a:t> </a:t>
              </a:r>
              <a:r>
                <a:rPr lang="en-US" b="0" strike="noStrike" spc="-1" dirty="0" err="1" smtClean="0">
                  <a:solidFill>
                    <a:srgbClr val="376092"/>
                  </a:solidFill>
                  <a:latin typeface="Cambria"/>
                  <a:cs typeface="Cambria"/>
                </a:rPr>
                <a:t>progetti</a:t>
              </a:r>
              <a:r>
                <a:rPr lang="en-US" spc="-1" dirty="0">
                  <a:solidFill>
                    <a:srgbClr val="376092"/>
                  </a:solidFill>
                  <a:latin typeface="Cambria"/>
                  <a:cs typeface="Cambria"/>
                </a:rPr>
                <a:t> e ne </a:t>
              </a:r>
              <a:r>
                <a:rPr lang="en-US" spc="-1" dirty="0" err="1">
                  <a:solidFill>
                    <a:srgbClr val="376092"/>
                  </a:solidFill>
                  <a:latin typeface="Cambria"/>
                  <a:cs typeface="Cambria"/>
                </a:rPr>
                <a:t>verifica</a:t>
              </a:r>
              <a:r>
                <a:rPr lang="en-US" spc="-1" dirty="0">
                  <a:solidFill>
                    <a:srgbClr val="376092"/>
                  </a:solidFill>
                  <a:latin typeface="Cambria"/>
                  <a:cs typeface="Cambria"/>
                </a:rPr>
                <a:t> </a:t>
              </a:r>
              <a:r>
                <a:rPr lang="en-US" spc="-1" dirty="0" err="1">
                  <a:solidFill>
                    <a:srgbClr val="376092"/>
                  </a:solidFill>
                  <a:latin typeface="Cambria"/>
                  <a:cs typeface="Cambria"/>
                </a:rPr>
                <a:t>l’andamento</a:t>
              </a:r>
              <a:r>
                <a:rPr lang="en-US" spc="-1" dirty="0">
                  <a:solidFill>
                    <a:srgbClr val="376092"/>
                  </a:solidFill>
                  <a:latin typeface="Cambria"/>
                  <a:cs typeface="Cambria"/>
                </a:rPr>
                <a:t> </a:t>
              </a:r>
              <a:r>
                <a:rPr lang="en-US" spc="-1" dirty="0" smtClean="0">
                  <a:solidFill>
                    <a:srgbClr val="376092"/>
                  </a:solidFill>
                  <a:latin typeface="Cambria"/>
                  <a:cs typeface="Cambria"/>
                </a:rPr>
                <a:t>(resp</a:t>
              </a:r>
              <a:r>
                <a:rPr lang="en-US" spc="-1" dirty="0">
                  <a:solidFill>
                    <a:srgbClr val="376092"/>
                  </a:solidFill>
                  <a:latin typeface="Cambria"/>
                  <a:cs typeface="Cambria"/>
                </a:rPr>
                <a:t>. </a:t>
              </a:r>
              <a:r>
                <a:rPr lang="en-US" spc="-1" dirty="0" err="1">
                  <a:solidFill>
                    <a:srgbClr val="376092"/>
                  </a:solidFill>
                  <a:latin typeface="Cambria"/>
                  <a:cs typeface="Cambria"/>
                </a:rPr>
                <a:t>uff</a:t>
              </a:r>
              <a:r>
                <a:rPr lang="en-US" spc="-1" dirty="0">
                  <a:solidFill>
                    <a:srgbClr val="376092"/>
                  </a:solidFill>
                  <a:latin typeface="Cambria"/>
                  <a:cs typeface="Cambria"/>
                </a:rPr>
                <a:t>. </a:t>
              </a:r>
              <a:r>
                <a:rPr lang="it-IT" spc="-1" dirty="0" err="1">
                  <a:solidFill>
                    <a:srgbClr val="376092"/>
                  </a:solidFill>
                  <a:latin typeface="Cambria"/>
                  <a:cs typeface="Cambria"/>
                </a:rPr>
                <a:t>r</a:t>
              </a:r>
              <a:r>
                <a:rPr lang="en-US" spc="-1" dirty="0" err="1">
                  <a:solidFill>
                    <a:srgbClr val="376092"/>
                  </a:solidFill>
                  <a:latin typeface="Cambria"/>
                  <a:cs typeface="Cambria"/>
                </a:rPr>
                <a:t>icerca</a:t>
              </a:r>
              <a:r>
                <a:rPr lang="en-US" spc="-1" dirty="0">
                  <a:solidFill>
                    <a:srgbClr val="376092"/>
                  </a:solidFill>
                  <a:latin typeface="Cambria"/>
                  <a:cs typeface="Cambria"/>
                </a:rPr>
                <a:t> o resp. </a:t>
              </a:r>
              <a:r>
                <a:rPr lang="en-US" spc="-1" dirty="0" err="1">
                  <a:solidFill>
                    <a:srgbClr val="376092"/>
                  </a:solidFill>
                  <a:latin typeface="Cambria"/>
                  <a:cs typeface="Cambria"/>
                </a:rPr>
                <a:t>dei</a:t>
              </a:r>
              <a:r>
                <a:rPr lang="en-US" spc="-1" dirty="0">
                  <a:solidFill>
                    <a:srgbClr val="376092"/>
                  </a:solidFill>
                  <a:latin typeface="Cambria"/>
                  <a:cs typeface="Cambria"/>
                </a:rPr>
                <a:t> </a:t>
              </a:r>
              <a:r>
                <a:rPr lang="en-US" spc="-1" dirty="0" err="1">
                  <a:solidFill>
                    <a:srgbClr val="376092"/>
                  </a:solidFill>
                  <a:latin typeface="Cambria"/>
                  <a:cs typeface="Cambria"/>
                </a:rPr>
                <a:t>processi</a:t>
              </a:r>
              <a:r>
                <a:rPr lang="en-US" spc="-1" dirty="0">
                  <a:solidFill>
                    <a:srgbClr val="376092"/>
                  </a:solidFill>
                  <a:latin typeface="Cambria"/>
                  <a:cs typeface="Cambria"/>
                </a:rPr>
                <a:t> </a:t>
              </a:r>
              <a:r>
                <a:rPr lang="en-US" spc="-1" dirty="0" err="1">
                  <a:solidFill>
                    <a:srgbClr val="376092"/>
                  </a:solidFill>
                  <a:latin typeface="Cambria"/>
                  <a:cs typeface="Cambria"/>
                </a:rPr>
                <a:t>contabili</a:t>
              </a:r>
              <a:r>
                <a:rPr lang="en-US" spc="-1" dirty="0">
                  <a:solidFill>
                    <a:srgbClr val="376092"/>
                  </a:solidFill>
                  <a:latin typeface="Cambria"/>
                  <a:cs typeface="Cambria"/>
                </a:rPr>
                <a:t> di </a:t>
              </a:r>
              <a:r>
                <a:rPr lang="en-US" spc="-1" dirty="0" err="1">
                  <a:solidFill>
                    <a:srgbClr val="376092"/>
                  </a:solidFill>
                  <a:latin typeface="Cambria"/>
                  <a:cs typeface="Cambria"/>
                </a:rPr>
                <a:t>dipartimento</a:t>
              </a:r>
              <a:r>
                <a:rPr lang="en-US" spc="-1" dirty="0">
                  <a:solidFill>
                    <a:srgbClr val="376092"/>
                  </a:solidFill>
                  <a:latin typeface="Cambria"/>
                  <a:cs typeface="Cambria"/>
                </a:rPr>
                <a:t>)</a:t>
              </a:r>
              <a:r>
                <a:rPr lang="en-US" spc="-1" dirty="0" smtClean="0">
                  <a:solidFill>
                    <a:srgbClr val="376092"/>
                  </a:solidFill>
                  <a:latin typeface="Cambria"/>
                  <a:cs typeface="Cambria"/>
                </a:rPr>
                <a:t>;</a:t>
              </a:r>
              <a:r>
                <a:rPr lang="en-US" b="0" strike="noStrike" spc="-1" dirty="0" smtClean="0">
                  <a:solidFill>
                    <a:srgbClr val="376092"/>
                  </a:solidFill>
                  <a:latin typeface="Cambria"/>
                  <a:cs typeface="Cambria"/>
                </a:rPr>
                <a:t> </a:t>
              </a:r>
              <a:r>
                <a:rPr lang="en-US" b="0" strike="noStrike" spc="-1" dirty="0" err="1" smtClean="0">
                  <a:solidFill>
                    <a:srgbClr val="376092"/>
                  </a:solidFill>
                  <a:latin typeface="Cambria"/>
                  <a:cs typeface="Cambria"/>
                </a:rPr>
                <a:t>inserisce</a:t>
              </a:r>
              <a:r>
                <a:rPr lang="en-US" b="0" strike="noStrike" spc="-1" dirty="0" smtClean="0">
                  <a:solidFill>
                    <a:srgbClr val="376092"/>
                  </a:solidFill>
                  <a:latin typeface="Cambria"/>
                  <a:cs typeface="Cambria"/>
                </a:rPr>
                <a:t> </a:t>
              </a:r>
              <a:r>
                <a:rPr lang="en-US" b="0" strike="noStrike" spc="-1" dirty="0" err="1" smtClean="0">
                  <a:solidFill>
                    <a:srgbClr val="376092"/>
                  </a:solidFill>
                  <a:latin typeface="Cambria"/>
                  <a:cs typeface="Cambria"/>
                </a:rPr>
                <a:t>l’Acronimo</a:t>
              </a:r>
              <a:r>
                <a:rPr lang="en-US" b="0" strike="noStrike" spc="-1" dirty="0" smtClean="0">
                  <a:solidFill>
                    <a:srgbClr val="376092"/>
                  </a:solidFill>
                  <a:latin typeface="Cambria"/>
                  <a:cs typeface="Cambria"/>
                </a:rPr>
                <a:t> </a:t>
              </a:r>
              <a:r>
                <a:rPr lang="en-US" spc="-1" dirty="0" smtClean="0">
                  <a:solidFill>
                    <a:srgbClr val="376092"/>
                  </a:solidFill>
                  <a:latin typeface="Cambria"/>
                  <a:cs typeface="Cambria"/>
                </a:rPr>
                <a:t>in </a:t>
              </a:r>
              <a:r>
                <a:rPr lang="en-US" spc="-1" dirty="0" err="1" smtClean="0">
                  <a:solidFill>
                    <a:srgbClr val="376092"/>
                  </a:solidFill>
                  <a:latin typeface="Cambria"/>
                  <a:cs typeface="Cambria"/>
                </a:rPr>
                <a:t>ogni</a:t>
              </a:r>
              <a:r>
                <a:rPr lang="en-US" spc="-1" dirty="0" smtClean="0">
                  <a:solidFill>
                    <a:srgbClr val="376092"/>
                  </a:solidFill>
                  <a:latin typeface="Cambria"/>
                  <a:cs typeface="Cambria"/>
                </a:rPr>
                <a:t> “</a:t>
              </a:r>
              <a:r>
                <a:rPr lang="en-US" spc="-1" dirty="0" err="1" smtClean="0">
                  <a:solidFill>
                    <a:srgbClr val="376092"/>
                  </a:solidFill>
                  <a:latin typeface="Cambria"/>
                  <a:cs typeface="Cambria"/>
                </a:rPr>
                <a:t>Titolo</a:t>
              </a:r>
              <a:r>
                <a:rPr lang="en-US" spc="-1" dirty="0" smtClean="0">
                  <a:solidFill>
                    <a:srgbClr val="376092"/>
                  </a:solidFill>
                  <a:latin typeface="Cambria"/>
                  <a:cs typeface="Cambria"/>
                </a:rPr>
                <a:t> del </a:t>
              </a:r>
              <a:r>
                <a:rPr lang="en-US" spc="-1" dirty="0" err="1" smtClean="0">
                  <a:solidFill>
                    <a:srgbClr val="376092"/>
                  </a:solidFill>
                  <a:latin typeface="Cambria"/>
                  <a:cs typeface="Cambria"/>
                </a:rPr>
                <a:t>progetto</a:t>
              </a:r>
              <a:r>
                <a:rPr lang="en-US" spc="-1" dirty="0" smtClean="0">
                  <a:solidFill>
                    <a:srgbClr val="376092"/>
                  </a:solidFill>
                  <a:latin typeface="Cambria"/>
                  <a:cs typeface="Cambria"/>
                </a:rPr>
                <a:t>”; </a:t>
              </a:r>
              <a:r>
                <a:rPr lang="en-US" spc="-1" dirty="0" err="1" smtClean="0">
                  <a:solidFill>
                    <a:srgbClr val="376092"/>
                  </a:solidFill>
                  <a:latin typeface="Cambria"/>
                  <a:cs typeface="Cambria"/>
                </a:rPr>
                <a:t>invia</a:t>
              </a:r>
              <a:r>
                <a:rPr lang="en-US" spc="-1" dirty="0" smtClean="0">
                  <a:solidFill>
                    <a:srgbClr val="376092"/>
                  </a:solidFill>
                  <a:latin typeface="Cambria"/>
                  <a:cs typeface="Cambria"/>
                </a:rPr>
                <a:t> e </a:t>
              </a:r>
              <a:r>
                <a:rPr lang="en-US" spc="-1" dirty="0" err="1" smtClean="0">
                  <a:solidFill>
                    <a:srgbClr val="376092"/>
                  </a:solidFill>
                  <a:latin typeface="Cambria"/>
                  <a:cs typeface="Cambria"/>
                </a:rPr>
                <a:t>raccoglie</a:t>
              </a:r>
              <a:r>
                <a:rPr lang="en-US" spc="-1" dirty="0" smtClean="0">
                  <a:solidFill>
                    <a:srgbClr val="376092"/>
                  </a:solidFill>
                  <a:latin typeface="Cambria"/>
                  <a:cs typeface="Cambria"/>
                </a:rPr>
                <a:t> le “</a:t>
              </a:r>
              <a:r>
                <a:rPr lang="en-US" spc="-1" dirty="0" err="1" smtClean="0">
                  <a:solidFill>
                    <a:srgbClr val="376092"/>
                  </a:solidFill>
                  <a:latin typeface="Cambria"/>
                  <a:cs typeface="Cambria"/>
                </a:rPr>
                <a:t>Schede</a:t>
              </a:r>
              <a:r>
                <a:rPr lang="en-US" spc="-1" dirty="0" smtClean="0">
                  <a:solidFill>
                    <a:srgbClr val="376092"/>
                  </a:solidFill>
                  <a:latin typeface="Cambria"/>
                  <a:cs typeface="Cambria"/>
                </a:rPr>
                <a:t>” RU-WP; </a:t>
              </a:r>
              <a:r>
                <a:rPr lang="en-US" b="0" strike="noStrike" spc="-1" dirty="0" err="1" smtClean="0">
                  <a:solidFill>
                    <a:srgbClr val="376092"/>
                  </a:solidFill>
                  <a:latin typeface="Cambria"/>
                  <a:cs typeface="Cambria"/>
                </a:rPr>
                <a:t>inserisce</a:t>
              </a:r>
              <a:r>
                <a:rPr lang="en-US" b="0" strike="noStrike" spc="-1" dirty="0" smtClean="0">
                  <a:solidFill>
                    <a:srgbClr val="376092"/>
                  </a:solidFill>
                  <a:latin typeface="Cambria"/>
                  <a:cs typeface="Cambria"/>
                </a:rPr>
                <a:t> le </a:t>
              </a:r>
              <a:r>
                <a:rPr lang="en-US" b="0" strike="noStrike" spc="-1" dirty="0" err="1" smtClean="0">
                  <a:solidFill>
                    <a:srgbClr val="376092"/>
                  </a:solidFill>
                  <a:latin typeface="Cambria"/>
                  <a:cs typeface="Cambria"/>
                </a:rPr>
                <a:t>risorse</a:t>
              </a:r>
              <a:r>
                <a:rPr lang="en-US" b="0" strike="noStrike" spc="-1" dirty="0" smtClean="0">
                  <a:solidFill>
                    <a:srgbClr val="376092"/>
                  </a:solidFill>
                  <a:latin typeface="Cambria"/>
                  <a:cs typeface="Cambria"/>
                </a:rPr>
                <a:t> </a:t>
              </a:r>
              <a:r>
                <a:rPr lang="en-US" b="0" strike="noStrike" spc="-1" dirty="0" err="1" smtClean="0">
                  <a:solidFill>
                    <a:srgbClr val="376092"/>
                  </a:solidFill>
                  <a:latin typeface="Cambria"/>
                  <a:cs typeface="Cambria"/>
                </a:rPr>
                <a:t>umane</a:t>
              </a:r>
              <a:r>
                <a:rPr lang="en-US" b="0" strike="noStrike" spc="-1" dirty="0" smtClean="0">
                  <a:solidFill>
                    <a:srgbClr val="376092"/>
                  </a:solidFill>
                  <a:latin typeface="Cambria"/>
                  <a:cs typeface="Cambria"/>
                </a:rPr>
                <a:t> e </a:t>
              </a:r>
              <a:r>
                <a:rPr lang="en-US" b="0" strike="noStrike" spc="-1" dirty="0" err="1" smtClean="0">
                  <a:solidFill>
                    <a:srgbClr val="376092"/>
                  </a:solidFill>
                  <a:latin typeface="Cambria"/>
                  <a:cs typeface="Cambria"/>
                </a:rPr>
                <a:t>i</a:t>
              </a:r>
              <a:r>
                <a:rPr lang="en-US" b="0" strike="noStrike" spc="-1" dirty="0" smtClean="0">
                  <a:solidFill>
                    <a:srgbClr val="376092"/>
                  </a:solidFill>
                  <a:latin typeface="Cambria"/>
                  <a:cs typeface="Cambria"/>
                </a:rPr>
                <a:t> WP </a:t>
              </a:r>
              <a:r>
                <a:rPr lang="en-US" b="0" strike="noStrike" spc="-1" dirty="0" err="1" smtClean="0">
                  <a:solidFill>
                    <a:srgbClr val="376092"/>
                  </a:solidFill>
                  <a:latin typeface="Cambria"/>
                  <a:cs typeface="Cambria"/>
                </a:rPr>
                <a:t>su</a:t>
              </a:r>
              <a:r>
                <a:rPr lang="en-US" b="0" strike="noStrike" spc="-1" dirty="0" smtClean="0">
                  <a:solidFill>
                    <a:srgbClr val="376092"/>
                  </a:solidFill>
                  <a:latin typeface="Cambria"/>
                  <a:cs typeface="Cambria"/>
                </a:rPr>
                <a:t> </a:t>
              </a:r>
              <a:r>
                <a:rPr lang="en-US" b="0" strike="noStrike" spc="-1" dirty="0" err="1">
                  <a:solidFill>
                    <a:srgbClr val="376092"/>
                  </a:solidFill>
                  <a:latin typeface="Cambria"/>
                  <a:cs typeface="Cambria"/>
                </a:rPr>
                <a:t>indicazione</a:t>
              </a:r>
              <a:r>
                <a:rPr lang="en-US" b="0" strike="noStrike" spc="-1" dirty="0">
                  <a:solidFill>
                    <a:srgbClr val="376092"/>
                  </a:solidFill>
                  <a:latin typeface="Cambria"/>
                  <a:cs typeface="Cambria"/>
                </a:rPr>
                <a:t> </a:t>
              </a:r>
              <a:r>
                <a:rPr lang="en-US" b="0" strike="noStrike" spc="-1" dirty="0" err="1">
                  <a:solidFill>
                    <a:srgbClr val="376092"/>
                  </a:solidFill>
                  <a:latin typeface="Cambria"/>
                  <a:cs typeface="Cambria"/>
                </a:rPr>
                <a:t>dei</a:t>
              </a:r>
              <a:r>
                <a:rPr lang="en-US" b="0" strike="noStrike" spc="-1" dirty="0">
                  <a:solidFill>
                    <a:srgbClr val="376092"/>
                  </a:solidFill>
                  <a:latin typeface="Cambria"/>
                  <a:cs typeface="Cambria"/>
                </a:rPr>
                <a:t> </a:t>
              </a:r>
              <a:r>
                <a:rPr lang="en-US" b="0" strike="noStrike" spc="-1" dirty="0" err="1">
                  <a:solidFill>
                    <a:srgbClr val="376092"/>
                  </a:solidFill>
                  <a:latin typeface="Cambria"/>
                  <a:cs typeface="Cambria"/>
                </a:rPr>
                <a:t>responsabili</a:t>
              </a:r>
              <a:r>
                <a:rPr lang="en-US" b="0" strike="noStrike" spc="-1" dirty="0">
                  <a:solidFill>
                    <a:srgbClr val="376092"/>
                  </a:solidFill>
                  <a:latin typeface="Cambria"/>
                  <a:cs typeface="Cambria"/>
                </a:rPr>
                <a:t> </a:t>
              </a:r>
              <a:r>
                <a:rPr lang="en-US" b="0" strike="noStrike" spc="-1" dirty="0" err="1" smtClean="0">
                  <a:solidFill>
                    <a:srgbClr val="376092"/>
                  </a:solidFill>
                  <a:latin typeface="Cambria"/>
                  <a:cs typeface="Cambria"/>
                </a:rPr>
                <a:t>scientifici</a:t>
              </a:r>
              <a:r>
                <a:rPr lang="en-US" b="0" strike="noStrike" spc="-1" dirty="0" smtClean="0">
                  <a:solidFill>
                    <a:srgbClr val="376092"/>
                  </a:solidFill>
                  <a:latin typeface="Cambria"/>
                  <a:cs typeface="Cambria"/>
                </a:rPr>
                <a:t> di </a:t>
              </a:r>
              <a:r>
                <a:rPr lang="en-US" b="0" strike="noStrike" spc="-1" dirty="0" err="1" smtClean="0">
                  <a:solidFill>
                    <a:srgbClr val="376092"/>
                  </a:solidFill>
                  <a:latin typeface="Cambria"/>
                  <a:cs typeface="Cambria"/>
                </a:rPr>
                <a:t>progetto</a:t>
              </a:r>
              <a:endParaRPr lang="en-US" b="0" strike="noStrike" spc="-1" dirty="0">
                <a:solidFill>
                  <a:srgbClr val="376092"/>
                </a:solidFill>
                <a:latin typeface="Cambria"/>
                <a:cs typeface="Cambria"/>
              </a:endParaRPr>
            </a:p>
          </p:txBody>
        </p:sp>
      </p:grpSp>
      <p:sp>
        <p:nvSpPr>
          <p:cNvPr id="6" name="TextShape 1"/>
          <p:cNvSpPr txBox="1"/>
          <p:nvPr/>
        </p:nvSpPr>
        <p:spPr>
          <a:xfrm>
            <a:off x="526411" y="968582"/>
            <a:ext cx="8116360" cy="1142640"/>
          </a:xfrm>
          <a:prstGeom prst="rect">
            <a:avLst/>
          </a:prstGeom>
          <a:noFill/>
          <a:ln>
            <a:noFill/>
          </a:ln>
        </p:spPr>
        <p:txBody>
          <a:bodyPr anchor="ctr"/>
          <a:lstStyle/>
          <a:p>
            <a:pPr algn="ctr">
              <a:spcAft>
                <a:spcPts val="1200"/>
              </a:spcAft>
            </a:pPr>
            <a:endParaRPr lang="it-IT" sz="2400" b="1" u="sng" spc="-1" dirty="0" smtClean="0">
              <a:solidFill>
                <a:srgbClr val="376092"/>
              </a:solidFill>
              <a:latin typeface="Athelas Regular"/>
              <a:ea typeface="Gill Sans MT"/>
              <a:cs typeface="Athelas Regular"/>
            </a:endParaRPr>
          </a:p>
          <a:p>
            <a:pPr algn="ctr">
              <a:spcAft>
                <a:spcPts val="1200"/>
              </a:spcAft>
            </a:pPr>
            <a:r>
              <a:rPr lang="it-IT" sz="2400" b="1" u="sng" spc="-1" dirty="0" smtClean="0">
                <a:solidFill>
                  <a:srgbClr val="376092"/>
                </a:solidFill>
                <a:latin typeface="Athelas Regular"/>
                <a:ea typeface="Gill Sans MT"/>
                <a:cs typeface="Athelas Regular"/>
              </a:rPr>
              <a:t>Tipi </a:t>
            </a:r>
            <a:r>
              <a:rPr lang="it-IT" sz="2400" b="1" u="sng" spc="-1" dirty="0">
                <a:solidFill>
                  <a:srgbClr val="376092"/>
                </a:solidFill>
                <a:latin typeface="Athelas Regular"/>
                <a:ea typeface="Gill Sans MT"/>
                <a:cs typeface="Athelas Regular"/>
              </a:rPr>
              <a:t>ruolo risorse </a:t>
            </a:r>
            <a:r>
              <a:rPr lang="it-IT" sz="2400" b="1" u="sng" spc="-1" dirty="0" smtClean="0">
                <a:solidFill>
                  <a:srgbClr val="376092"/>
                </a:solidFill>
                <a:latin typeface="Athelas Regular"/>
                <a:ea typeface="Gill Sans MT"/>
                <a:cs typeface="Athelas Regular"/>
              </a:rPr>
              <a:t>umane</a:t>
            </a:r>
            <a:r>
              <a:rPr lang="it-IT" sz="2400" b="1" u="sng" spc="-1" dirty="0" smtClean="0">
                <a:solidFill>
                  <a:srgbClr val="376092"/>
                </a:solidFill>
                <a:latin typeface="Athelas Regular"/>
                <a:cs typeface="Athelas Regular"/>
              </a:rPr>
              <a:t> i</a:t>
            </a:r>
            <a:r>
              <a:rPr lang="it-IT" sz="2400" b="1" u="sng" strike="noStrike" spc="-1" dirty="0" smtClean="0">
                <a:solidFill>
                  <a:srgbClr val="376092"/>
                </a:solidFill>
                <a:latin typeface="Athelas Bold"/>
                <a:cs typeface="Athelas Bold"/>
              </a:rPr>
              <a:t>n U-GOV Gestione Progetti</a:t>
            </a:r>
          </a:p>
          <a:p>
            <a:pPr>
              <a:lnSpc>
                <a:spcPct val="100000"/>
              </a:lnSpc>
              <a:spcBef>
                <a:spcPts val="1200"/>
              </a:spcBef>
            </a:pPr>
            <a:r>
              <a:rPr lang="it-IT" b="1" strike="noStrike" spc="-1" dirty="0" smtClean="0">
                <a:solidFill>
                  <a:srgbClr val="376092"/>
                </a:solidFill>
                <a:latin typeface="Athelas Bold"/>
                <a:cs typeface="Athelas Bold"/>
              </a:rPr>
              <a:t>&gt; I ruoli </a:t>
            </a:r>
            <a:r>
              <a:rPr lang="it-IT" b="1" strike="noStrike" spc="-1" dirty="0">
                <a:solidFill>
                  <a:srgbClr val="376092"/>
                </a:solidFill>
                <a:latin typeface="Athelas Bold"/>
                <a:cs typeface="Athelas Bold"/>
              </a:rPr>
              <a:t>dei profili </a:t>
            </a:r>
            <a:r>
              <a:rPr lang="it-IT" b="1" strike="noStrike" spc="-1" dirty="0" smtClean="0">
                <a:solidFill>
                  <a:srgbClr val="376092"/>
                </a:solidFill>
                <a:latin typeface="Athelas Bold"/>
                <a:cs typeface="Athelas Bold"/>
              </a:rPr>
              <a:t>utente sono:</a:t>
            </a:r>
            <a:endParaRPr lang="it-IT" b="1" strike="noStrike" spc="-1" dirty="0">
              <a:solidFill>
                <a:srgbClr val="376092"/>
              </a:solidFill>
              <a:latin typeface="Athelas Bold"/>
              <a:cs typeface="Athelas Bold"/>
            </a:endParaRPr>
          </a:p>
        </p:txBody>
      </p:sp>
      <p:sp>
        <p:nvSpPr>
          <p:cNvPr id="9" name="CasellaDiTesto 8"/>
          <p:cNvSpPr txBox="1"/>
          <p:nvPr/>
        </p:nvSpPr>
        <p:spPr>
          <a:xfrm>
            <a:off x="7841174" y="0"/>
            <a:ext cx="1364476" cy="369332"/>
          </a:xfrm>
          <a:prstGeom prst="rect">
            <a:avLst/>
          </a:prstGeom>
          <a:noFill/>
        </p:spPr>
        <p:txBody>
          <a:bodyPr wrap="none" rtlCol="0">
            <a:spAutoFit/>
          </a:bodyPr>
          <a:lstStyle/>
          <a:p>
            <a:r>
              <a:rPr lang="it-IT" dirty="0" smtClean="0">
                <a:solidFill>
                  <a:schemeClr val="tx2">
                    <a:lumMod val="75000"/>
                  </a:schemeClr>
                </a:solidFill>
                <a:latin typeface="Colonna MT"/>
                <a:cs typeface="Colonna MT"/>
              </a:rPr>
              <a:t>TIMESHEET</a:t>
            </a:r>
          </a:p>
        </p:txBody>
      </p:sp>
      <p:pic>
        <p:nvPicPr>
          <p:cNvPr id="10" name="Immagine 9" descr="Schermata 2020-12-08 alle 12.50.0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21313" cy="1110285"/>
          </a:xfrm>
          <a:prstGeom prst="rect">
            <a:avLst/>
          </a:prstGeom>
        </p:spPr>
      </p:pic>
      <p:pic>
        <p:nvPicPr>
          <p:cNvPr id="11" name="Immagine 6"/>
          <p:cNvPicPr/>
          <p:nvPr/>
        </p:nvPicPr>
        <p:blipFill>
          <a:blip r:embed="rId4"/>
          <a:stretch/>
        </p:blipFill>
        <p:spPr>
          <a:xfrm>
            <a:off x="6978600" y="49316"/>
            <a:ext cx="1044429" cy="950760"/>
          </a:xfrm>
          <a:prstGeom prst="rect">
            <a:avLst/>
          </a:prstGeom>
          <a:ln>
            <a:noFill/>
          </a:ln>
        </p:spPr>
      </p:pic>
      <p:pic>
        <p:nvPicPr>
          <p:cNvPr id="12" name="Picture 27"/>
          <p:cNvPicPr/>
          <p:nvPr/>
        </p:nvPicPr>
        <p:blipFill>
          <a:blip r:embed="rId5"/>
          <a:stretch/>
        </p:blipFill>
        <p:spPr>
          <a:xfrm>
            <a:off x="1221313" y="200289"/>
            <a:ext cx="985700" cy="909996"/>
          </a:xfrm>
          <a:prstGeom prst="rect">
            <a:avLst/>
          </a:prstGeom>
          <a:ln w="9360">
            <a:noFill/>
          </a:ln>
        </p:spPr>
      </p:pic>
    </p:spTree>
    <p:extLst>
      <p:ext uri="{BB962C8B-B14F-4D97-AF65-F5344CB8AC3E}">
        <p14:creationId xmlns:p14="http://schemas.microsoft.com/office/powerpoint/2010/main" val="1959322240"/>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TextShape 1"/>
          <p:cNvSpPr txBox="1"/>
          <p:nvPr/>
        </p:nvSpPr>
        <p:spPr>
          <a:xfrm>
            <a:off x="468360" y="2124008"/>
            <a:ext cx="7903494" cy="785633"/>
          </a:xfrm>
          <a:prstGeom prst="rect">
            <a:avLst/>
          </a:prstGeom>
          <a:gradFill rotWithShape="0">
            <a:gsLst>
              <a:gs pos="0">
                <a:srgbClr val="BFD4FE"/>
              </a:gs>
              <a:gs pos="100000">
                <a:srgbClr val="E5EFFF"/>
              </a:gs>
            </a:gsLst>
            <a:lin ang="16200000"/>
          </a:gradFill>
          <a:ln w="9360">
            <a:solidFill>
              <a:srgbClr val="4A7EBB"/>
            </a:solidFill>
            <a:round/>
          </a:ln>
        </p:spPr>
        <p:txBody>
          <a:bodyPr lIns="90000" tIns="45000" rIns="90000" bIns="45000"/>
          <a:lstStyle/>
          <a:p>
            <a:pPr marL="343080" indent="-342720" algn="just">
              <a:lnSpc>
                <a:spcPct val="100000"/>
              </a:lnSpc>
              <a:spcBef>
                <a:spcPts val="561"/>
              </a:spcBef>
              <a:buClr>
                <a:srgbClr val="0070C0"/>
              </a:buClr>
              <a:buFont typeface="Arial"/>
              <a:buChar char="•"/>
            </a:pPr>
            <a:r>
              <a:rPr lang="it-IT" sz="2000" b="0" strike="noStrike" spc="-1" dirty="0">
                <a:solidFill>
                  <a:srgbClr val="0070C0"/>
                </a:solidFill>
                <a:latin typeface="Cambria"/>
                <a:cs typeface="Cambria"/>
              </a:rPr>
              <a:t>I work package </a:t>
            </a:r>
            <a:r>
              <a:rPr lang="it-IT" sz="2000" b="0" strike="noStrike" spc="-1" dirty="0" smtClean="0">
                <a:solidFill>
                  <a:srgbClr val="0070C0"/>
                </a:solidFill>
                <a:latin typeface="Cambria"/>
                <a:cs typeface="Cambria"/>
              </a:rPr>
              <a:t>sono </a:t>
            </a:r>
            <a:r>
              <a:rPr lang="it-IT" sz="2000" b="0" strike="noStrike" spc="-1" dirty="0">
                <a:solidFill>
                  <a:srgbClr val="0070C0"/>
                </a:solidFill>
                <a:latin typeface="Cambria"/>
                <a:cs typeface="Cambria"/>
              </a:rPr>
              <a:t>creati </a:t>
            </a:r>
            <a:r>
              <a:rPr lang="it-IT" sz="2000" b="0" strike="noStrike" spc="-1" dirty="0" smtClean="0">
                <a:solidFill>
                  <a:srgbClr val="0070C0"/>
                </a:solidFill>
                <a:latin typeface="Cambria"/>
                <a:cs typeface="Cambria"/>
              </a:rPr>
              <a:t>nel </a:t>
            </a:r>
            <a:r>
              <a:rPr lang="it-IT" sz="2000" b="0" i="1" strike="noStrike" spc="-1" dirty="0" err="1" smtClean="0">
                <a:solidFill>
                  <a:srgbClr val="0070C0"/>
                </a:solidFill>
                <a:latin typeface="Cambria"/>
                <a:cs typeface="Cambria"/>
              </a:rPr>
              <a:t>tab</a:t>
            </a:r>
            <a:r>
              <a:rPr lang="it-IT" sz="2000" b="0" strike="noStrike" spc="-1" dirty="0" smtClean="0">
                <a:solidFill>
                  <a:srgbClr val="0070C0"/>
                </a:solidFill>
                <a:latin typeface="Cambria"/>
                <a:cs typeface="Cambria"/>
              </a:rPr>
              <a:t> </a:t>
            </a:r>
            <a:r>
              <a:rPr lang="it-IT" sz="2000" b="0" strike="noStrike" spc="-1" dirty="0">
                <a:solidFill>
                  <a:srgbClr val="0070C0"/>
                </a:solidFill>
                <a:latin typeface="Cambria"/>
                <a:cs typeface="Cambria"/>
              </a:rPr>
              <a:t>«WP e Task»</a:t>
            </a:r>
            <a:endParaRPr lang="it-IT" sz="2000" b="0" strike="noStrike" spc="-1" dirty="0">
              <a:solidFill>
                <a:srgbClr val="000000"/>
              </a:solidFill>
              <a:latin typeface="Cambria"/>
              <a:cs typeface="Cambria"/>
            </a:endParaRPr>
          </a:p>
          <a:p>
            <a:pPr algn="just">
              <a:lnSpc>
                <a:spcPct val="100000"/>
              </a:lnSpc>
              <a:spcBef>
                <a:spcPts val="641"/>
              </a:spcBef>
            </a:pPr>
            <a:endParaRPr lang="it-IT" sz="2000" b="0" strike="noStrike" spc="-1" dirty="0">
              <a:solidFill>
                <a:srgbClr val="000000"/>
              </a:solidFill>
              <a:latin typeface="Cambria"/>
              <a:cs typeface="Cambria"/>
            </a:endParaRPr>
          </a:p>
          <a:p>
            <a:pPr algn="just">
              <a:lnSpc>
                <a:spcPct val="100000"/>
              </a:lnSpc>
              <a:spcBef>
                <a:spcPts val="641"/>
              </a:spcBef>
            </a:pPr>
            <a:endParaRPr lang="it-IT" sz="2000" b="0" strike="noStrike" spc="-1" dirty="0">
              <a:solidFill>
                <a:srgbClr val="000000"/>
              </a:solidFill>
              <a:latin typeface="Cambria"/>
              <a:cs typeface="Cambria"/>
            </a:endParaRPr>
          </a:p>
        </p:txBody>
      </p:sp>
      <p:pic>
        <p:nvPicPr>
          <p:cNvPr id="376" name="Immagine 1"/>
          <p:cNvPicPr/>
          <p:nvPr/>
        </p:nvPicPr>
        <p:blipFill>
          <a:blip r:embed="rId2"/>
          <a:stretch/>
        </p:blipFill>
        <p:spPr>
          <a:xfrm>
            <a:off x="466560" y="3317565"/>
            <a:ext cx="8010173" cy="758313"/>
          </a:xfrm>
          <a:prstGeom prst="rect">
            <a:avLst/>
          </a:prstGeom>
          <a:ln>
            <a:noFill/>
          </a:ln>
        </p:spPr>
      </p:pic>
      <p:sp>
        <p:nvSpPr>
          <p:cNvPr id="377" name="CustomShape 3"/>
          <p:cNvSpPr/>
          <p:nvPr/>
        </p:nvSpPr>
        <p:spPr>
          <a:xfrm>
            <a:off x="468359" y="4533699"/>
            <a:ext cx="8008373" cy="1645427"/>
          </a:xfrm>
          <a:prstGeom prst="rect">
            <a:avLst/>
          </a:prstGeom>
          <a:ln>
            <a:solidFill>
              <a:srgbClr val="4A7EBB"/>
            </a:solidFill>
            <a:round/>
          </a:ln>
          <a:effectLst>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p:style>
        <p:txBody>
          <a:bodyPr lIns="90000" tIns="45000" rIns="90000" bIns="45000"/>
          <a:lstStyle/>
          <a:p>
            <a:pPr marL="343080" indent="-342720" algn="just">
              <a:lnSpc>
                <a:spcPct val="100000"/>
              </a:lnSpc>
              <a:spcBef>
                <a:spcPts val="561"/>
              </a:spcBef>
              <a:buClr>
                <a:srgbClr val="0070C0"/>
              </a:buClr>
              <a:buFont typeface="Arial"/>
              <a:buChar char="•"/>
            </a:pPr>
            <a:r>
              <a:rPr lang="en-US" sz="2000" b="0" strike="noStrike" spc="-1" dirty="0" err="1">
                <a:solidFill>
                  <a:srgbClr val="0070C0"/>
                </a:solidFill>
                <a:latin typeface="Cambria"/>
                <a:cs typeface="Cambria"/>
              </a:rPr>
              <a:t>Cliccare</a:t>
            </a:r>
            <a:r>
              <a:rPr lang="en-US" sz="2000" b="0" strike="noStrike" spc="-1" dirty="0">
                <a:solidFill>
                  <a:srgbClr val="0070C0"/>
                </a:solidFill>
                <a:latin typeface="Cambria"/>
                <a:cs typeface="Cambria"/>
              </a:rPr>
              <a:t> </a:t>
            </a:r>
            <a:r>
              <a:rPr lang="en-US" sz="2000" b="0" strike="noStrike" spc="-1" dirty="0" err="1">
                <a:solidFill>
                  <a:srgbClr val="0070C0"/>
                </a:solidFill>
                <a:latin typeface="Cambria"/>
                <a:cs typeface="Cambria"/>
              </a:rPr>
              <a:t>su</a:t>
            </a:r>
            <a:r>
              <a:rPr lang="en-US" sz="2000" b="0" strike="noStrike" spc="-1" dirty="0">
                <a:solidFill>
                  <a:srgbClr val="0070C0"/>
                </a:solidFill>
                <a:latin typeface="Cambria"/>
                <a:cs typeface="Cambria"/>
              </a:rPr>
              <a:t> «</a:t>
            </a:r>
            <a:r>
              <a:rPr lang="en-US" sz="2000" b="0" strike="noStrike" spc="-1" dirty="0" err="1">
                <a:solidFill>
                  <a:srgbClr val="0070C0"/>
                </a:solidFill>
                <a:latin typeface="Cambria"/>
                <a:cs typeface="Cambria"/>
              </a:rPr>
              <a:t>Nuovo</a:t>
            </a:r>
            <a:r>
              <a:rPr lang="en-US" sz="2000" b="0" strike="noStrike" spc="-1" dirty="0">
                <a:solidFill>
                  <a:srgbClr val="0070C0"/>
                </a:solidFill>
                <a:latin typeface="Cambria"/>
                <a:cs typeface="Cambria"/>
              </a:rPr>
              <a:t>» e </a:t>
            </a:r>
            <a:r>
              <a:rPr lang="en-US" sz="2000" b="0" strike="noStrike" spc="-1" dirty="0" err="1">
                <a:solidFill>
                  <a:srgbClr val="0070C0"/>
                </a:solidFill>
                <a:latin typeface="Cambria"/>
                <a:cs typeface="Cambria"/>
              </a:rPr>
              <a:t>procedere</a:t>
            </a:r>
            <a:r>
              <a:rPr lang="en-US" sz="2000" b="0" strike="noStrike" spc="-1" dirty="0">
                <a:solidFill>
                  <a:srgbClr val="0070C0"/>
                </a:solidFill>
                <a:latin typeface="Cambria"/>
                <a:cs typeface="Cambria"/>
              </a:rPr>
              <a:t> </a:t>
            </a:r>
            <a:r>
              <a:rPr lang="en-US" sz="2000" b="0" strike="noStrike" spc="-1" dirty="0" err="1">
                <a:solidFill>
                  <a:srgbClr val="0070C0"/>
                </a:solidFill>
                <a:latin typeface="Cambria"/>
                <a:cs typeface="Cambria"/>
              </a:rPr>
              <a:t>alla</a:t>
            </a:r>
            <a:r>
              <a:rPr lang="en-US" sz="2000" b="0" strike="noStrike" spc="-1" dirty="0">
                <a:solidFill>
                  <a:srgbClr val="0070C0"/>
                </a:solidFill>
                <a:latin typeface="Cambria"/>
                <a:cs typeface="Cambria"/>
              </a:rPr>
              <a:t> </a:t>
            </a:r>
            <a:r>
              <a:rPr lang="en-US" sz="2000" b="0" strike="noStrike" spc="-1" dirty="0" err="1" smtClean="0">
                <a:solidFill>
                  <a:srgbClr val="0070C0"/>
                </a:solidFill>
                <a:latin typeface="Cambria"/>
                <a:cs typeface="Cambria"/>
              </a:rPr>
              <a:t>valorizzazione</a:t>
            </a:r>
            <a:r>
              <a:rPr lang="en-US" sz="2000" spc="-1" dirty="0">
                <a:solidFill>
                  <a:srgbClr val="0070C0"/>
                </a:solidFill>
                <a:latin typeface="Cambria"/>
                <a:cs typeface="Cambria"/>
              </a:rPr>
              <a:t> </a:t>
            </a:r>
            <a:r>
              <a:rPr lang="en-US" sz="2000" b="0" strike="noStrike" spc="-1" dirty="0" err="1" smtClean="0">
                <a:solidFill>
                  <a:srgbClr val="0070C0"/>
                </a:solidFill>
                <a:latin typeface="Cambria"/>
                <a:cs typeface="Cambria"/>
              </a:rPr>
              <a:t>dei</a:t>
            </a:r>
            <a:r>
              <a:rPr lang="en-US" sz="2000" b="0" strike="noStrike" spc="-1" dirty="0" smtClean="0">
                <a:solidFill>
                  <a:srgbClr val="0070C0"/>
                </a:solidFill>
                <a:latin typeface="Cambria"/>
                <a:cs typeface="Cambria"/>
              </a:rPr>
              <a:t> </a:t>
            </a:r>
            <a:r>
              <a:rPr lang="en-US" sz="2000" b="0" strike="noStrike" spc="-1" dirty="0" err="1">
                <a:solidFill>
                  <a:srgbClr val="0070C0"/>
                </a:solidFill>
                <a:latin typeface="Cambria"/>
                <a:cs typeface="Cambria"/>
              </a:rPr>
              <a:t>campi</a:t>
            </a:r>
            <a:r>
              <a:rPr lang="en-US" sz="2000" b="0" strike="noStrike" spc="-1" dirty="0">
                <a:solidFill>
                  <a:srgbClr val="0070C0"/>
                </a:solidFill>
                <a:latin typeface="Cambria"/>
                <a:cs typeface="Cambria"/>
              </a:rPr>
              <a:t>, </a:t>
            </a:r>
            <a:r>
              <a:rPr lang="en-US" sz="2000" b="0" strike="noStrike" spc="-1" dirty="0" err="1">
                <a:solidFill>
                  <a:srgbClr val="0070C0"/>
                </a:solidFill>
                <a:latin typeface="Cambria"/>
                <a:cs typeface="Cambria"/>
              </a:rPr>
              <a:t>creando</a:t>
            </a:r>
            <a:r>
              <a:rPr lang="en-US" sz="2000" b="0" strike="noStrike" spc="-1" dirty="0">
                <a:solidFill>
                  <a:srgbClr val="0070C0"/>
                </a:solidFill>
                <a:latin typeface="Cambria"/>
                <a:cs typeface="Cambria"/>
              </a:rPr>
              <a:t> </a:t>
            </a:r>
            <a:r>
              <a:rPr lang="en-US" sz="2000" b="0" strike="noStrike" spc="-1" dirty="0" smtClean="0">
                <a:solidFill>
                  <a:srgbClr val="0070C0"/>
                </a:solidFill>
                <a:latin typeface="Cambria"/>
                <a:cs typeface="Cambria"/>
              </a:rPr>
              <a:t> </a:t>
            </a:r>
            <a:r>
              <a:rPr lang="en-US" sz="2000" b="0" strike="noStrike" spc="-1" dirty="0" err="1" smtClean="0">
                <a:solidFill>
                  <a:srgbClr val="0070C0"/>
                </a:solidFill>
                <a:latin typeface="Cambria"/>
                <a:cs typeface="Cambria"/>
              </a:rPr>
              <a:t>tutti</a:t>
            </a:r>
            <a:r>
              <a:rPr lang="en-US" sz="2000" b="0" strike="noStrike" spc="-1" dirty="0" smtClean="0">
                <a:solidFill>
                  <a:srgbClr val="0070C0"/>
                </a:solidFill>
                <a:latin typeface="Cambria"/>
                <a:cs typeface="Cambria"/>
              </a:rPr>
              <a:t> </a:t>
            </a:r>
            <a:r>
              <a:rPr lang="en-US" sz="2000" b="0" strike="noStrike" spc="-1" dirty="0" err="1">
                <a:solidFill>
                  <a:srgbClr val="0070C0"/>
                </a:solidFill>
                <a:latin typeface="Cambria"/>
                <a:cs typeface="Cambria"/>
              </a:rPr>
              <a:t>i</a:t>
            </a:r>
            <a:r>
              <a:rPr lang="en-US" sz="2000" b="0" strike="noStrike" spc="-1" dirty="0">
                <a:solidFill>
                  <a:srgbClr val="0070C0"/>
                </a:solidFill>
                <a:latin typeface="Cambria"/>
                <a:cs typeface="Cambria"/>
              </a:rPr>
              <a:t> </a:t>
            </a:r>
            <a:r>
              <a:rPr lang="en-US" sz="2000" b="0" strike="noStrike" spc="-1" dirty="0" smtClean="0">
                <a:solidFill>
                  <a:srgbClr val="0070C0"/>
                </a:solidFill>
                <a:latin typeface="Cambria"/>
                <a:cs typeface="Cambria"/>
              </a:rPr>
              <a:t> WP </a:t>
            </a:r>
            <a:r>
              <a:rPr lang="en-US" sz="2000" b="0" strike="noStrike" spc="-1" dirty="0" err="1">
                <a:solidFill>
                  <a:srgbClr val="0070C0"/>
                </a:solidFill>
                <a:latin typeface="Cambria"/>
                <a:cs typeface="Cambria"/>
              </a:rPr>
              <a:t>necessari</a:t>
            </a:r>
            <a:r>
              <a:rPr lang="en-US" sz="2000" b="0" strike="noStrike" spc="-1" dirty="0">
                <a:solidFill>
                  <a:srgbClr val="0070C0"/>
                </a:solidFill>
                <a:latin typeface="Cambria"/>
                <a:cs typeface="Cambria"/>
              </a:rPr>
              <a:t> </a:t>
            </a:r>
            <a:r>
              <a:rPr lang="en-US" sz="2000" b="0" strike="noStrike" spc="-1" dirty="0" smtClean="0">
                <a:solidFill>
                  <a:srgbClr val="0070C0"/>
                </a:solidFill>
                <a:latin typeface="Cambria"/>
                <a:cs typeface="Cambria"/>
              </a:rPr>
              <a:t> </a:t>
            </a:r>
            <a:r>
              <a:rPr lang="en-US" sz="2000" b="0" strike="noStrike" spc="-1" dirty="0" err="1" smtClean="0">
                <a:solidFill>
                  <a:srgbClr val="0070C0"/>
                </a:solidFill>
                <a:latin typeface="Cambria"/>
                <a:cs typeface="Cambria"/>
              </a:rPr>
              <a:t>alla</a:t>
            </a:r>
            <a:r>
              <a:rPr lang="en-US" sz="2000" b="0" strike="noStrike" spc="-1" dirty="0" smtClean="0">
                <a:solidFill>
                  <a:srgbClr val="0070C0"/>
                </a:solidFill>
                <a:latin typeface="Cambria"/>
                <a:cs typeface="Cambria"/>
              </a:rPr>
              <a:t>  </a:t>
            </a:r>
            <a:r>
              <a:rPr lang="en-US" sz="2000" b="0" strike="noStrike" spc="-1" dirty="0" err="1" smtClean="0">
                <a:solidFill>
                  <a:srgbClr val="0070C0"/>
                </a:solidFill>
                <a:latin typeface="Cambria"/>
                <a:cs typeface="Cambria"/>
              </a:rPr>
              <a:t>gestione</a:t>
            </a:r>
            <a:r>
              <a:rPr lang="en-US" sz="2000" b="0" strike="noStrike" spc="-1" dirty="0" smtClean="0">
                <a:solidFill>
                  <a:srgbClr val="0070C0"/>
                </a:solidFill>
                <a:latin typeface="Cambria"/>
                <a:cs typeface="Cambria"/>
              </a:rPr>
              <a:t> </a:t>
            </a:r>
            <a:r>
              <a:rPr lang="en-US" sz="2000" b="0" strike="noStrike" spc="-1" dirty="0">
                <a:solidFill>
                  <a:srgbClr val="0070C0"/>
                </a:solidFill>
                <a:latin typeface="Cambria"/>
                <a:cs typeface="Cambria"/>
              </a:rPr>
              <a:t>del </a:t>
            </a:r>
            <a:r>
              <a:rPr lang="en-US" sz="2000" b="0" strike="noStrike" spc="-1" dirty="0" err="1" smtClean="0">
                <a:solidFill>
                  <a:srgbClr val="0070C0"/>
                </a:solidFill>
                <a:latin typeface="Cambria"/>
                <a:cs typeface="Cambria"/>
              </a:rPr>
              <a:t>progetto</a:t>
            </a:r>
            <a:r>
              <a:rPr lang="en-US" sz="2000" b="0" strike="noStrike" spc="-1" dirty="0" smtClean="0">
                <a:solidFill>
                  <a:srgbClr val="0070C0"/>
                </a:solidFill>
                <a:latin typeface="Cambria"/>
                <a:cs typeface="Cambria"/>
              </a:rPr>
              <a:t>: WP-1, WP-2, WP-3, </a:t>
            </a:r>
            <a:r>
              <a:rPr lang="en-US" sz="2000" b="0" strike="noStrike" spc="-1" dirty="0" err="1" smtClean="0">
                <a:solidFill>
                  <a:srgbClr val="0070C0"/>
                </a:solidFill>
                <a:latin typeface="Cambria"/>
                <a:cs typeface="Cambria"/>
              </a:rPr>
              <a:t>ecc</a:t>
            </a:r>
            <a:r>
              <a:rPr lang="en-US" sz="2000" b="0" strike="noStrike" spc="-1" dirty="0" smtClean="0">
                <a:solidFill>
                  <a:srgbClr val="0070C0"/>
                </a:solidFill>
                <a:latin typeface="Cambria"/>
                <a:cs typeface="Cambria"/>
              </a:rPr>
              <a:t>. (N.B. In </a:t>
            </a:r>
            <a:r>
              <a:rPr lang="en-US" sz="2000" b="0" strike="noStrike" spc="-1" dirty="0" err="1" smtClean="0">
                <a:solidFill>
                  <a:srgbClr val="0070C0"/>
                </a:solidFill>
                <a:latin typeface="Cambria"/>
                <a:cs typeface="Cambria"/>
              </a:rPr>
              <a:t>tutti</a:t>
            </a:r>
            <a:r>
              <a:rPr lang="en-US" sz="2000" b="0" strike="noStrike" spc="-1" dirty="0" smtClean="0">
                <a:solidFill>
                  <a:srgbClr val="0070C0"/>
                </a:solidFill>
                <a:latin typeface="Cambria"/>
                <a:cs typeface="Cambria"/>
              </a:rPr>
              <a:t> </a:t>
            </a:r>
            <a:r>
              <a:rPr lang="en-US" sz="2000" b="0" strike="noStrike" spc="-1" dirty="0" err="1" smtClean="0">
                <a:solidFill>
                  <a:srgbClr val="0070C0"/>
                </a:solidFill>
                <a:latin typeface="Cambria"/>
                <a:cs typeface="Cambria"/>
              </a:rPr>
              <a:t>i</a:t>
            </a:r>
            <a:r>
              <a:rPr lang="en-US" sz="2000" b="0" strike="noStrike" spc="-1" dirty="0" smtClean="0">
                <a:solidFill>
                  <a:srgbClr val="0070C0"/>
                </a:solidFill>
                <a:latin typeface="Cambria"/>
                <a:cs typeface="Cambria"/>
              </a:rPr>
              <a:t> </a:t>
            </a:r>
            <a:r>
              <a:rPr lang="en-US" sz="2000" b="0" strike="noStrike" spc="-1" dirty="0" err="1" smtClean="0">
                <a:solidFill>
                  <a:srgbClr val="0070C0"/>
                </a:solidFill>
                <a:latin typeface="Cambria"/>
                <a:cs typeface="Cambria"/>
              </a:rPr>
              <a:t>progetti</a:t>
            </a:r>
            <a:r>
              <a:rPr lang="en-US" sz="2000" b="0" strike="noStrike" spc="-1" dirty="0" smtClean="0">
                <a:solidFill>
                  <a:srgbClr val="0070C0"/>
                </a:solidFill>
                <a:latin typeface="Cambria"/>
                <a:cs typeface="Cambria"/>
              </a:rPr>
              <a:t> è </a:t>
            </a:r>
            <a:r>
              <a:rPr lang="en-US" sz="2000" b="0" strike="noStrike" spc="-1" dirty="0" err="1" smtClean="0">
                <a:solidFill>
                  <a:srgbClr val="0070C0"/>
                </a:solidFill>
                <a:latin typeface="Cambria"/>
                <a:cs typeface="Cambria"/>
              </a:rPr>
              <a:t>stato</a:t>
            </a:r>
            <a:r>
              <a:rPr lang="en-US" sz="2000" b="0" strike="noStrike" spc="-1" dirty="0" smtClean="0">
                <a:solidFill>
                  <a:srgbClr val="0070C0"/>
                </a:solidFill>
                <a:latin typeface="Cambria"/>
                <a:cs typeface="Cambria"/>
              </a:rPr>
              <a:t> </a:t>
            </a:r>
            <a:r>
              <a:rPr lang="en-US" sz="2000" b="0" strike="noStrike" spc="-1" dirty="0" err="1" smtClean="0">
                <a:solidFill>
                  <a:srgbClr val="0070C0"/>
                </a:solidFill>
                <a:latin typeface="Cambria"/>
                <a:cs typeface="Cambria"/>
              </a:rPr>
              <a:t>già</a:t>
            </a:r>
            <a:r>
              <a:rPr lang="en-US" sz="2000" b="0" strike="noStrike" spc="-1" dirty="0" smtClean="0">
                <a:solidFill>
                  <a:srgbClr val="0070C0"/>
                </a:solidFill>
                <a:latin typeface="Cambria"/>
                <a:cs typeface="Cambria"/>
              </a:rPr>
              <a:t> </a:t>
            </a:r>
            <a:r>
              <a:rPr lang="en-US" sz="2000" b="0" strike="noStrike" spc="-1" dirty="0" err="1" smtClean="0">
                <a:solidFill>
                  <a:srgbClr val="0070C0"/>
                </a:solidFill>
                <a:latin typeface="Cambria"/>
                <a:cs typeface="Cambria"/>
              </a:rPr>
              <a:t>attivato</a:t>
            </a:r>
            <a:r>
              <a:rPr lang="en-US" sz="2000" b="0" strike="noStrike" spc="-1" dirty="0" smtClean="0">
                <a:solidFill>
                  <a:srgbClr val="0070C0"/>
                </a:solidFill>
                <a:latin typeface="Cambria"/>
                <a:cs typeface="Cambria"/>
              </a:rPr>
              <a:t> di default </a:t>
            </a:r>
            <a:r>
              <a:rPr lang="en-US" sz="2000" b="0" strike="noStrike" spc="-1" dirty="0" err="1" smtClean="0">
                <a:solidFill>
                  <a:srgbClr val="0070C0"/>
                </a:solidFill>
                <a:latin typeface="Cambria"/>
                <a:cs typeface="Cambria"/>
              </a:rPr>
              <a:t>il</a:t>
            </a:r>
            <a:r>
              <a:rPr lang="en-US" sz="2000" b="0" strike="noStrike" spc="-1" dirty="0" smtClean="0">
                <a:solidFill>
                  <a:srgbClr val="0070C0"/>
                </a:solidFill>
                <a:latin typeface="Cambria"/>
                <a:cs typeface="Cambria"/>
              </a:rPr>
              <a:t> WP-1 con </a:t>
            </a:r>
            <a:r>
              <a:rPr lang="en-US" sz="2000" b="0" strike="noStrike" spc="-1" dirty="0" err="1" smtClean="0">
                <a:solidFill>
                  <a:srgbClr val="0070C0"/>
                </a:solidFill>
                <a:latin typeface="Cambria"/>
                <a:cs typeface="Cambria"/>
              </a:rPr>
              <a:t>una</a:t>
            </a:r>
            <a:r>
              <a:rPr lang="en-US" sz="2000" b="0" strike="noStrike" spc="-1" dirty="0" smtClean="0">
                <a:solidFill>
                  <a:srgbClr val="0070C0"/>
                </a:solidFill>
                <a:latin typeface="Cambria"/>
                <a:cs typeface="Cambria"/>
              </a:rPr>
              <a:t> </a:t>
            </a:r>
            <a:r>
              <a:rPr lang="en-US" sz="2000" b="0" strike="noStrike" spc="-1" dirty="0" err="1" smtClean="0">
                <a:solidFill>
                  <a:srgbClr val="0070C0"/>
                </a:solidFill>
                <a:latin typeface="Cambria"/>
                <a:cs typeface="Cambria"/>
              </a:rPr>
              <a:t>denominazione</a:t>
            </a:r>
            <a:r>
              <a:rPr lang="en-US" sz="2000" b="0" strike="noStrike" spc="-1" dirty="0" smtClean="0">
                <a:solidFill>
                  <a:srgbClr val="0070C0"/>
                </a:solidFill>
                <a:latin typeface="Cambria"/>
                <a:cs typeface="Cambria"/>
              </a:rPr>
              <a:t> </a:t>
            </a:r>
            <a:r>
              <a:rPr lang="en-US" sz="2000" b="0" strike="noStrike" spc="-1" dirty="0" err="1" smtClean="0">
                <a:solidFill>
                  <a:srgbClr val="0070C0"/>
                </a:solidFill>
                <a:latin typeface="Cambria"/>
                <a:cs typeface="Cambria"/>
              </a:rPr>
              <a:t>generica</a:t>
            </a:r>
            <a:r>
              <a:rPr lang="en-US" sz="2000" b="0" strike="noStrike" spc="-1" dirty="0" smtClean="0">
                <a:solidFill>
                  <a:srgbClr val="0070C0"/>
                </a:solidFill>
                <a:latin typeface="Cambria"/>
                <a:cs typeface="Cambria"/>
              </a:rPr>
              <a:t> “</a:t>
            </a:r>
            <a:r>
              <a:rPr lang="en-US" sz="2000" b="0" strike="noStrike" spc="-1" dirty="0" err="1" smtClean="0">
                <a:solidFill>
                  <a:srgbClr val="0070C0"/>
                </a:solidFill>
                <a:latin typeface="Cambria"/>
                <a:cs typeface="Cambria"/>
              </a:rPr>
              <a:t>Attività</a:t>
            </a:r>
            <a:r>
              <a:rPr lang="en-US" sz="2000" b="0" strike="noStrike" spc="-1" dirty="0" smtClean="0">
                <a:solidFill>
                  <a:srgbClr val="0070C0"/>
                </a:solidFill>
                <a:latin typeface="Cambria"/>
                <a:cs typeface="Cambria"/>
              </a:rPr>
              <a:t>”, </a:t>
            </a:r>
            <a:r>
              <a:rPr lang="en-US" sz="2000" b="0" strike="noStrike" spc="-1" dirty="0" err="1" smtClean="0">
                <a:solidFill>
                  <a:srgbClr val="0070C0"/>
                </a:solidFill>
                <a:latin typeface="Cambria"/>
                <a:cs typeface="Cambria"/>
              </a:rPr>
              <a:t>che</a:t>
            </a:r>
            <a:r>
              <a:rPr lang="en-US" sz="2000" b="0" strike="noStrike" spc="-1" dirty="0" smtClean="0">
                <a:solidFill>
                  <a:srgbClr val="0070C0"/>
                </a:solidFill>
                <a:latin typeface="Cambria"/>
                <a:cs typeface="Cambria"/>
              </a:rPr>
              <a:t> </a:t>
            </a:r>
            <a:r>
              <a:rPr lang="en-US" sz="2000" b="0" strike="noStrike" spc="-1" dirty="0" err="1" smtClean="0">
                <a:solidFill>
                  <a:srgbClr val="0070C0"/>
                </a:solidFill>
                <a:latin typeface="Cambria"/>
                <a:cs typeface="Cambria"/>
              </a:rPr>
              <a:t>andrà</a:t>
            </a:r>
            <a:r>
              <a:rPr lang="en-US" sz="2000" b="0" strike="noStrike" spc="-1" dirty="0" smtClean="0">
                <a:solidFill>
                  <a:srgbClr val="0070C0"/>
                </a:solidFill>
                <a:latin typeface="Cambria"/>
                <a:cs typeface="Cambria"/>
              </a:rPr>
              <a:t> </a:t>
            </a:r>
            <a:r>
              <a:rPr lang="en-US" sz="2000" b="0" strike="noStrike" spc="-1" dirty="0" err="1" smtClean="0">
                <a:solidFill>
                  <a:srgbClr val="0070C0"/>
                </a:solidFill>
                <a:latin typeface="Cambria"/>
                <a:cs typeface="Cambria"/>
              </a:rPr>
              <a:t>naturalmente</a:t>
            </a:r>
            <a:r>
              <a:rPr lang="en-US" sz="2000" b="0" strike="noStrike" spc="-1" dirty="0" smtClean="0">
                <a:solidFill>
                  <a:srgbClr val="0070C0"/>
                </a:solidFill>
                <a:latin typeface="Cambria"/>
                <a:cs typeface="Cambria"/>
              </a:rPr>
              <a:t> </a:t>
            </a:r>
            <a:r>
              <a:rPr lang="en-US" sz="2000" b="0" strike="noStrike" spc="-1" dirty="0" err="1" smtClean="0">
                <a:solidFill>
                  <a:srgbClr val="0070C0"/>
                </a:solidFill>
                <a:latin typeface="Cambria"/>
                <a:cs typeface="Cambria"/>
              </a:rPr>
              <a:t>modificata</a:t>
            </a:r>
            <a:r>
              <a:rPr lang="en-US" sz="2000" spc="-1" dirty="0" smtClean="0">
                <a:solidFill>
                  <a:srgbClr val="0070C0"/>
                </a:solidFill>
                <a:latin typeface="Cambria"/>
                <a:cs typeface="Cambria"/>
              </a:rPr>
              <a:t>)</a:t>
            </a:r>
            <a:r>
              <a:rPr lang="en-US" sz="2000" b="0" strike="noStrike" spc="-1" dirty="0" smtClean="0">
                <a:solidFill>
                  <a:srgbClr val="0070C0"/>
                </a:solidFill>
                <a:latin typeface="Cambria"/>
                <a:cs typeface="Cambria"/>
              </a:rPr>
              <a:t> </a:t>
            </a:r>
            <a:endParaRPr lang="en-US" sz="2000" b="0" strike="noStrike" spc="-1" dirty="0">
              <a:latin typeface="Cambria"/>
              <a:cs typeface="Cambria"/>
            </a:endParaRPr>
          </a:p>
          <a:p>
            <a:pPr algn="just">
              <a:lnSpc>
                <a:spcPct val="100000"/>
              </a:lnSpc>
              <a:spcBef>
                <a:spcPts val="641"/>
              </a:spcBef>
            </a:pPr>
            <a:endParaRPr lang="en-US" sz="2000" b="0" strike="noStrike" spc="-1" dirty="0">
              <a:latin typeface="Cambria"/>
              <a:cs typeface="Cambria"/>
            </a:endParaRPr>
          </a:p>
          <a:p>
            <a:pPr algn="just">
              <a:lnSpc>
                <a:spcPct val="100000"/>
              </a:lnSpc>
              <a:spcBef>
                <a:spcPts val="641"/>
              </a:spcBef>
            </a:pPr>
            <a:endParaRPr lang="en-US" sz="2000" b="0" strike="noStrike" spc="-1" dirty="0">
              <a:latin typeface="Cambria"/>
              <a:cs typeface="Cambria"/>
            </a:endParaRPr>
          </a:p>
        </p:txBody>
      </p:sp>
      <p:sp>
        <p:nvSpPr>
          <p:cNvPr id="7" name="TextShape 2"/>
          <p:cNvSpPr txBox="1"/>
          <p:nvPr/>
        </p:nvSpPr>
        <p:spPr>
          <a:xfrm>
            <a:off x="271253" y="1141087"/>
            <a:ext cx="8205480" cy="777600"/>
          </a:xfrm>
          <a:prstGeom prst="rect">
            <a:avLst/>
          </a:prstGeom>
          <a:noFill/>
          <a:ln>
            <a:noFill/>
          </a:ln>
        </p:spPr>
        <p:txBody>
          <a:bodyPr anchor="ctr"/>
          <a:lstStyle/>
          <a:p>
            <a:pPr algn="ctr">
              <a:lnSpc>
                <a:spcPct val="100000"/>
              </a:lnSpc>
            </a:pPr>
            <a:r>
              <a:rPr lang="it-IT" sz="2800" b="1" u="sng" strike="noStrike" spc="-1" dirty="0">
                <a:solidFill>
                  <a:srgbClr val="376092"/>
                </a:solidFill>
                <a:latin typeface="Athelas Regular"/>
                <a:ea typeface="Gill Sans MT"/>
                <a:cs typeface="Athelas Regular"/>
              </a:rPr>
              <a:t>Come si </a:t>
            </a:r>
            <a:r>
              <a:rPr lang="it-IT" sz="2800" b="1" u="sng" strike="noStrike" spc="-1" dirty="0" smtClean="0">
                <a:solidFill>
                  <a:srgbClr val="376092"/>
                </a:solidFill>
                <a:latin typeface="Athelas Regular"/>
                <a:ea typeface="Gill Sans MT"/>
                <a:cs typeface="Athelas Regular"/>
              </a:rPr>
              <a:t>gestiscono i Work Package (1)</a:t>
            </a:r>
            <a:endParaRPr lang="it-IT" sz="2800" b="1" u="sng" strike="noStrike" spc="-1" dirty="0">
              <a:solidFill>
                <a:srgbClr val="376092"/>
              </a:solidFill>
              <a:latin typeface="Athelas Regular"/>
              <a:cs typeface="Athelas Regular"/>
            </a:endParaRPr>
          </a:p>
        </p:txBody>
      </p:sp>
      <p:sp>
        <p:nvSpPr>
          <p:cNvPr id="8" name="CasellaDiTesto 7"/>
          <p:cNvSpPr txBox="1"/>
          <p:nvPr/>
        </p:nvSpPr>
        <p:spPr>
          <a:xfrm>
            <a:off x="7841174" y="0"/>
            <a:ext cx="1364476" cy="369332"/>
          </a:xfrm>
          <a:prstGeom prst="rect">
            <a:avLst/>
          </a:prstGeom>
          <a:noFill/>
        </p:spPr>
        <p:txBody>
          <a:bodyPr wrap="none" rtlCol="0">
            <a:spAutoFit/>
          </a:bodyPr>
          <a:lstStyle/>
          <a:p>
            <a:r>
              <a:rPr lang="it-IT" dirty="0" smtClean="0">
                <a:solidFill>
                  <a:schemeClr val="tx2">
                    <a:lumMod val="75000"/>
                  </a:schemeClr>
                </a:solidFill>
                <a:latin typeface="Colonna MT"/>
                <a:cs typeface="Colonna MT"/>
              </a:rPr>
              <a:t>TIMESHEET</a:t>
            </a:r>
          </a:p>
        </p:txBody>
      </p:sp>
      <p:pic>
        <p:nvPicPr>
          <p:cNvPr id="9" name="Immagine 8" descr="Schermata 2020-12-08 alle 12.50.0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21313" cy="1110285"/>
          </a:xfrm>
          <a:prstGeom prst="rect">
            <a:avLst/>
          </a:prstGeom>
        </p:spPr>
      </p:pic>
      <p:pic>
        <p:nvPicPr>
          <p:cNvPr id="10" name="Immagine 6"/>
          <p:cNvPicPr/>
          <p:nvPr/>
        </p:nvPicPr>
        <p:blipFill>
          <a:blip r:embed="rId4"/>
          <a:stretch/>
        </p:blipFill>
        <p:spPr>
          <a:xfrm>
            <a:off x="6978600" y="49316"/>
            <a:ext cx="1044429" cy="950760"/>
          </a:xfrm>
          <a:prstGeom prst="rect">
            <a:avLst/>
          </a:prstGeom>
          <a:ln>
            <a:noFill/>
          </a:ln>
        </p:spPr>
      </p:pic>
      <p:pic>
        <p:nvPicPr>
          <p:cNvPr id="11" name="Picture 27"/>
          <p:cNvPicPr/>
          <p:nvPr/>
        </p:nvPicPr>
        <p:blipFill>
          <a:blip r:embed="rId5"/>
          <a:stretch/>
        </p:blipFill>
        <p:spPr>
          <a:xfrm>
            <a:off x="1221313" y="200289"/>
            <a:ext cx="985700" cy="909996"/>
          </a:xfrm>
          <a:prstGeom prst="rect">
            <a:avLst/>
          </a:prstGeom>
          <a:ln w="9360">
            <a:noFill/>
          </a:ln>
        </p:spPr>
      </p:pic>
    </p:spTree>
    <p:extLst>
      <p:ext uri="{BB962C8B-B14F-4D97-AF65-F5344CB8AC3E}">
        <p14:creationId xmlns:p14="http://schemas.microsoft.com/office/powerpoint/2010/main" val="769107133"/>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1558</TotalTime>
  <Words>1470</Words>
  <Application>Microsoft Office PowerPoint</Application>
  <PresentationFormat>Presentazione su schermo (4:3)</PresentationFormat>
  <Paragraphs>122</Paragraphs>
  <Slides>18</Slides>
  <Notes>4</Notes>
  <HiddenSlides>0</HiddenSlides>
  <MMClips>0</MMClips>
  <ScaleCrop>false</ScaleCrop>
  <HeadingPairs>
    <vt:vector size="4" baseType="variant">
      <vt:variant>
        <vt:lpstr>Tema</vt:lpstr>
      </vt:variant>
      <vt:variant>
        <vt:i4>1</vt:i4>
      </vt:variant>
      <vt:variant>
        <vt:lpstr>Titoli diapositive</vt:lpstr>
      </vt:variant>
      <vt:variant>
        <vt:i4>18</vt:i4>
      </vt:variant>
    </vt:vector>
  </HeadingPairs>
  <TitlesOfParts>
    <vt:vector size="19"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Marisa</dc:creator>
  <cp:lastModifiedBy>Maria La sala</cp:lastModifiedBy>
  <cp:revision>76</cp:revision>
  <cp:lastPrinted>2021-02-05T08:54:48Z</cp:lastPrinted>
  <dcterms:created xsi:type="dcterms:W3CDTF">2020-11-17T15:41:55Z</dcterms:created>
  <dcterms:modified xsi:type="dcterms:W3CDTF">2021-11-24T10:00:46Z</dcterms:modified>
</cp:coreProperties>
</file>